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96" r:id="rId2"/>
    <p:sldMasterId id="2147483808" r:id="rId3"/>
    <p:sldMasterId id="2147483820" r:id="rId4"/>
    <p:sldMasterId id="2147483832" r:id="rId5"/>
    <p:sldMasterId id="2147483844" r:id="rId6"/>
  </p:sldMasterIdLst>
  <p:notesMasterIdLst>
    <p:notesMasterId r:id="rId62"/>
  </p:notesMasterIdLst>
  <p:handoutMasterIdLst>
    <p:handoutMasterId r:id="rId63"/>
  </p:handoutMasterIdLst>
  <p:sldIdLst>
    <p:sldId id="433" r:id="rId7"/>
    <p:sldId id="327" r:id="rId8"/>
    <p:sldId id="426" r:id="rId9"/>
    <p:sldId id="428" r:id="rId10"/>
    <p:sldId id="388" r:id="rId11"/>
    <p:sldId id="407" r:id="rId12"/>
    <p:sldId id="408" r:id="rId13"/>
    <p:sldId id="406" r:id="rId14"/>
    <p:sldId id="392" r:id="rId15"/>
    <p:sldId id="405" r:id="rId16"/>
    <p:sldId id="301" r:id="rId17"/>
    <p:sldId id="326" r:id="rId18"/>
    <p:sldId id="425" r:id="rId19"/>
    <p:sldId id="430" r:id="rId20"/>
    <p:sldId id="369" r:id="rId21"/>
    <p:sldId id="374" r:id="rId22"/>
    <p:sldId id="354" r:id="rId23"/>
    <p:sldId id="341" r:id="rId24"/>
    <p:sldId id="410" r:id="rId25"/>
    <p:sldId id="411" r:id="rId26"/>
    <p:sldId id="412" r:id="rId27"/>
    <p:sldId id="413" r:id="rId28"/>
    <p:sldId id="400" r:id="rId29"/>
    <p:sldId id="431" r:id="rId30"/>
    <p:sldId id="434" r:id="rId31"/>
    <p:sldId id="414" r:id="rId32"/>
    <p:sldId id="348" r:id="rId33"/>
    <p:sldId id="421" r:id="rId34"/>
    <p:sldId id="415" r:id="rId35"/>
    <p:sldId id="419" r:id="rId36"/>
    <p:sldId id="416" r:id="rId37"/>
    <p:sldId id="417" r:id="rId38"/>
    <p:sldId id="418" r:id="rId39"/>
    <p:sldId id="420" r:id="rId40"/>
    <p:sldId id="422" r:id="rId41"/>
    <p:sldId id="401" r:id="rId42"/>
    <p:sldId id="376" r:id="rId43"/>
    <p:sldId id="435" r:id="rId44"/>
    <p:sldId id="349" r:id="rId45"/>
    <p:sldId id="402" r:id="rId46"/>
    <p:sldId id="432" r:id="rId47"/>
    <p:sldId id="436" r:id="rId48"/>
    <p:sldId id="350" r:id="rId49"/>
    <p:sldId id="437" r:id="rId50"/>
    <p:sldId id="403" r:id="rId51"/>
    <p:sldId id="379" r:id="rId52"/>
    <p:sldId id="352" r:id="rId53"/>
    <p:sldId id="404" r:id="rId54"/>
    <p:sldId id="335" r:id="rId55"/>
    <p:sldId id="393" r:id="rId56"/>
    <p:sldId id="394" r:id="rId57"/>
    <p:sldId id="386" r:id="rId58"/>
    <p:sldId id="381" r:id="rId59"/>
    <p:sldId id="353" r:id="rId60"/>
    <p:sldId id="288" r:id="rId6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2891F42-5D8B-470B-A7D0-655B500F471C}">
          <p14:sldIdLst>
            <p14:sldId id="433"/>
            <p14:sldId id="327"/>
            <p14:sldId id="426"/>
            <p14:sldId id="428"/>
            <p14:sldId id="388"/>
            <p14:sldId id="407"/>
            <p14:sldId id="408"/>
            <p14:sldId id="406"/>
            <p14:sldId id="392"/>
            <p14:sldId id="405"/>
            <p14:sldId id="301"/>
            <p14:sldId id="326"/>
          </p14:sldIdLst>
        </p14:section>
        <p14:section name="Untitled Section" id="{E5735413-F1A7-4FC5-8095-1E7C7339DD2D}">
          <p14:sldIdLst>
            <p14:sldId id="425"/>
            <p14:sldId id="430"/>
            <p14:sldId id="369"/>
            <p14:sldId id="374"/>
            <p14:sldId id="354"/>
            <p14:sldId id="341"/>
            <p14:sldId id="410"/>
            <p14:sldId id="411"/>
            <p14:sldId id="412"/>
            <p14:sldId id="413"/>
            <p14:sldId id="400"/>
            <p14:sldId id="431"/>
            <p14:sldId id="434"/>
            <p14:sldId id="414"/>
            <p14:sldId id="348"/>
            <p14:sldId id="421"/>
            <p14:sldId id="415"/>
            <p14:sldId id="419"/>
            <p14:sldId id="416"/>
            <p14:sldId id="417"/>
            <p14:sldId id="418"/>
            <p14:sldId id="420"/>
            <p14:sldId id="422"/>
            <p14:sldId id="401"/>
            <p14:sldId id="376"/>
            <p14:sldId id="435"/>
            <p14:sldId id="349"/>
            <p14:sldId id="402"/>
            <p14:sldId id="432"/>
            <p14:sldId id="436"/>
            <p14:sldId id="350"/>
            <p14:sldId id="437"/>
            <p14:sldId id="403"/>
            <p14:sldId id="379"/>
            <p14:sldId id="352"/>
            <p14:sldId id="404"/>
            <p14:sldId id="335"/>
            <p14:sldId id="393"/>
            <p14:sldId id="394"/>
            <p14:sldId id="386"/>
            <p14:sldId id="381"/>
            <p14:sldId id="353"/>
            <p14:sldId id="2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3300"/>
    <a:srgbClr val="990099"/>
    <a:srgbClr val="CC0000"/>
    <a:srgbClr val="FFC215"/>
    <a:srgbClr val="000000"/>
    <a:srgbClr val="B88800"/>
    <a:srgbClr val="FFD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9825" autoAdjust="0"/>
  </p:normalViewPr>
  <p:slideViewPr>
    <p:cSldViewPr snapToGrid="0">
      <p:cViewPr varScale="1">
        <p:scale>
          <a:sx n="106" d="100"/>
          <a:sy n="106" d="100"/>
        </p:scale>
        <p:origin x="-102" y="-150"/>
      </p:cViewPr>
      <p:guideLst>
        <p:guide orient="horz" pos="953"/>
        <p:guide pos="5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34"/>
    </p:cViewPr>
  </p:sorterViewPr>
  <p:notesViewPr>
    <p:cSldViewPr snapToGrid="0">
      <p:cViewPr varScale="1">
        <p:scale>
          <a:sx n="81" d="100"/>
          <a:sy n="81" d="100"/>
        </p:scale>
        <p:origin x="-2040"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2971697" cy="464503"/>
          </a:xfrm>
          <a:prstGeom prst="rect">
            <a:avLst/>
          </a:prstGeom>
          <a:noFill/>
          <a:ln w="9525">
            <a:noFill/>
            <a:miter lim="800000"/>
            <a:headEnd/>
            <a:tailEnd/>
          </a:ln>
          <a:effectLst/>
        </p:spPr>
        <p:txBody>
          <a:bodyPr vert="horz" wrap="square" lIns="90231" tIns="45117" rIns="90231" bIns="45117" numCol="1" anchor="t" anchorCtr="0" compatLnSpc="1">
            <a:prstTxWarp prst="textNoShape">
              <a:avLst/>
            </a:prstTxWarp>
          </a:bodyPr>
          <a:lstStyle>
            <a:lvl1pPr eaLnBrk="1" hangingPunct="1">
              <a:defRPr sz="1200"/>
            </a:lvl1pPr>
          </a:lstStyle>
          <a:p>
            <a:pPr>
              <a:defRPr/>
            </a:pPr>
            <a:endParaRPr lang="en-US"/>
          </a:p>
        </p:txBody>
      </p:sp>
      <p:sp>
        <p:nvSpPr>
          <p:cNvPr id="95235" name="Rectangle 3"/>
          <p:cNvSpPr>
            <a:spLocks noGrp="1" noChangeArrowheads="1"/>
          </p:cNvSpPr>
          <p:nvPr>
            <p:ph type="dt" sz="quarter" idx="1"/>
          </p:nvPr>
        </p:nvSpPr>
        <p:spPr bwMode="auto">
          <a:xfrm>
            <a:off x="3884754" y="1"/>
            <a:ext cx="2971697" cy="464503"/>
          </a:xfrm>
          <a:prstGeom prst="rect">
            <a:avLst/>
          </a:prstGeom>
          <a:noFill/>
          <a:ln w="9525">
            <a:noFill/>
            <a:miter lim="800000"/>
            <a:headEnd/>
            <a:tailEnd/>
          </a:ln>
          <a:effectLst/>
        </p:spPr>
        <p:txBody>
          <a:bodyPr vert="horz" wrap="square" lIns="90231" tIns="45117" rIns="90231" bIns="45117" numCol="1" anchor="t" anchorCtr="0" compatLnSpc="1">
            <a:prstTxWarp prst="textNoShape">
              <a:avLst/>
            </a:prstTxWarp>
          </a:bodyPr>
          <a:lstStyle>
            <a:lvl1pPr algn="r" eaLnBrk="1" hangingPunct="1">
              <a:defRPr sz="1200"/>
            </a:lvl1pPr>
          </a:lstStyle>
          <a:p>
            <a:pPr>
              <a:defRPr/>
            </a:pPr>
            <a:endParaRPr lang="en-US"/>
          </a:p>
        </p:txBody>
      </p:sp>
      <p:sp>
        <p:nvSpPr>
          <p:cNvPr id="95236" name="Rectangle 4"/>
          <p:cNvSpPr>
            <a:spLocks noGrp="1" noChangeArrowheads="1"/>
          </p:cNvSpPr>
          <p:nvPr>
            <p:ph type="ftr" sz="quarter" idx="2"/>
          </p:nvPr>
        </p:nvSpPr>
        <p:spPr bwMode="auto">
          <a:xfrm>
            <a:off x="0" y="8830312"/>
            <a:ext cx="2971697" cy="464503"/>
          </a:xfrm>
          <a:prstGeom prst="rect">
            <a:avLst/>
          </a:prstGeom>
          <a:noFill/>
          <a:ln w="9525">
            <a:noFill/>
            <a:miter lim="800000"/>
            <a:headEnd/>
            <a:tailEnd/>
          </a:ln>
          <a:effectLst/>
        </p:spPr>
        <p:txBody>
          <a:bodyPr vert="horz" wrap="square" lIns="90231" tIns="45117" rIns="90231" bIns="45117" numCol="1" anchor="b" anchorCtr="0" compatLnSpc="1">
            <a:prstTxWarp prst="textNoShape">
              <a:avLst/>
            </a:prstTxWarp>
          </a:bodyPr>
          <a:lstStyle>
            <a:lvl1pPr eaLnBrk="1" hangingPunct="1">
              <a:defRPr sz="1200"/>
            </a:lvl1pPr>
          </a:lstStyle>
          <a:p>
            <a:pPr>
              <a:defRPr/>
            </a:pPr>
            <a:endParaRPr lang="en-US"/>
          </a:p>
        </p:txBody>
      </p:sp>
      <p:sp>
        <p:nvSpPr>
          <p:cNvPr id="95237" name="Rectangle 5"/>
          <p:cNvSpPr>
            <a:spLocks noGrp="1" noChangeArrowheads="1"/>
          </p:cNvSpPr>
          <p:nvPr>
            <p:ph type="sldNum" sz="quarter" idx="3"/>
          </p:nvPr>
        </p:nvSpPr>
        <p:spPr bwMode="auto">
          <a:xfrm>
            <a:off x="3884754" y="8830312"/>
            <a:ext cx="2971697" cy="464503"/>
          </a:xfrm>
          <a:prstGeom prst="rect">
            <a:avLst/>
          </a:prstGeom>
          <a:noFill/>
          <a:ln w="9525">
            <a:noFill/>
            <a:miter lim="800000"/>
            <a:headEnd/>
            <a:tailEnd/>
          </a:ln>
          <a:effectLst/>
        </p:spPr>
        <p:txBody>
          <a:bodyPr vert="horz" wrap="square" lIns="90231" tIns="45117" rIns="90231" bIns="45117" numCol="1" anchor="b" anchorCtr="0" compatLnSpc="1">
            <a:prstTxWarp prst="textNoShape">
              <a:avLst/>
            </a:prstTxWarp>
          </a:bodyPr>
          <a:lstStyle>
            <a:lvl1pPr algn="r" eaLnBrk="1" hangingPunct="1">
              <a:defRPr sz="1200"/>
            </a:lvl1pPr>
          </a:lstStyle>
          <a:p>
            <a:pPr>
              <a:defRPr/>
            </a:pPr>
            <a:fld id="{C05A4B0B-C1E0-4D60-93C6-F4D97E8ABED9}" type="slidenum">
              <a:rPr lang="en-US"/>
              <a:pPr>
                <a:defRPr/>
              </a:pPr>
              <a:t>‹#›</a:t>
            </a:fld>
            <a:endParaRPr lang="en-US"/>
          </a:p>
        </p:txBody>
      </p:sp>
    </p:spTree>
    <p:extLst>
      <p:ext uri="{BB962C8B-B14F-4D97-AF65-F5344CB8AC3E}">
        <p14:creationId xmlns:p14="http://schemas.microsoft.com/office/powerpoint/2010/main" val="94751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1"/>
            <a:ext cx="2971697" cy="464503"/>
          </a:xfrm>
          <a:prstGeom prst="rect">
            <a:avLst/>
          </a:prstGeom>
          <a:noFill/>
          <a:ln w="9525">
            <a:noFill/>
            <a:miter lim="800000"/>
            <a:headEnd/>
            <a:tailEnd/>
          </a:ln>
          <a:effectLst/>
        </p:spPr>
        <p:txBody>
          <a:bodyPr vert="horz" wrap="square" lIns="91947" tIns="45974" rIns="91947" bIns="45974" numCol="1" anchor="t" anchorCtr="0" compatLnSpc="1">
            <a:prstTxWarp prst="textNoShape">
              <a:avLst/>
            </a:prstTxWarp>
          </a:bodyPr>
          <a:lstStyle>
            <a:lvl1pPr defTabSz="918068" eaLnBrk="1" hangingPunct="1">
              <a:defRPr sz="1200"/>
            </a:lvl1pPr>
          </a:lstStyle>
          <a:p>
            <a:pPr>
              <a:defRPr/>
            </a:pPr>
            <a:endParaRPr lang="en-US"/>
          </a:p>
        </p:txBody>
      </p:sp>
      <p:sp>
        <p:nvSpPr>
          <p:cNvPr id="75779" name="Rectangle 3"/>
          <p:cNvSpPr>
            <a:spLocks noGrp="1" noChangeArrowheads="1"/>
          </p:cNvSpPr>
          <p:nvPr>
            <p:ph type="dt" idx="1"/>
          </p:nvPr>
        </p:nvSpPr>
        <p:spPr bwMode="auto">
          <a:xfrm>
            <a:off x="3884754" y="1"/>
            <a:ext cx="2971697" cy="464503"/>
          </a:xfrm>
          <a:prstGeom prst="rect">
            <a:avLst/>
          </a:prstGeom>
          <a:noFill/>
          <a:ln w="9525">
            <a:noFill/>
            <a:miter lim="800000"/>
            <a:headEnd/>
            <a:tailEnd/>
          </a:ln>
          <a:effectLst/>
        </p:spPr>
        <p:txBody>
          <a:bodyPr vert="horz" wrap="square" lIns="91947" tIns="45974" rIns="91947" bIns="45974" numCol="1" anchor="t" anchorCtr="0" compatLnSpc="1">
            <a:prstTxWarp prst="textNoShape">
              <a:avLst/>
            </a:prstTxWarp>
          </a:bodyPr>
          <a:lstStyle>
            <a:lvl1pPr algn="r" defTabSz="918068" eaLnBrk="1" hangingPunct="1">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064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p:cNvSpPr>
            <a:spLocks noGrp="1" noChangeArrowheads="1"/>
          </p:cNvSpPr>
          <p:nvPr>
            <p:ph type="body" sz="quarter" idx="3"/>
          </p:nvPr>
        </p:nvSpPr>
        <p:spPr bwMode="auto">
          <a:xfrm>
            <a:off x="686731" y="4416742"/>
            <a:ext cx="5484540" cy="4182112"/>
          </a:xfrm>
          <a:prstGeom prst="rect">
            <a:avLst/>
          </a:prstGeom>
          <a:noFill/>
          <a:ln w="9525">
            <a:noFill/>
            <a:miter lim="800000"/>
            <a:headEnd/>
            <a:tailEnd/>
          </a:ln>
          <a:effectLst/>
        </p:spPr>
        <p:txBody>
          <a:bodyPr vert="horz" wrap="square" lIns="91947" tIns="45974" rIns="91947" bIns="459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0" y="8830312"/>
            <a:ext cx="2971697" cy="464503"/>
          </a:xfrm>
          <a:prstGeom prst="rect">
            <a:avLst/>
          </a:prstGeom>
          <a:noFill/>
          <a:ln w="9525">
            <a:noFill/>
            <a:miter lim="800000"/>
            <a:headEnd/>
            <a:tailEnd/>
          </a:ln>
          <a:effectLst/>
        </p:spPr>
        <p:txBody>
          <a:bodyPr vert="horz" wrap="square" lIns="91947" tIns="45974" rIns="91947" bIns="45974" numCol="1" anchor="b" anchorCtr="0" compatLnSpc="1">
            <a:prstTxWarp prst="textNoShape">
              <a:avLst/>
            </a:prstTxWarp>
          </a:bodyPr>
          <a:lstStyle>
            <a:lvl1pPr defTabSz="918068" eaLnBrk="1" hangingPunct="1">
              <a:defRPr sz="1200"/>
            </a:lvl1pPr>
          </a:lstStyle>
          <a:p>
            <a:pPr>
              <a:defRPr/>
            </a:pPr>
            <a:endParaRPr lang="en-US"/>
          </a:p>
        </p:txBody>
      </p:sp>
      <p:sp>
        <p:nvSpPr>
          <p:cNvPr id="75783" name="Rectangle 7"/>
          <p:cNvSpPr>
            <a:spLocks noGrp="1" noChangeArrowheads="1"/>
          </p:cNvSpPr>
          <p:nvPr>
            <p:ph type="sldNum" sz="quarter" idx="5"/>
          </p:nvPr>
        </p:nvSpPr>
        <p:spPr bwMode="auto">
          <a:xfrm>
            <a:off x="3884754" y="8830312"/>
            <a:ext cx="2971697" cy="464503"/>
          </a:xfrm>
          <a:prstGeom prst="rect">
            <a:avLst/>
          </a:prstGeom>
          <a:noFill/>
          <a:ln w="9525">
            <a:noFill/>
            <a:miter lim="800000"/>
            <a:headEnd/>
            <a:tailEnd/>
          </a:ln>
          <a:effectLst/>
        </p:spPr>
        <p:txBody>
          <a:bodyPr vert="horz" wrap="square" lIns="91947" tIns="45974" rIns="91947" bIns="45974" numCol="1" anchor="b" anchorCtr="0" compatLnSpc="1">
            <a:prstTxWarp prst="textNoShape">
              <a:avLst/>
            </a:prstTxWarp>
          </a:bodyPr>
          <a:lstStyle>
            <a:lvl1pPr algn="r" defTabSz="918068" eaLnBrk="1" hangingPunct="1">
              <a:defRPr sz="1200"/>
            </a:lvl1pPr>
          </a:lstStyle>
          <a:p>
            <a:pPr>
              <a:defRPr/>
            </a:pPr>
            <a:fld id="{2D57D81C-C2F9-413B-8896-6E0BEC34FCA5}" type="slidenum">
              <a:rPr lang="en-US"/>
              <a:pPr>
                <a:defRPr/>
              </a:pPr>
              <a:t>‹#›</a:t>
            </a:fld>
            <a:endParaRPr lang="en-US"/>
          </a:p>
        </p:txBody>
      </p:sp>
    </p:spTree>
    <p:extLst>
      <p:ext uri="{BB962C8B-B14F-4D97-AF65-F5344CB8AC3E}">
        <p14:creationId xmlns:p14="http://schemas.microsoft.com/office/powerpoint/2010/main" val="1420546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youngworkers.org/downloads/ywsmallbusiness09/factsheetretail.pdf" TargetMode="External"/><Relationship Id="rId3" Type="http://schemas.openxmlformats.org/officeDocument/2006/relationships/hyperlink" Target="http://youngworkers.org/downloads/ywsmallbusiness09/factsheetautorepair.pdf" TargetMode="External"/><Relationship Id="rId7" Type="http://schemas.openxmlformats.org/officeDocument/2006/relationships/hyperlink" Target="http://youngworkers.org/downloads/ywsmallbusiness09/factsheetrestaurants.pdf"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youngworkers.org/downloads/ywsmallbusiness09/factsheethotelcleaning.pdf" TargetMode="External"/><Relationship Id="rId5" Type="http://schemas.openxmlformats.org/officeDocument/2006/relationships/hyperlink" Target="http://youngworkers.org/downloads/ywsmallbusiness09/factsheetfieldwork.pdf" TargetMode="External"/><Relationship Id="rId4" Type="http://schemas.openxmlformats.org/officeDocument/2006/relationships/hyperlink" Target="http://youngworkers.org/downloads/ywsmallbusiness09/factsheetconstruction.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a:t>
            </a:fld>
            <a:endParaRPr lang="en-US"/>
          </a:p>
        </p:txBody>
      </p:sp>
    </p:spTree>
    <p:extLst>
      <p:ext uri="{BB962C8B-B14F-4D97-AF65-F5344CB8AC3E}">
        <p14:creationId xmlns:p14="http://schemas.microsoft.com/office/powerpoint/2010/main" val="59115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10</a:t>
            </a:fld>
            <a:endParaRPr lang="en-US"/>
          </a:p>
        </p:txBody>
      </p:sp>
    </p:spTree>
    <p:extLst>
      <p:ext uri="{BB962C8B-B14F-4D97-AF65-F5344CB8AC3E}">
        <p14:creationId xmlns:p14="http://schemas.microsoft.com/office/powerpoint/2010/main" val="166532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11</a:t>
            </a:fld>
            <a:endParaRPr lang="en-US"/>
          </a:p>
        </p:txBody>
      </p:sp>
    </p:spTree>
    <p:extLst>
      <p:ext uri="{BB962C8B-B14F-4D97-AF65-F5344CB8AC3E}">
        <p14:creationId xmlns:p14="http://schemas.microsoft.com/office/powerpoint/2010/main" val="14608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12</a:t>
            </a:fld>
            <a:endParaRPr lang="en-US"/>
          </a:p>
        </p:txBody>
      </p:sp>
    </p:spTree>
    <p:extLst>
      <p:ext uri="{BB962C8B-B14F-4D97-AF65-F5344CB8AC3E}">
        <p14:creationId xmlns:p14="http://schemas.microsoft.com/office/powerpoint/2010/main" val="2991653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13</a:t>
            </a:fld>
            <a:endParaRPr lang="en-US"/>
          </a:p>
        </p:txBody>
      </p:sp>
    </p:spTree>
    <p:extLst>
      <p:ext uri="{BB962C8B-B14F-4D97-AF65-F5344CB8AC3E}">
        <p14:creationId xmlns:p14="http://schemas.microsoft.com/office/powerpoint/2010/main" val="201645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6E3DA65C-6981-4EC0-82A0-A606821E022F}"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65" indent="-1565" eaLnBrk="1" hangingPunct="1">
              <a:spcAft>
                <a:spcPct val="20000"/>
              </a:spcAft>
              <a:tabLst>
                <a:tab pos="334765" algn="l"/>
                <a:tab pos="628858" algn="l"/>
              </a:tabLst>
            </a:pPr>
            <a:endParaRPr lang="en-US" dirty="0"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E96ADA2E-3DC7-44AE-B112-890D350A2CF4}"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595E5EA4-7D6F-4934-A319-8D606D158ED8}" type="slidenum">
              <a:rPr lang="en-US" smtClean="0"/>
              <a:pPr/>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17</a:t>
            </a:fld>
            <a:endParaRPr lang="en-US"/>
          </a:p>
        </p:txBody>
      </p:sp>
    </p:spTree>
    <p:extLst>
      <p:ext uri="{BB962C8B-B14F-4D97-AF65-F5344CB8AC3E}">
        <p14:creationId xmlns:p14="http://schemas.microsoft.com/office/powerpoint/2010/main" val="408723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18</a:t>
            </a:fld>
            <a:endParaRPr lang="en-US"/>
          </a:p>
        </p:txBody>
      </p:sp>
    </p:spTree>
    <p:extLst>
      <p:ext uri="{BB962C8B-B14F-4D97-AF65-F5344CB8AC3E}">
        <p14:creationId xmlns:p14="http://schemas.microsoft.com/office/powerpoint/2010/main" val="382933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19</a:t>
            </a:fld>
            <a:endParaRPr lang="en-US"/>
          </a:p>
        </p:txBody>
      </p:sp>
    </p:spTree>
    <p:extLst>
      <p:ext uri="{BB962C8B-B14F-4D97-AF65-F5344CB8AC3E}">
        <p14:creationId xmlns:p14="http://schemas.microsoft.com/office/powerpoint/2010/main" val="137061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2</a:t>
            </a:fld>
            <a:endParaRPr lang="en-US"/>
          </a:p>
        </p:txBody>
      </p:sp>
    </p:spTree>
    <p:extLst>
      <p:ext uri="{BB962C8B-B14F-4D97-AF65-F5344CB8AC3E}">
        <p14:creationId xmlns:p14="http://schemas.microsoft.com/office/powerpoint/2010/main" val="108766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20</a:t>
            </a:fld>
            <a:endParaRPr lang="en-US"/>
          </a:p>
        </p:txBody>
      </p:sp>
    </p:spTree>
    <p:extLst>
      <p:ext uri="{BB962C8B-B14F-4D97-AF65-F5344CB8AC3E}">
        <p14:creationId xmlns:p14="http://schemas.microsoft.com/office/powerpoint/2010/main" val="4001164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06F0188C-BA19-406A-A41B-67E75196C31C}" type="slidenum">
              <a:rPr lang="en-US" smtClean="0">
                <a:solidFill>
                  <a:prstClr val="black"/>
                </a:solidFill>
              </a:rPr>
              <a:pPr/>
              <a:t>24</a:t>
            </a:fld>
            <a:endParaRPr lang="en-US"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76" eaLnBrk="0" hangingPunct="0">
              <a:defRPr>
                <a:solidFill>
                  <a:schemeClr val="tx1"/>
                </a:solidFill>
                <a:latin typeface="Arial" pitchFamily="34" charset="0"/>
              </a:defRPr>
            </a:lvl1pPr>
            <a:lvl2pPr marL="738159" indent="-283907" defTabSz="924276" eaLnBrk="0" hangingPunct="0">
              <a:defRPr>
                <a:solidFill>
                  <a:schemeClr val="tx1"/>
                </a:solidFill>
                <a:latin typeface="Arial" pitchFamily="34" charset="0"/>
              </a:defRPr>
            </a:lvl2pPr>
            <a:lvl3pPr marL="1135628" indent="-227125" defTabSz="924276" eaLnBrk="0" hangingPunct="0">
              <a:defRPr>
                <a:solidFill>
                  <a:schemeClr val="tx1"/>
                </a:solidFill>
                <a:latin typeface="Arial" pitchFamily="34" charset="0"/>
              </a:defRPr>
            </a:lvl3pPr>
            <a:lvl4pPr marL="1589880" indent="-227125" defTabSz="924276" eaLnBrk="0" hangingPunct="0">
              <a:defRPr>
                <a:solidFill>
                  <a:schemeClr val="tx1"/>
                </a:solidFill>
                <a:latin typeface="Arial" pitchFamily="34" charset="0"/>
              </a:defRPr>
            </a:lvl4pPr>
            <a:lvl5pPr marL="2044131" indent="-227125" defTabSz="924276" eaLnBrk="0" hangingPunct="0">
              <a:defRPr>
                <a:solidFill>
                  <a:schemeClr val="tx1"/>
                </a:solidFill>
                <a:latin typeface="Arial" pitchFamily="34" charset="0"/>
              </a:defRPr>
            </a:lvl5pPr>
            <a:lvl6pPr marL="2498383" indent="-227125" defTabSz="924276" eaLnBrk="0" fontAlgn="base" hangingPunct="0">
              <a:spcBef>
                <a:spcPct val="0"/>
              </a:spcBef>
              <a:spcAft>
                <a:spcPct val="0"/>
              </a:spcAft>
              <a:defRPr>
                <a:solidFill>
                  <a:schemeClr val="tx1"/>
                </a:solidFill>
                <a:latin typeface="Arial" pitchFamily="34" charset="0"/>
              </a:defRPr>
            </a:lvl6pPr>
            <a:lvl7pPr marL="2952634" indent="-227125" defTabSz="924276" eaLnBrk="0" fontAlgn="base" hangingPunct="0">
              <a:spcBef>
                <a:spcPct val="0"/>
              </a:spcBef>
              <a:spcAft>
                <a:spcPct val="0"/>
              </a:spcAft>
              <a:defRPr>
                <a:solidFill>
                  <a:schemeClr val="tx1"/>
                </a:solidFill>
                <a:latin typeface="Arial" pitchFamily="34" charset="0"/>
              </a:defRPr>
            </a:lvl7pPr>
            <a:lvl8pPr marL="3406886" indent="-227125" defTabSz="924276" eaLnBrk="0" fontAlgn="base" hangingPunct="0">
              <a:spcBef>
                <a:spcPct val="0"/>
              </a:spcBef>
              <a:spcAft>
                <a:spcPct val="0"/>
              </a:spcAft>
              <a:defRPr>
                <a:solidFill>
                  <a:schemeClr val="tx1"/>
                </a:solidFill>
                <a:latin typeface="Arial" pitchFamily="34" charset="0"/>
              </a:defRPr>
            </a:lvl8pPr>
            <a:lvl9pPr marL="3861137" indent="-227125" defTabSz="924276"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25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76" eaLnBrk="0" hangingPunct="0">
              <a:defRPr>
                <a:solidFill>
                  <a:schemeClr val="tx1"/>
                </a:solidFill>
                <a:latin typeface="Arial" pitchFamily="34" charset="0"/>
              </a:defRPr>
            </a:lvl1pPr>
            <a:lvl2pPr marL="738159" indent="-283907" defTabSz="924276" eaLnBrk="0" hangingPunct="0">
              <a:defRPr>
                <a:solidFill>
                  <a:schemeClr val="tx1"/>
                </a:solidFill>
                <a:latin typeface="Arial" pitchFamily="34" charset="0"/>
              </a:defRPr>
            </a:lvl2pPr>
            <a:lvl3pPr marL="1135628" indent="-227125" defTabSz="924276" eaLnBrk="0" hangingPunct="0">
              <a:defRPr>
                <a:solidFill>
                  <a:schemeClr val="tx1"/>
                </a:solidFill>
                <a:latin typeface="Arial" pitchFamily="34" charset="0"/>
              </a:defRPr>
            </a:lvl3pPr>
            <a:lvl4pPr marL="1589880" indent="-227125" defTabSz="924276" eaLnBrk="0" hangingPunct="0">
              <a:defRPr>
                <a:solidFill>
                  <a:schemeClr val="tx1"/>
                </a:solidFill>
                <a:latin typeface="Arial" pitchFamily="34" charset="0"/>
              </a:defRPr>
            </a:lvl4pPr>
            <a:lvl5pPr marL="2044131" indent="-227125" defTabSz="924276" eaLnBrk="0" hangingPunct="0">
              <a:defRPr>
                <a:solidFill>
                  <a:schemeClr val="tx1"/>
                </a:solidFill>
                <a:latin typeface="Arial" pitchFamily="34" charset="0"/>
              </a:defRPr>
            </a:lvl5pPr>
            <a:lvl6pPr marL="2498383" indent="-227125" defTabSz="924276" eaLnBrk="0" fontAlgn="base" hangingPunct="0">
              <a:spcBef>
                <a:spcPct val="0"/>
              </a:spcBef>
              <a:spcAft>
                <a:spcPct val="0"/>
              </a:spcAft>
              <a:defRPr>
                <a:solidFill>
                  <a:schemeClr val="tx1"/>
                </a:solidFill>
                <a:latin typeface="Arial" pitchFamily="34" charset="0"/>
              </a:defRPr>
            </a:lvl6pPr>
            <a:lvl7pPr marL="2952634" indent="-227125" defTabSz="924276" eaLnBrk="0" fontAlgn="base" hangingPunct="0">
              <a:spcBef>
                <a:spcPct val="0"/>
              </a:spcBef>
              <a:spcAft>
                <a:spcPct val="0"/>
              </a:spcAft>
              <a:defRPr>
                <a:solidFill>
                  <a:schemeClr val="tx1"/>
                </a:solidFill>
                <a:latin typeface="Arial" pitchFamily="34" charset="0"/>
              </a:defRPr>
            </a:lvl7pPr>
            <a:lvl8pPr marL="3406886" indent="-227125" defTabSz="924276" eaLnBrk="0" fontAlgn="base" hangingPunct="0">
              <a:spcBef>
                <a:spcPct val="0"/>
              </a:spcBef>
              <a:spcAft>
                <a:spcPct val="0"/>
              </a:spcAft>
              <a:defRPr>
                <a:solidFill>
                  <a:schemeClr val="tx1"/>
                </a:solidFill>
                <a:latin typeface="Arial" pitchFamily="34" charset="0"/>
              </a:defRPr>
            </a:lvl8pPr>
            <a:lvl9pPr marL="3861137" indent="-227125" defTabSz="924276"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solidFill>
                  <a:prstClr val="black"/>
                </a:solidFill>
              </a:rPr>
              <a:pPr eaLnBrk="1" hangingPunct="1"/>
              <a:t>38</a:t>
            </a:fld>
            <a:endParaRPr 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76" eaLnBrk="0" hangingPunct="0">
              <a:defRPr>
                <a:solidFill>
                  <a:schemeClr val="tx1"/>
                </a:solidFill>
                <a:latin typeface="Arial" pitchFamily="34" charset="0"/>
              </a:defRPr>
            </a:lvl1pPr>
            <a:lvl2pPr marL="738159" indent="-283907" defTabSz="924276" eaLnBrk="0" hangingPunct="0">
              <a:defRPr>
                <a:solidFill>
                  <a:schemeClr val="tx1"/>
                </a:solidFill>
                <a:latin typeface="Arial" pitchFamily="34" charset="0"/>
              </a:defRPr>
            </a:lvl2pPr>
            <a:lvl3pPr marL="1135628" indent="-227125" defTabSz="924276" eaLnBrk="0" hangingPunct="0">
              <a:defRPr>
                <a:solidFill>
                  <a:schemeClr val="tx1"/>
                </a:solidFill>
                <a:latin typeface="Arial" pitchFamily="34" charset="0"/>
              </a:defRPr>
            </a:lvl3pPr>
            <a:lvl4pPr marL="1589880" indent="-227125" defTabSz="924276" eaLnBrk="0" hangingPunct="0">
              <a:defRPr>
                <a:solidFill>
                  <a:schemeClr val="tx1"/>
                </a:solidFill>
                <a:latin typeface="Arial" pitchFamily="34" charset="0"/>
              </a:defRPr>
            </a:lvl4pPr>
            <a:lvl5pPr marL="2044131" indent="-227125" defTabSz="924276" eaLnBrk="0" hangingPunct="0">
              <a:defRPr>
                <a:solidFill>
                  <a:schemeClr val="tx1"/>
                </a:solidFill>
                <a:latin typeface="Arial" pitchFamily="34" charset="0"/>
              </a:defRPr>
            </a:lvl5pPr>
            <a:lvl6pPr marL="2498383" indent="-227125" defTabSz="924276" eaLnBrk="0" fontAlgn="base" hangingPunct="0">
              <a:spcBef>
                <a:spcPct val="0"/>
              </a:spcBef>
              <a:spcAft>
                <a:spcPct val="0"/>
              </a:spcAft>
              <a:defRPr>
                <a:solidFill>
                  <a:schemeClr val="tx1"/>
                </a:solidFill>
                <a:latin typeface="Arial" pitchFamily="34" charset="0"/>
              </a:defRPr>
            </a:lvl6pPr>
            <a:lvl7pPr marL="2952634" indent="-227125" defTabSz="924276" eaLnBrk="0" fontAlgn="base" hangingPunct="0">
              <a:spcBef>
                <a:spcPct val="0"/>
              </a:spcBef>
              <a:spcAft>
                <a:spcPct val="0"/>
              </a:spcAft>
              <a:defRPr>
                <a:solidFill>
                  <a:schemeClr val="tx1"/>
                </a:solidFill>
                <a:latin typeface="Arial" pitchFamily="34" charset="0"/>
              </a:defRPr>
            </a:lvl7pPr>
            <a:lvl8pPr marL="3406886" indent="-227125" defTabSz="924276" eaLnBrk="0" fontAlgn="base" hangingPunct="0">
              <a:spcBef>
                <a:spcPct val="0"/>
              </a:spcBef>
              <a:spcAft>
                <a:spcPct val="0"/>
              </a:spcAft>
              <a:defRPr>
                <a:solidFill>
                  <a:schemeClr val="tx1"/>
                </a:solidFill>
                <a:latin typeface="Arial" pitchFamily="34" charset="0"/>
              </a:defRPr>
            </a:lvl8pPr>
            <a:lvl9pPr marL="3861137" indent="-227125" defTabSz="924276"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solidFill>
                  <a:prstClr val="black"/>
                </a:solidFill>
              </a:rPr>
              <a:pPr eaLnBrk="1" hangingPunct="1"/>
              <a:t>42</a:t>
            </a:fld>
            <a:endParaRPr 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76" eaLnBrk="0" hangingPunct="0">
              <a:defRPr>
                <a:solidFill>
                  <a:schemeClr val="tx1"/>
                </a:solidFill>
                <a:latin typeface="Arial" pitchFamily="34" charset="0"/>
              </a:defRPr>
            </a:lvl1pPr>
            <a:lvl2pPr marL="738159" indent="-283907" defTabSz="924276" eaLnBrk="0" hangingPunct="0">
              <a:defRPr>
                <a:solidFill>
                  <a:schemeClr val="tx1"/>
                </a:solidFill>
                <a:latin typeface="Arial" pitchFamily="34" charset="0"/>
              </a:defRPr>
            </a:lvl2pPr>
            <a:lvl3pPr marL="1135628" indent="-227125" defTabSz="924276" eaLnBrk="0" hangingPunct="0">
              <a:defRPr>
                <a:solidFill>
                  <a:schemeClr val="tx1"/>
                </a:solidFill>
                <a:latin typeface="Arial" pitchFamily="34" charset="0"/>
              </a:defRPr>
            </a:lvl3pPr>
            <a:lvl4pPr marL="1589880" indent="-227125" defTabSz="924276" eaLnBrk="0" hangingPunct="0">
              <a:defRPr>
                <a:solidFill>
                  <a:schemeClr val="tx1"/>
                </a:solidFill>
                <a:latin typeface="Arial" pitchFamily="34" charset="0"/>
              </a:defRPr>
            </a:lvl4pPr>
            <a:lvl5pPr marL="2044131" indent="-227125" defTabSz="924276" eaLnBrk="0" hangingPunct="0">
              <a:defRPr>
                <a:solidFill>
                  <a:schemeClr val="tx1"/>
                </a:solidFill>
                <a:latin typeface="Arial" pitchFamily="34" charset="0"/>
              </a:defRPr>
            </a:lvl5pPr>
            <a:lvl6pPr marL="2498383" indent="-227125" defTabSz="924276" eaLnBrk="0" fontAlgn="base" hangingPunct="0">
              <a:spcBef>
                <a:spcPct val="0"/>
              </a:spcBef>
              <a:spcAft>
                <a:spcPct val="0"/>
              </a:spcAft>
              <a:defRPr>
                <a:solidFill>
                  <a:schemeClr val="tx1"/>
                </a:solidFill>
                <a:latin typeface="Arial" pitchFamily="34" charset="0"/>
              </a:defRPr>
            </a:lvl6pPr>
            <a:lvl7pPr marL="2952634" indent="-227125" defTabSz="924276" eaLnBrk="0" fontAlgn="base" hangingPunct="0">
              <a:spcBef>
                <a:spcPct val="0"/>
              </a:spcBef>
              <a:spcAft>
                <a:spcPct val="0"/>
              </a:spcAft>
              <a:defRPr>
                <a:solidFill>
                  <a:schemeClr val="tx1"/>
                </a:solidFill>
                <a:latin typeface="Arial" pitchFamily="34" charset="0"/>
              </a:defRPr>
            </a:lvl7pPr>
            <a:lvl8pPr marL="3406886" indent="-227125" defTabSz="924276" eaLnBrk="0" fontAlgn="base" hangingPunct="0">
              <a:spcBef>
                <a:spcPct val="0"/>
              </a:spcBef>
              <a:spcAft>
                <a:spcPct val="0"/>
              </a:spcAft>
              <a:defRPr>
                <a:solidFill>
                  <a:schemeClr val="tx1"/>
                </a:solidFill>
                <a:latin typeface="Arial" pitchFamily="34" charset="0"/>
              </a:defRPr>
            </a:lvl8pPr>
            <a:lvl9pPr marL="3861137" indent="-227125" defTabSz="924276"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solidFill>
                  <a:prstClr val="black"/>
                </a:solidFill>
              </a:rPr>
              <a:pPr eaLnBrk="1" hangingPunct="1"/>
              <a:t>44</a:t>
            </a:fld>
            <a:endParaRPr 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8A094172-4EA8-48DA-A281-508329F84CE7}" type="slidenum">
              <a:rPr lang="en-US" smtClean="0"/>
              <a:pPr/>
              <a:t>46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Also </a:t>
            </a:r>
          </a:p>
          <a:p>
            <a:pPr marL="168947" indent="-168947">
              <a:buFont typeface="Arial" pitchFamily="34" charset="0"/>
              <a:buChar char="•"/>
              <a:defRPr/>
            </a:pPr>
            <a:r>
              <a:rPr lang="en-US" dirty="0" smtClean="0"/>
              <a:t>industry specific fact sheets for young workers</a:t>
            </a:r>
          </a:p>
          <a:p>
            <a:pPr>
              <a:defRPr/>
            </a:pPr>
            <a:r>
              <a:rPr lang="en-US" dirty="0" smtClean="0"/>
              <a:t> </a:t>
            </a:r>
            <a:r>
              <a:rPr lang="en-US" b="1" dirty="0" smtClean="0">
                <a:hlinkClick r:id="rId3"/>
              </a:rPr>
              <a:t>Auto Repair</a:t>
            </a:r>
            <a:endParaRPr lang="en-US" dirty="0" smtClean="0"/>
          </a:p>
          <a:p>
            <a:pPr>
              <a:defRPr/>
            </a:pPr>
            <a:r>
              <a:rPr lang="en-US" b="1" dirty="0" smtClean="0">
                <a:hlinkClick r:id="rId4"/>
              </a:rPr>
              <a:t>Construction</a:t>
            </a:r>
            <a:endParaRPr lang="en-US" dirty="0" smtClean="0"/>
          </a:p>
          <a:p>
            <a:pPr>
              <a:defRPr/>
            </a:pPr>
            <a:r>
              <a:rPr lang="en-US" b="1" dirty="0" smtClean="0">
                <a:hlinkClick r:id="rId5"/>
              </a:rPr>
              <a:t>Field Work</a:t>
            </a:r>
            <a:endParaRPr lang="en-US" dirty="0" smtClean="0"/>
          </a:p>
          <a:p>
            <a:pPr>
              <a:defRPr/>
            </a:pPr>
            <a:r>
              <a:rPr lang="en-US" b="1" dirty="0" smtClean="0">
                <a:hlinkClick r:id="rId6"/>
              </a:rPr>
              <a:t>Hotel Cleaning</a:t>
            </a:r>
            <a:endParaRPr lang="en-US" dirty="0" smtClean="0"/>
          </a:p>
          <a:p>
            <a:pPr>
              <a:defRPr/>
            </a:pPr>
            <a:r>
              <a:rPr lang="en-US" b="1" dirty="0" smtClean="0">
                <a:hlinkClick r:id="rId7"/>
              </a:rPr>
              <a:t>Restaurants</a:t>
            </a:r>
            <a:endParaRPr lang="en-US" dirty="0" smtClean="0"/>
          </a:p>
          <a:p>
            <a:pPr>
              <a:defRPr/>
            </a:pPr>
            <a:r>
              <a:rPr lang="en-US" b="1" dirty="0" smtClean="0">
                <a:hlinkClick r:id="rId8"/>
              </a:rPr>
              <a:t>Retail</a:t>
            </a:r>
            <a:endParaRPr lang="en-US" dirty="0" smtClean="0"/>
          </a:p>
          <a:p>
            <a:pPr>
              <a:defRPr/>
            </a:pPr>
            <a:endParaRPr lang="en-US" dirty="0" smtClean="0"/>
          </a:p>
          <a:p>
            <a:pPr marL="168947" indent="-168947">
              <a:buFont typeface="Arial" pitchFamily="34" charset="0"/>
              <a:buChar char="•"/>
              <a:defRPr/>
            </a:pPr>
            <a:r>
              <a:rPr lang="en-US" dirty="0" smtClean="0"/>
              <a:t>3 industry- specific resource packets (restaurants, janitorial, dairy farmers)</a:t>
            </a:r>
            <a:endParaRPr lang="en-US" dirty="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BCFF5C6E-EF0C-4B70-9AED-99B6C4A06ABE}" type="slidenum">
              <a:rPr lang="en-US" smtClean="0"/>
              <a:pPr/>
              <a:t>49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93">
              <a:defRPr>
                <a:solidFill>
                  <a:schemeClr val="tx1"/>
                </a:solidFill>
                <a:latin typeface="Arial" charset="0"/>
              </a:defRPr>
            </a:lvl1pPr>
            <a:lvl2pPr marL="732103" indent="-281578" defTabSz="916693">
              <a:defRPr>
                <a:solidFill>
                  <a:schemeClr val="tx1"/>
                </a:solidFill>
                <a:latin typeface="Arial" charset="0"/>
              </a:defRPr>
            </a:lvl2pPr>
            <a:lvl3pPr marL="1126312" indent="-225262" defTabSz="916693">
              <a:defRPr>
                <a:solidFill>
                  <a:schemeClr val="tx1"/>
                </a:solidFill>
                <a:latin typeface="Arial" charset="0"/>
              </a:defRPr>
            </a:lvl3pPr>
            <a:lvl4pPr marL="1576837" indent="-225262" defTabSz="916693">
              <a:defRPr>
                <a:solidFill>
                  <a:schemeClr val="tx1"/>
                </a:solidFill>
                <a:latin typeface="Arial" charset="0"/>
              </a:defRPr>
            </a:lvl4pPr>
            <a:lvl5pPr marL="2027362" indent="-225262" defTabSz="916693">
              <a:defRPr>
                <a:solidFill>
                  <a:schemeClr val="tx1"/>
                </a:solidFill>
                <a:latin typeface="Arial" charset="0"/>
              </a:defRPr>
            </a:lvl5pPr>
            <a:lvl6pPr marL="2477887" indent="-225262" defTabSz="916693" eaLnBrk="0" fontAlgn="base" hangingPunct="0">
              <a:spcBef>
                <a:spcPct val="0"/>
              </a:spcBef>
              <a:spcAft>
                <a:spcPct val="0"/>
              </a:spcAft>
              <a:defRPr>
                <a:solidFill>
                  <a:schemeClr val="tx1"/>
                </a:solidFill>
                <a:latin typeface="Arial" charset="0"/>
              </a:defRPr>
            </a:lvl6pPr>
            <a:lvl7pPr marL="2928412" indent="-225262" defTabSz="916693" eaLnBrk="0" fontAlgn="base" hangingPunct="0">
              <a:spcBef>
                <a:spcPct val="0"/>
              </a:spcBef>
              <a:spcAft>
                <a:spcPct val="0"/>
              </a:spcAft>
              <a:defRPr>
                <a:solidFill>
                  <a:schemeClr val="tx1"/>
                </a:solidFill>
                <a:latin typeface="Arial" charset="0"/>
              </a:defRPr>
            </a:lvl7pPr>
            <a:lvl8pPr marL="3378937" indent="-225262" defTabSz="916693" eaLnBrk="0" fontAlgn="base" hangingPunct="0">
              <a:spcBef>
                <a:spcPct val="0"/>
              </a:spcBef>
              <a:spcAft>
                <a:spcPct val="0"/>
              </a:spcAft>
              <a:defRPr>
                <a:solidFill>
                  <a:schemeClr val="tx1"/>
                </a:solidFill>
                <a:latin typeface="Arial" charset="0"/>
              </a:defRPr>
            </a:lvl8pPr>
            <a:lvl9pPr marL="3829461" indent="-225262" defTabSz="916693" eaLnBrk="0" fontAlgn="base" hangingPunct="0">
              <a:spcBef>
                <a:spcPct val="0"/>
              </a:spcBef>
              <a:spcAft>
                <a:spcPct val="0"/>
              </a:spcAft>
              <a:defRPr>
                <a:solidFill>
                  <a:schemeClr val="tx1"/>
                </a:solidFill>
                <a:latin typeface="Arial" charset="0"/>
              </a:defRPr>
            </a:lvl9pPr>
          </a:lstStyle>
          <a:p>
            <a:fld id="{B50C4C3E-C7DF-462A-8F83-05E86E5BBDA4}" type="slidenum">
              <a:rPr lang="en-US" smtClean="0">
                <a:solidFill>
                  <a:prstClr val="black"/>
                </a:solidFill>
              </a:rPr>
              <a:pPr/>
              <a:t>3</a:t>
            </a:fld>
            <a:endParaRPr lang="en-US" smtClean="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4</a:t>
            </a:fld>
            <a:endParaRPr lang="en-US"/>
          </a:p>
        </p:txBody>
      </p:sp>
    </p:spTree>
    <p:extLst>
      <p:ext uri="{BB962C8B-B14F-4D97-AF65-F5344CB8AC3E}">
        <p14:creationId xmlns:p14="http://schemas.microsoft.com/office/powerpoint/2010/main" val="340921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5</a:t>
            </a:fld>
            <a:endParaRPr lang="en-US"/>
          </a:p>
        </p:txBody>
      </p:sp>
    </p:spTree>
    <p:extLst>
      <p:ext uri="{BB962C8B-B14F-4D97-AF65-F5344CB8AC3E}">
        <p14:creationId xmlns:p14="http://schemas.microsoft.com/office/powerpoint/2010/main" val="295304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57D81C-C2F9-413B-8896-6E0BEC34FCA5}" type="slidenum">
              <a:rPr lang="en-US" smtClean="0"/>
              <a:pPr>
                <a:defRPr/>
              </a:pPr>
              <a:t>9</a:t>
            </a:fld>
            <a:endParaRPr lang="en-US"/>
          </a:p>
        </p:txBody>
      </p:sp>
    </p:spTree>
    <p:extLst>
      <p:ext uri="{BB962C8B-B14F-4D97-AF65-F5344CB8AC3E}">
        <p14:creationId xmlns:p14="http://schemas.microsoft.com/office/powerpoint/2010/main" val="2552700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Overhead #7</a:t>
            </a:r>
            <a:endParaRPr lang="en-US"/>
          </a:p>
        </p:txBody>
      </p:sp>
      <p:sp>
        <p:nvSpPr>
          <p:cNvPr id="6" name="Slide Number Placeholder 5"/>
          <p:cNvSpPr>
            <a:spLocks noGrp="1"/>
          </p:cNvSpPr>
          <p:nvPr>
            <p:ph type="sldNum" sz="quarter" idx="12"/>
          </p:nvPr>
        </p:nvSpPr>
        <p:spPr/>
        <p:txBody>
          <a:bodyPr/>
          <a:lstStyle/>
          <a:p>
            <a:pPr>
              <a:defRPr/>
            </a:pPr>
            <a:fld id="{81E2F1FF-A61C-48F5-9736-7CD4238A5662}" type="slidenum">
              <a:rPr lang="en-US" smtClean="0"/>
              <a:pPr>
                <a:defRPr/>
              </a:pPr>
              <a:t>‹#›</a:t>
            </a:fld>
            <a:endParaRPr lang="en-US"/>
          </a:p>
        </p:txBody>
      </p:sp>
    </p:spTree>
    <p:extLst>
      <p:ext uri="{BB962C8B-B14F-4D97-AF65-F5344CB8AC3E}">
        <p14:creationId xmlns:p14="http://schemas.microsoft.com/office/powerpoint/2010/main" val="30707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Overhead #7</a:t>
            </a:r>
            <a:endParaRPr lang="en-US"/>
          </a:p>
        </p:txBody>
      </p:sp>
      <p:sp>
        <p:nvSpPr>
          <p:cNvPr id="6" name="Slide Number Placeholder 5"/>
          <p:cNvSpPr>
            <a:spLocks noGrp="1"/>
          </p:cNvSpPr>
          <p:nvPr>
            <p:ph type="sldNum" sz="quarter" idx="12"/>
          </p:nvPr>
        </p:nvSpPr>
        <p:spPr/>
        <p:txBody>
          <a:bodyPr/>
          <a:lstStyle/>
          <a:p>
            <a:pPr>
              <a:defRPr/>
            </a:pPr>
            <a:fld id="{D384C338-6200-451A-BF7E-22C764EE815C}" type="slidenum">
              <a:rPr lang="en-US" smtClean="0"/>
              <a:pPr>
                <a:defRPr/>
              </a:pPr>
              <a:t>‹#›</a:t>
            </a:fld>
            <a:endParaRPr lang="en-US"/>
          </a:p>
        </p:txBody>
      </p:sp>
    </p:spTree>
    <p:extLst>
      <p:ext uri="{BB962C8B-B14F-4D97-AF65-F5344CB8AC3E}">
        <p14:creationId xmlns:p14="http://schemas.microsoft.com/office/powerpoint/2010/main" val="225311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Overhead #7</a:t>
            </a:r>
            <a:endParaRPr lang="en-US"/>
          </a:p>
        </p:txBody>
      </p:sp>
      <p:sp>
        <p:nvSpPr>
          <p:cNvPr id="6" name="Slide Number Placeholder 5"/>
          <p:cNvSpPr>
            <a:spLocks noGrp="1"/>
          </p:cNvSpPr>
          <p:nvPr>
            <p:ph type="sldNum" sz="quarter" idx="12"/>
          </p:nvPr>
        </p:nvSpPr>
        <p:spPr/>
        <p:txBody>
          <a:bodyPr/>
          <a:lstStyle/>
          <a:p>
            <a:pPr>
              <a:defRPr/>
            </a:pPr>
            <a:fld id="{F664349D-F0D8-4B5D-9CBD-AA6E2B7EE6EE}" type="slidenum">
              <a:rPr lang="en-US" smtClean="0"/>
              <a:pPr>
                <a:defRPr/>
              </a:pPr>
              <a:t>‹#›</a:t>
            </a:fld>
            <a:endParaRPr lang="en-US"/>
          </a:p>
        </p:txBody>
      </p:sp>
    </p:spTree>
    <p:extLst>
      <p:ext uri="{BB962C8B-B14F-4D97-AF65-F5344CB8AC3E}">
        <p14:creationId xmlns:p14="http://schemas.microsoft.com/office/powerpoint/2010/main" val="198461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504950"/>
            <a:ext cx="3754437"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smtClean="0"/>
              <a:t>Overhead #7</a:t>
            </a: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EA10973-5608-4BB8-8F95-938B499D8E7A}" type="slidenum">
              <a:rPr lang="en-US"/>
              <a:pPr>
                <a:defRPr/>
              </a:pPr>
              <a:t>‹#›</a:t>
            </a:fld>
            <a:endParaRPr lang="en-US"/>
          </a:p>
        </p:txBody>
      </p:sp>
    </p:spTree>
    <p:extLst>
      <p:ext uri="{BB962C8B-B14F-4D97-AF65-F5344CB8AC3E}">
        <p14:creationId xmlns:p14="http://schemas.microsoft.com/office/powerpoint/2010/main" val="1815826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17592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43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8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417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84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57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79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Overhead #7</a:t>
            </a:r>
            <a:endParaRPr lang="en-US"/>
          </a:p>
        </p:txBody>
      </p:sp>
      <p:sp>
        <p:nvSpPr>
          <p:cNvPr id="6" name="Slide Number Placeholder 5"/>
          <p:cNvSpPr>
            <a:spLocks noGrp="1"/>
          </p:cNvSpPr>
          <p:nvPr>
            <p:ph type="sldNum" sz="quarter" idx="12"/>
          </p:nvPr>
        </p:nvSpPr>
        <p:spPr/>
        <p:txBody>
          <a:bodyPr/>
          <a:lstStyle/>
          <a:p>
            <a:pPr>
              <a:defRPr/>
            </a:pPr>
            <a:fld id="{F430DABA-13F8-4825-B150-E780DD2A6C29}" type="slidenum">
              <a:rPr lang="en-US" smtClean="0"/>
              <a:pPr>
                <a:defRPr/>
              </a:pPr>
              <a:t>‹#›</a:t>
            </a:fld>
            <a:endParaRPr lang="en-US"/>
          </a:p>
        </p:txBody>
      </p:sp>
    </p:spTree>
    <p:extLst>
      <p:ext uri="{BB962C8B-B14F-4D97-AF65-F5344CB8AC3E}">
        <p14:creationId xmlns:p14="http://schemas.microsoft.com/office/powerpoint/2010/main" val="717648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956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009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92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855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2146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910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200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027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327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83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Overhead #7</a:t>
            </a:r>
            <a:endParaRPr lang="en-US"/>
          </a:p>
        </p:txBody>
      </p:sp>
      <p:sp>
        <p:nvSpPr>
          <p:cNvPr id="6" name="Slide Number Placeholder 5"/>
          <p:cNvSpPr>
            <a:spLocks noGrp="1"/>
          </p:cNvSpPr>
          <p:nvPr>
            <p:ph type="sldNum" sz="quarter" idx="12"/>
          </p:nvPr>
        </p:nvSpPr>
        <p:spPr/>
        <p:txBody>
          <a:bodyPr/>
          <a:lstStyle/>
          <a:p>
            <a:pPr>
              <a:defRPr/>
            </a:pPr>
            <a:fld id="{AD177AE7-BEEF-4EB4-B3B1-C44782E95653}" type="slidenum">
              <a:rPr lang="en-US" smtClean="0"/>
              <a:pPr>
                <a:defRPr/>
              </a:pPr>
              <a:t>‹#›</a:t>
            </a:fld>
            <a:endParaRPr lang="en-US"/>
          </a:p>
        </p:txBody>
      </p:sp>
    </p:spTree>
    <p:extLst>
      <p:ext uri="{BB962C8B-B14F-4D97-AF65-F5344CB8AC3E}">
        <p14:creationId xmlns:p14="http://schemas.microsoft.com/office/powerpoint/2010/main" val="2268776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62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921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503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72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91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32029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678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344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388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85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Overhead #7</a:t>
            </a:r>
            <a:endParaRPr lang="en-US"/>
          </a:p>
        </p:txBody>
      </p:sp>
      <p:sp>
        <p:nvSpPr>
          <p:cNvPr id="7" name="Slide Number Placeholder 6"/>
          <p:cNvSpPr>
            <a:spLocks noGrp="1"/>
          </p:cNvSpPr>
          <p:nvPr>
            <p:ph type="sldNum" sz="quarter" idx="12"/>
          </p:nvPr>
        </p:nvSpPr>
        <p:spPr/>
        <p:txBody>
          <a:bodyPr/>
          <a:lstStyle/>
          <a:p>
            <a:pPr>
              <a:defRPr/>
            </a:pPr>
            <a:fld id="{59E0176C-4A64-449B-89E0-51B85429E8E9}" type="slidenum">
              <a:rPr lang="en-US" smtClean="0"/>
              <a:pPr>
                <a:defRPr/>
              </a:pPr>
              <a:t>‹#›</a:t>
            </a:fld>
            <a:endParaRPr lang="en-US"/>
          </a:p>
        </p:txBody>
      </p:sp>
    </p:spTree>
    <p:extLst>
      <p:ext uri="{BB962C8B-B14F-4D97-AF65-F5344CB8AC3E}">
        <p14:creationId xmlns:p14="http://schemas.microsoft.com/office/powerpoint/2010/main" val="1861857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309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729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857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183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953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950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2290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483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862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55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Overhead #7</a:t>
            </a:r>
            <a:endParaRPr lang="en-US"/>
          </a:p>
        </p:txBody>
      </p:sp>
      <p:sp>
        <p:nvSpPr>
          <p:cNvPr id="9" name="Slide Number Placeholder 8"/>
          <p:cNvSpPr>
            <a:spLocks noGrp="1"/>
          </p:cNvSpPr>
          <p:nvPr>
            <p:ph type="sldNum" sz="quarter" idx="12"/>
          </p:nvPr>
        </p:nvSpPr>
        <p:spPr/>
        <p:txBody>
          <a:bodyPr/>
          <a:lstStyle/>
          <a:p>
            <a:pPr>
              <a:defRPr/>
            </a:pPr>
            <a:fld id="{EBEFD699-D0DD-4E57-BF98-8B882A788BC0}" type="slidenum">
              <a:rPr lang="en-US" smtClean="0"/>
              <a:pPr>
                <a:defRPr/>
              </a:pPr>
              <a:t>‹#›</a:t>
            </a:fld>
            <a:endParaRPr lang="en-US"/>
          </a:p>
        </p:txBody>
      </p:sp>
    </p:spTree>
    <p:extLst>
      <p:ext uri="{BB962C8B-B14F-4D97-AF65-F5344CB8AC3E}">
        <p14:creationId xmlns:p14="http://schemas.microsoft.com/office/powerpoint/2010/main" val="2199222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682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2784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6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915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39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860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792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972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156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033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Overhead #7</a:t>
            </a:r>
            <a:endParaRPr lang="en-US"/>
          </a:p>
        </p:txBody>
      </p:sp>
      <p:sp>
        <p:nvSpPr>
          <p:cNvPr id="5" name="Slide Number Placeholder 4"/>
          <p:cNvSpPr>
            <a:spLocks noGrp="1"/>
          </p:cNvSpPr>
          <p:nvPr>
            <p:ph type="sldNum" sz="quarter" idx="12"/>
          </p:nvPr>
        </p:nvSpPr>
        <p:spPr/>
        <p:txBody>
          <a:bodyPr/>
          <a:lstStyle/>
          <a:p>
            <a:pPr>
              <a:defRPr/>
            </a:pPr>
            <a:fld id="{FDEA7A0B-45F3-4B5D-93E6-AFB69FFA9139}" type="slidenum">
              <a:rPr lang="en-US" smtClean="0"/>
              <a:pPr>
                <a:defRPr/>
              </a:pPr>
              <a:t>‹#›</a:t>
            </a:fld>
            <a:endParaRPr lang="en-US"/>
          </a:p>
        </p:txBody>
      </p:sp>
    </p:spTree>
    <p:extLst>
      <p:ext uri="{BB962C8B-B14F-4D97-AF65-F5344CB8AC3E}">
        <p14:creationId xmlns:p14="http://schemas.microsoft.com/office/powerpoint/2010/main" val="3215613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465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632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770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940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473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158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613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solidFill>
                  <a:prstClr val="black">
                    <a:tint val="75000"/>
                  </a:prstClr>
                </a:solidFill>
              </a:rPr>
              <a:pPr/>
              <a:t>2/26/2014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A09B0-EE96-4106-B8E3-6396DF7B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723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rPr>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858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Overhead #7</a:t>
            </a:r>
            <a:endParaRPr lang="en-US"/>
          </a:p>
        </p:txBody>
      </p:sp>
      <p:sp>
        <p:nvSpPr>
          <p:cNvPr id="4" name="Slide Number Placeholder 3"/>
          <p:cNvSpPr>
            <a:spLocks noGrp="1"/>
          </p:cNvSpPr>
          <p:nvPr>
            <p:ph type="sldNum" sz="quarter" idx="12"/>
          </p:nvPr>
        </p:nvSpPr>
        <p:spPr/>
        <p:txBody>
          <a:bodyPr/>
          <a:lstStyle/>
          <a:p>
            <a:pPr>
              <a:defRPr/>
            </a:pPr>
            <a:fld id="{E8340AEA-896A-4E61-BD9A-8D9489403444}" type="slidenum">
              <a:rPr lang="en-US" smtClean="0"/>
              <a:pPr>
                <a:defRPr/>
              </a:pPr>
              <a:t>‹#›</a:t>
            </a:fld>
            <a:endParaRPr lang="en-US"/>
          </a:p>
        </p:txBody>
      </p:sp>
    </p:spTree>
    <p:extLst>
      <p:ext uri="{BB962C8B-B14F-4D97-AF65-F5344CB8AC3E}">
        <p14:creationId xmlns:p14="http://schemas.microsoft.com/office/powerpoint/2010/main" val="106211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Overhead #7</a:t>
            </a:r>
            <a:endParaRPr lang="en-US"/>
          </a:p>
        </p:txBody>
      </p:sp>
      <p:sp>
        <p:nvSpPr>
          <p:cNvPr id="7" name="Slide Number Placeholder 6"/>
          <p:cNvSpPr>
            <a:spLocks noGrp="1"/>
          </p:cNvSpPr>
          <p:nvPr>
            <p:ph type="sldNum" sz="quarter" idx="12"/>
          </p:nvPr>
        </p:nvSpPr>
        <p:spPr/>
        <p:txBody>
          <a:bodyPr/>
          <a:lstStyle/>
          <a:p>
            <a:pPr>
              <a:defRPr/>
            </a:pPr>
            <a:fld id="{C4B2A143-112D-4E18-B1B9-A8A501F703FC}" type="slidenum">
              <a:rPr lang="en-US" smtClean="0"/>
              <a:pPr>
                <a:defRPr/>
              </a:pPr>
              <a:t>‹#›</a:t>
            </a:fld>
            <a:endParaRPr lang="en-US"/>
          </a:p>
        </p:txBody>
      </p:sp>
    </p:spTree>
    <p:extLst>
      <p:ext uri="{BB962C8B-B14F-4D97-AF65-F5344CB8AC3E}">
        <p14:creationId xmlns:p14="http://schemas.microsoft.com/office/powerpoint/2010/main" val="66037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Overhead #7</a:t>
            </a:r>
            <a:endParaRPr lang="en-US"/>
          </a:p>
        </p:txBody>
      </p:sp>
      <p:sp>
        <p:nvSpPr>
          <p:cNvPr id="7" name="Slide Number Placeholder 6"/>
          <p:cNvSpPr>
            <a:spLocks noGrp="1"/>
          </p:cNvSpPr>
          <p:nvPr>
            <p:ph type="sldNum" sz="quarter" idx="12"/>
          </p:nvPr>
        </p:nvSpPr>
        <p:spPr/>
        <p:txBody>
          <a:bodyPr/>
          <a:lstStyle/>
          <a:p>
            <a:pPr>
              <a:defRPr/>
            </a:pPr>
            <a:fld id="{2671C565-02A3-41D9-8948-B0257509A06D}" type="slidenum">
              <a:rPr lang="en-US" smtClean="0"/>
              <a:pPr>
                <a:defRPr/>
              </a:pPr>
              <a:t>‹#›</a:t>
            </a:fld>
            <a:endParaRPr lang="en-US"/>
          </a:p>
        </p:txBody>
      </p:sp>
    </p:spTree>
    <p:extLst>
      <p:ext uri="{BB962C8B-B14F-4D97-AF65-F5344CB8AC3E}">
        <p14:creationId xmlns:p14="http://schemas.microsoft.com/office/powerpoint/2010/main" val="336688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Overhead #7</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0917F43-032C-4E64-8418-92CBFAE73F8E}" type="slidenum">
              <a:rPr lang="en-US" smtClean="0"/>
              <a:pPr>
                <a:defRPr/>
              </a:pPr>
              <a:t>‹#›</a:t>
            </a:fld>
            <a:endParaRPr lang="en-US"/>
          </a:p>
        </p:txBody>
      </p:sp>
      <p:sp>
        <p:nvSpPr>
          <p:cNvPr id="7" name="Rectangle 11"/>
          <p:cNvSpPr>
            <a:spLocks noChangeArrowheads="1"/>
          </p:cNvSpPr>
          <p:nvPr userDrawn="1"/>
        </p:nvSpPr>
        <p:spPr bwMode="auto">
          <a:xfrm>
            <a:off x="0" y="1219200"/>
            <a:ext cx="7010400" cy="101600"/>
          </a:xfrm>
          <a:prstGeom prst="rect">
            <a:avLst/>
          </a:prstGeom>
          <a:gradFill rotWithShape="1">
            <a:gsLst>
              <a:gs pos="0">
                <a:schemeClr val="accent2"/>
              </a:gs>
              <a:gs pos="100000">
                <a:schemeClr val="accent2">
                  <a:gamma/>
                  <a:tint val="25490"/>
                  <a:invGamma/>
                </a:schemeClr>
              </a:gs>
            </a:gsLst>
            <a:lin ang="0" scaled="1"/>
          </a:gra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416568426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3"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F99411C-A4EA-4F74-93BF-73DAA631961B}" type="datetimeFigureOut">
              <a:rPr lang="en-US" smtClean="0">
                <a:solidFill>
                  <a:prstClr val="black">
                    <a:tint val="75000"/>
                  </a:prstClr>
                </a:solidFill>
                <a:latin typeface="Myriad Pro"/>
              </a:rPr>
              <a:pPr eaLnBrk="1" fontAlgn="auto" hangingPunct="1">
                <a:spcBef>
                  <a:spcPts val="0"/>
                </a:spcBef>
                <a:spcAft>
                  <a:spcPts val="0"/>
                </a:spcAft>
              </a:pPr>
              <a:t>2/26/2014</a:t>
            </a:fld>
            <a:endParaRPr lang="en-US">
              <a:solidFill>
                <a:prstClr val="black">
                  <a:tint val="75000"/>
                </a:prstClr>
              </a:solidFill>
              <a:latin typeface="Myriad Pro"/>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7A09B0-EE96-4106-B8E3-6396DF7BED7B}" type="slidenum">
              <a:rPr lang="en-US" smtClean="0">
                <a:solidFill>
                  <a:prstClr val="black">
                    <a:tint val="75000"/>
                  </a:prstClr>
                </a:solidFill>
                <a:latin typeface="Myriad Pro"/>
              </a:rPr>
              <a:pPr eaLnBrk="1" fontAlgn="auto" hangingPunct="1">
                <a:spcBef>
                  <a:spcPts val="0"/>
                </a:spcBef>
                <a:spcAft>
                  <a:spcPts val="0"/>
                </a:spcAft>
              </a:pPr>
              <a:t>‹#›</a:t>
            </a:fld>
            <a:endParaRPr lang="en-US">
              <a:solidFill>
                <a:prstClr val="black">
                  <a:tint val="75000"/>
                </a:prstClr>
              </a:solidFill>
              <a:latin typeface="Myriad Pro"/>
            </a:endParaRPr>
          </a:p>
        </p:txBody>
      </p:sp>
    </p:spTree>
    <p:extLst>
      <p:ext uri="{BB962C8B-B14F-4D97-AF65-F5344CB8AC3E}">
        <p14:creationId xmlns:p14="http://schemas.microsoft.com/office/powerpoint/2010/main" val="203851064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F99411C-A4EA-4F74-93BF-73DAA631961B}" type="datetimeFigureOut">
              <a:rPr lang="en-US" smtClean="0">
                <a:solidFill>
                  <a:prstClr val="black">
                    <a:tint val="75000"/>
                  </a:prstClr>
                </a:solidFill>
                <a:latin typeface="Myriad Pro"/>
              </a:rPr>
              <a:pPr eaLnBrk="1" fontAlgn="auto" hangingPunct="1">
                <a:spcBef>
                  <a:spcPts val="0"/>
                </a:spcBef>
                <a:spcAft>
                  <a:spcPts val="0"/>
                </a:spcAft>
              </a:pPr>
              <a:t>2/26/2014</a:t>
            </a:fld>
            <a:endParaRPr lang="en-US">
              <a:solidFill>
                <a:prstClr val="black">
                  <a:tint val="75000"/>
                </a:prstClr>
              </a:solidFill>
              <a:latin typeface="Myriad Pro"/>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7A09B0-EE96-4106-B8E3-6396DF7BED7B}" type="slidenum">
              <a:rPr lang="en-US" smtClean="0">
                <a:solidFill>
                  <a:prstClr val="black">
                    <a:tint val="75000"/>
                  </a:prstClr>
                </a:solidFill>
                <a:latin typeface="Myriad Pro"/>
              </a:rPr>
              <a:pPr eaLnBrk="1" fontAlgn="auto" hangingPunct="1">
                <a:spcBef>
                  <a:spcPts val="0"/>
                </a:spcBef>
                <a:spcAft>
                  <a:spcPts val="0"/>
                </a:spcAft>
              </a:pPr>
              <a:t>‹#›</a:t>
            </a:fld>
            <a:endParaRPr lang="en-US">
              <a:solidFill>
                <a:prstClr val="black">
                  <a:tint val="75000"/>
                </a:prstClr>
              </a:solidFill>
              <a:latin typeface="Myriad Pro"/>
            </a:endParaRPr>
          </a:p>
        </p:txBody>
      </p:sp>
    </p:spTree>
    <p:extLst>
      <p:ext uri="{BB962C8B-B14F-4D97-AF65-F5344CB8AC3E}">
        <p14:creationId xmlns:p14="http://schemas.microsoft.com/office/powerpoint/2010/main" val="26596241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F99411C-A4EA-4F74-93BF-73DAA631961B}" type="datetimeFigureOut">
              <a:rPr lang="en-US" smtClean="0">
                <a:solidFill>
                  <a:prstClr val="black">
                    <a:tint val="75000"/>
                  </a:prstClr>
                </a:solidFill>
                <a:latin typeface="Myriad Pro"/>
              </a:rPr>
              <a:pPr eaLnBrk="1" fontAlgn="auto" hangingPunct="1">
                <a:spcBef>
                  <a:spcPts val="0"/>
                </a:spcBef>
                <a:spcAft>
                  <a:spcPts val="0"/>
                </a:spcAft>
              </a:pPr>
              <a:t>2/26/2014</a:t>
            </a:fld>
            <a:endParaRPr lang="en-US">
              <a:solidFill>
                <a:prstClr val="black">
                  <a:tint val="75000"/>
                </a:prstClr>
              </a:solidFill>
              <a:latin typeface="Myriad Pro"/>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7A09B0-EE96-4106-B8E3-6396DF7BED7B}" type="slidenum">
              <a:rPr lang="en-US" smtClean="0">
                <a:solidFill>
                  <a:prstClr val="black">
                    <a:tint val="75000"/>
                  </a:prstClr>
                </a:solidFill>
                <a:latin typeface="Myriad Pro"/>
              </a:rPr>
              <a:pPr eaLnBrk="1" fontAlgn="auto" hangingPunct="1">
                <a:spcBef>
                  <a:spcPts val="0"/>
                </a:spcBef>
                <a:spcAft>
                  <a:spcPts val="0"/>
                </a:spcAft>
              </a:pPr>
              <a:t>‹#›</a:t>
            </a:fld>
            <a:endParaRPr lang="en-US">
              <a:solidFill>
                <a:prstClr val="black">
                  <a:tint val="75000"/>
                </a:prstClr>
              </a:solidFill>
              <a:latin typeface="Myriad Pro"/>
            </a:endParaRPr>
          </a:p>
        </p:txBody>
      </p:sp>
    </p:spTree>
    <p:extLst>
      <p:ext uri="{BB962C8B-B14F-4D97-AF65-F5344CB8AC3E}">
        <p14:creationId xmlns:p14="http://schemas.microsoft.com/office/powerpoint/2010/main" val="16397154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F99411C-A4EA-4F74-93BF-73DAA631961B}" type="datetimeFigureOut">
              <a:rPr lang="en-US" smtClean="0">
                <a:solidFill>
                  <a:prstClr val="black">
                    <a:tint val="75000"/>
                  </a:prstClr>
                </a:solidFill>
                <a:latin typeface="Myriad Pro"/>
              </a:rPr>
              <a:pPr eaLnBrk="1" fontAlgn="auto" hangingPunct="1">
                <a:spcBef>
                  <a:spcPts val="0"/>
                </a:spcBef>
                <a:spcAft>
                  <a:spcPts val="0"/>
                </a:spcAft>
              </a:pPr>
              <a:t>2/26/2014</a:t>
            </a:fld>
            <a:endParaRPr lang="en-US">
              <a:solidFill>
                <a:prstClr val="black">
                  <a:tint val="75000"/>
                </a:prstClr>
              </a:solidFill>
              <a:latin typeface="Myriad Pro"/>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7A09B0-EE96-4106-B8E3-6396DF7BED7B}" type="slidenum">
              <a:rPr lang="en-US" smtClean="0">
                <a:solidFill>
                  <a:prstClr val="black">
                    <a:tint val="75000"/>
                  </a:prstClr>
                </a:solidFill>
                <a:latin typeface="Myriad Pro"/>
              </a:rPr>
              <a:pPr eaLnBrk="1" fontAlgn="auto" hangingPunct="1">
                <a:spcBef>
                  <a:spcPts val="0"/>
                </a:spcBef>
                <a:spcAft>
                  <a:spcPts val="0"/>
                </a:spcAft>
              </a:pPr>
              <a:t>‹#›</a:t>
            </a:fld>
            <a:endParaRPr lang="en-US">
              <a:solidFill>
                <a:prstClr val="black">
                  <a:tint val="75000"/>
                </a:prstClr>
              </a:solidFill>
              <a:latin typeface="Myriad Pro"/>
            </a:endParaRPr>
          </a:p>
        </p:txBody>
      </p:sp>
    </p:spTree>
    <p:extLst>
      <p:ext uri="{BB962C8B-B14F-4D97-AF65-F5344CB8AC3E}">
        <p14:creationId xmlns:p14="http://schemas.microsoft.com/office/powerpoint/2010/main" val="12622921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F99411C-A4EA-4F74-93BF-73DAA631961B}" type="datetimeFigureOut">
              <a:rPr lang="en-US" smtClean="0">
                <a:solidFill>
                  <a:prstClr val="black">
                    <a:tint val="75000"/>
                  </a:prstClr>
                </a:solidFill>
                <a:latin typeface="Myriad Pro"/>
              </a:rPr>
              <a:pPr eaLnBrk="1" fontAlgn="auto" hangingPunct="1">
                <a:spcBef>
                  <a:spcPts val="0"/>
                </a:spcBef>
                <a:spcAft>
                  <a:spcPts val="0"/>
                </a:spcAft>
              </a:pPr>
              <a:t>2/26/2014</a:t>
            </a:fld>
            <a:endParaRPr lang="en-US">
              <a:solidFill>
                <a:prstClr val="black">
                  <a:tint val="75000"/>
                </a:prstClr>
              </a:solidFill>
              <a:latin typeface="Myriad Pro"/>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Myriad Pro"/>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7A09B0-EE96-4106-B8E3-6396DF7BED7B}" type="slidenum">
              <a:rPr lang="en-US" smtClean="0">
                <a:solidFill>
                  <a:prstClr val="black">
                    <a:tint val="75000"/>
                  </a:prstClr>
                </a:solidFill>
                <a:latin typeface="Myriad Pro"/>
              </a:rPr>
              <a:pPr eaLnBrk="1" fontAlgn="auto" hangingPunct="1">
                <a:spcBef>
                  <a:spcPts val="0"/>
                </a:spcBef>
                <a:spcAft>
                  <a:spcPts val="0"/>
                </a:spcAft>
              </a:pPr>
              <a:t>‹#›</a:t>
            </a:fld>
            <a:endParaRPr lang="en-US">
              <a:solidFill>
                <a:prstClr val="black">
                  <a:tint val="75000"/>
                </a:prstClr>
              </a:solidFill>
              <a:latin typeface="Myriad Pro"/>
            </a:endParaRPr>
          </a:p>
        </p:txBody>
      </p:sp>
    </p:spTree>
    <p:extLst>
      <p:ext uri="{BB962C8B-B14F-4D97-AF65-F5344CB8AC3E}">
        <p14:creationId xmlns:p14="http://schemas.microsoft.com/office/powerpoint/2010/main" val="35681507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dc.niosh/talkingsafet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14.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59.xml"/><Relationship Id="rId5" Type="http://schemas.openxmlformats.org/officeDocument/2006/relationships/image" Target="../media/image14.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8" Type="http://schemas.openxmlformats.org/officeDocument/2006/relationships/hyperlink" Target="http://www.youthrules.dol.gov/" TargetMode="External"/><Relationship Id="rId3" Type="http://schemas.openxmlformats.org/officeDocument/2006/relationships/oleObject" Target="../embeddings/oleObject1.bin"/><Relationship Id="rId7" Type="http://schemas.openxmlformats.org/officeDocument/2006/relationships/hyperlink" Target="http://www.osha.gov/SLTC/teenworkers"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hyperlink" Target="http://www.youngworkers.org/" TargetMode="External"/><Relationship Id="rId5" Type="http://schemas.openxmlformats.org/officeDocument/2006/relationships/image" Target="../media/image65.jpe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hyperlink" Target="mailto:dbush@berkeley.edu" TargetMode="External"/><Relationship Id="rId2" Type="http://schemas.openxmlformats.org/officeDocument/2006/relationships/hyperlink" Target="http://www.cdc.gov/nios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3.emf"/><Relationship Id="rId4" Type="http://schemas.openxmlformats.org/officeDocument/2006/relationships/oleObject" Target="../embeddings/Microsoft_Excel_97-2003_Worksheet1.xls"/></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5.emf"/><Relationship Id="rId4" Type="http://schemas.openxmlformats.org/officeDocument/2006/relationships/oleObject" Target="../embeddings/Microsoft_Excel_97-2003_Worksheet2.xls"/></Relationships>
</file>

<file path=ppt/slides/_rels/slide8.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cdc.gov/mmwr/preview/mmwrhtml/mm5915a2.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Subtitle 2"/>
          <p:cNvSpPr>
            <a:spLocks noGrp="1"/>
          </p:cNvSpPr>
          <p:nvPr>
            <p:ph type="subTitle" idx="1"/>
          </p:nvPr>
        </p:nvSpPr>
        <p:spPr>
          <a:xfrm>
            <a:off x="1343024" y="3773321"/>
            <a:ext cx="6400800" cy="1295400"/>
          </a:xfrm>
        </p:spPr>
        <p:txBody>
          <a:bodyPr>
            <a:normAutofit/>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pPr eaLnBrk="1" fontAlgn="auto" hangingPunct="1">
              <a:spcBef>
                <a:spcPts val="0"/>
              </a:spcBef>
              <a:spcAft>
                <a:spcPts val="0"/>
              </a:spcAft>
            </a:pPr>
            <a:r>
              <a:rPr lang="en-US" sz="1400" dirty="0" smtClean="0">
                <a:solidFill>
                  <a:prstClr val="white"/>
                </a:solidFill>
                <a:latin typeface="Arial" pitchFamily="34" charset="0"/>
                <a:cs typeface="Arial" pitchFamily="34" charset="0"/>
              </a:rPr>
              <a:t>DEPARTMENT OF HEALTH AND HUMAN SERVICES</a:t>
            </a:r>
          </a:p>
          <a:p>
            <a:pPr eaLnBrk="1" fontAlgn="auto" hangingPunct="1">
              <a:spcBef>
                <a:spcPts val="0"/>
              </a:spcBef>
              <a:spcAft>
                <a:spcPts val="0"/>
              </a:spcAft>
            </a:pPr>
            <a:r>
              <a:rPr lang="en-US" sz="1400" dirty="0" smtClean="0">
                <a:solidFill>
                  <a:prstClr val="white"/>
                </a:solidFill>
                <a:latin typeface="Arial" pitchFamily="34" charset="0"/>
                <a:cs typeface="Arial" pitchFamily="34" charset="0"/>
              </a:rPr>
              <a:t>Centers for Disease Control and Prevention</a:t>
            </a:r>
          </a:p>
          <a:p>
            <a:pPr eaLnBrk="1" fontAlgn="auto" hangingPunct="1">
              <a:spcBef>
                <a:spcPts val="0"/>
              </a:spcBef>
              <a:spcAft>
                <a:spcPts val="0"/>
              </a:spcAft>
            </a:pPr>
            <a:r>
              <a:rPr lang="en-US" sz="1400" dirty="0" smtClean="0">
                <a:solidFill>
                  <a:prstClr val="white"/>
                </a:solidFill>
                <a:latin typeface="Arial" pitchFamily="34" charset="0"/>
                <a:cs typeface="Arial" pitchFamily="34" charset="0"/>
              </a:rPr>
              <a:t>National Institute for Occupational Safety and Health</a:t>
            </a:r>
            <a:endParaRPr lang="en-US" sz="1400" dirty="0">
              <a:solidFill>
                <a:prstClr val="white"/>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5"/>
            <a:srcRect/>
            <a:tile tx="0" ty="0" sx="45000" sy="45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6"/>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7"/>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8"/>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ln>
                <a:solidFill>
                  <a:sysClr val="windowText" lastClr="000000"/>
                </a:solidFill>
              </a:ln>
              <a:solidFill>
                <a:prstClr val="white"/>
              </a:solidFill>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9">
              <a:extLst>
                <a:ext uri="{28A0092B-C50C-407E-A947-70E740481C1C}">
                  <a14:useLocalDpi xmlns:a14="http://schemas.microsoft.com/office/drawing/2010/main" val="0"/>
                </a:ext>
              </a:extLst>
            </a:blip>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86279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32776" y="115895"/>
            <a:ext cx="8229600" cy="1143000"/>
          </a:xfrm>
        </p:spPr>
        <p:txBody>
          <a:bodyPr>
            <a:noAutofit/>
          </a:bodyPr>
          <a:lstStyle/>
          <a:p>
            <a:pPr algn="l" eaLnBrk="1" hangingPunct="1"/>
            <a:r>
              <a:rPr lang="en-US" sz="4000" b="1" dirty="0">
                <a:latin typeface="+mn-lt"/>
              </a:rPr>
              <a:t>Why are Young Workers Injured </a:t>
            </a:r>
            <a:r>
              <a:rPr lang="en-US" sz="4000" b="1" dirty="0" smtClean="0">
                <a:latin typeface="+mn-lt"/>
              </a:rPr>
              <a:t>at </a:t>
            </a:r>
            <a:r>
              <a:rPr lang="en-US" sz="4000" b="1" dirty="0">
                <a:latin typeface="+mn-lt"/>
              </a:rPr>
              <a:t>High Rates?</a:t>
            </a:r>
          </a:p>
        </p:txBody>
      </p:sp>
      <p:sp>
        <p:nvSpPr>
          <p:cNvPr id="11267" name="Rectangle 3"/>
          <p:cNvSpPr>
            <a:spLocks noGrp="1" noChangeArrowheads="1"/>
          </p:cNvSpPr>
          <p:nvPr>
            <p:ph type="body" idx="1"/>
          </p:nvPr>
        </p:nvSpPr>
        <p:spPr>
          <a:xfrm>
            <a:off x="949325" y="1638300"/>
            <a:ext cx="7737475" cy="4457700"/>
          </a:xfrm>
        </p:spPr>
        <p:txBody>
          <a:bodyPr>
            <a:normAutofit fontScale="70000" lnSpcReduction="20000"/>
          </a:bodyPr>
          <a:lstStyle/>
          <a:p>
            <a:pPr eaLnBrk="1" hangingPunct="1">
              <a:spcBef>
                <a:spcPct val="0"/>
              </a:spcBef>
            </a:pPr>
            <a:r>
              <a:rPr lang="en-US" sz="4100" dirty="0"/>
              <a:t>Hazards on the job</a:t>
            </a:r>
          </a:p>
          <a:p>
            <a:pPr eaLnBrk="1" hangingPunct="1">
              <a:spcBef>
                <a:spcPct val="0"/>
              </a:spcBef>
            </a:pPr>
            <a:endParaRPr lang="en-US" sz="4100" dirty="0"/>
          </a:p>
          <a:p>
            <a:pPr eaLnBrk="1" hangingPunct="1">
              <a:spcBef>
                <a:spcPct val="0"/>
              </a:spcBef>
            </a:pPr>
            <a:r>
              <a:rPr lang="en-US" sz="4100" dirty="0"/>
              <a:t>Inexperienced </a:t>
            </a:r>
          </a:p>
          <a:p>
            <a:pPr eaLnBrk="1" hangingPunct="1">
              <a:spcBef>
                <a:spcPct val="0"/>
              </a:spcBef>
            </a:pPr>
            <a:endParaRPr lang="en-US" sz="4100" dirty="0"/>
          </a:p>
          <a:p>
            <a:pPr eaLnBrk="1" hangingPunct="1">
              <a:spcBef>
                <a:spcPct val="0"/>
              </a:spcBef>
            </a:pPr>
            <a:r>
              <a:rPr lang="en-US" sz="4100" dirty="0"/>
              <a:t>Developmental </a:t>
            </a:r>
          </a:p>
          <a:p>
            <a:pPr eaLnBrk="1" hangingPunct="1">
              <a:spcBef>
                <a:spcPct val="0"/>
              </a:spcBef>
              <a:buFont typeface="Wingdings" charset="0"/>
              <a:buNone/>
            </a:pPr>
            <a:r>
              <a:rPr lang="en-US" sz="4100" dirty="0"/>
              <a:t>	factors</a:t>
            </a:r>
          </a:p>
          <a:p>
            <a:pPr eaLnBrk="1" hangingPunct="1">
              <a:spcBef>
                <a:spcPct val="0"/>
              </a:spcBef>
              <a:buFont typeface="Wingdings" charset="0"/>
              <a:buNone/>
            </a:pPr>
            <a:endParaRPr lang="en-US" sz="4100" dirty="0"/>
          </a:p>
          <a:p>
            <a:pPr eaLnBrk="1" hangingPunct="1">
              <a:spcBef>
                <a:spcPct val="0"/>
              </a:spcBef>
            </a:pPr>
            <a:r>
              <a:rPr lang="en-US" sz="4100" dirty="0"/>
              <a:t>Some working in</a:t>
            </a:r>
          </a:p>
          <a:p>
            <a:pPr eaLnBrk="1" hangingPunct="1">
              <a:spcBef>
                <a:spcPct val="0"/>
              </a:spcBef>
              <a:buFont typeface="Wingdings" charset="0"/>
              <a:buNone/>
            </a:pPr>
            <a:r>
              <a:rPr lang="en-US" sz="4100" dirty="0"/>
              <a:t>	violation of CLLs</a:t>
            </a:r>
          </a:p>
          <a:p>
            <a:pPr eaLnBrk="1" hangingPunct="1">
              <a:spcBef>
                <a:spcPct val="0"/>
              </a:spcBef>
              <a:buFont typeface="Wingdings" charset="0"/>
              <a:buNone/>
            </a:pPr>
            <a:endParaRPr lang="en-US" sz="4100" dirty="0"/>
          </a:p>
          <a:p>
            <a:pPr eaLnBrk="1" hangingPunct="1">
              <a:spcBef>
                <a:spcPct val="0"/>
              </a:spcBef>
            </a:pPr>
            <a:r>
              <a:rPr lang="en-US" sz="4100" dirty="0"/>
              <a:t>Lack of training &amp;</a:t>
            </a:r>
          </a:p>
          <a:p>
            <a:pPr eaLnBrk="1" hangingPunct="1">
              <a:spcBef>
                <a:spcPct val="0"/>
              </a:spcBef>
              <a:buFont typeface="Wingdings" charset="0"/>
              <a:buNone/>
            </a:pPr>
            <a:r>
              <a:rPr lang="en-US" sz="4100" dirty="0"/>
              <a:t>	supervision.</a:t>
            </a:r>
          </a:p>
          <a:p>
            <a:pPr eaLnBrk="1" hangingPunct="1">
              <a:buFont typeface="Wingdings" charset="0"/>
              <a:buNone/>
            </a:pPr>
            <a:endParaRPr lang="en-US" sz="3400" dirty="0">
              <a:latin typeface="Arial" charset="0"/>
            </a:endParaRPr>
          </a:p>
        </p:txBody>
      </p:sp>
      <p:pic>
        <p:nvPicPr>
          <p:cNvPr id="11268" name="Picture 4" descr="Teen lifting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150" y="2298700"/>
            <a:ext cx="363855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324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roup 4"/>
          <p:cNvGrpSpPr>
            <a:grpSpLocks/>
          </p:cNvGrpSpPr>
          <p:nvPr/>
        </p:nvGrpSpPr>
        <p:grpSpPr bwMode="auto">
          <a:xfrm>
            <a:off x="284362" y="307975"/>
            <a:ext cx="1036638" cy="1036638"/>
            <a:chOff x="3857" y="2813"/>
            <a:chExt cx="765" cy="765"/>
          </a:xfrm>
        </p:grpSpPr>
        <p:sp>
          <p:nvSpPr>
            <p:cNvPr id="10246" name="AutoShape 5"/>
            <p:cNvSpPr>
              <a:spLocks noChangeArrowheads="1"/>
            </p:cNvSpPr>
            <p:nvPr/>
          </p:nvSpPr>
          <p:spPr bwMode="auto">
            <a:xfrm rot="2677204">
              <a:off x="3857" y="2813"/>
              <a:ext cx="765" cy="765"/>
            </a:xfrm>
            <a:prstGeom prst="roundRect">
              <a:avLst>
                <a:gd name="adj" fmla="val 8630"/>
              </a:avLst>
            </a:prstGeom>
            <a:solidFill>
              <a:srgbClr val="FFD661"/>
            </a:solidFill>
            <a:ln w="38100">
              <a:solidFill>
                <a:schemeClr val="bg1"/>
              </a:solidFill>
              <a:round/>
              <a:headEnd/>
              <a:tailEnd/>
            </a:ln>
          </p:spPr>
          <p:txBody>
            <a:bodyPr wrap="none" anchor="ctr"/>
            <a:lstStyle/>
            <a:p>
              <a:endParaRPr lang="en-US"/>
            </a:p>
          </p:txBody>
        </p:sp>
        <p:sp>
          <p:nvSpPr>
            <p:cNvPr id="10247" name="AutoShape 6"/>
            <p:cNvSpPr>
              <a:spLocks noChangeArrowheads="1"/>
            </p:cNvSpPr>
            <p:nvPr/>
          </p:nvSpPr>
          <p:spPr bwMode="auto">
            <a:xfrm rot="2677204">
              <a:off x="3907" y="2860"/>
              <a:ext cx="665" cy="665"/>
            </a:xfrm>
            <a:prstGeom prst="roundRect">
              <a:avLst>
                <a:gd name="adj" fmla="val 8630"/>
              </a:avLst>
            </a:prstGeom>
            <a:solidFill>
              <a:srgbClr val="FFD661"/>
            </a:solidFill>
            <a:ln w="19050">
              <a:solidFill>
                <a:schemeClr val="bg1"/>
              </a:solidFill>
              <a:round/>
              <a:headEnd/>
              <a:tailEnd/>
            </a:ln>
          </p:spPr>
          <p:txBody>
            <a:bodyPr wrap="none" anchor="ctr"/>
            <a:lstStyle/>
            <a:p>
              <a:endParaRPr lang="en-US"/>
            </a:p>
          </p:txBody>
        </p:sp>
      </p:grpSp>
      <p:sp>
        <p:nvSpPr>
          <p:cNvPr id="10244" name="Rectangle 2"/>
          <p:cNvSpPr>
            <a:spLocks noGrp="1" noChangeArrowheads="1"/>
          </p:cNvSpPr>
          <p:nvPr>
            <p:ph type="title"/>
          </p:nvPr>
        </p:nvSpPr>
        <p:spPr>
          <a:xfrm>
            <a:off x="1439864" y="177800"/>
            <a:ext cx="7288212" cy="1081088"/>
          </a:xfrm>
        </p:spPr>
        <p:txBody>
          <a:bodyPr>
            <a:noAutofit/>
          </a:bodyPr>
          <a:lstStyle/>
          <a:p>
            <a:pPr algn="l" eaLnBrk="1" hangingPunct="1"/>
            <a:r>
              <a:rPr lang="en-US" sz="4000" b="1" dirty="0" smtClean="0"/>
              <a:t>What are the </a:t>
            </a:r>
            <a:r>
              <a:rPr lang="en-US" sz="4000" b="1" dirty="0"/>
              <a:t>B</a:t>
            </a:r>
            <a:r>
              <a:rPr lang="en-US" sz="4000" b="1" dirty="0" smtClean="0"/>
              <a:t>asic Occupational Safety and Health Skills?</a:t>
            </a:r>
          </a:p>
        </p:txBody>
      </p:sp>
      <p:sp>
        <p:nvSpPr>
          <p:cNvPr id="10245" name="Rectangle 3"/>
          <p:cNvSpPr>
            <a:spLocks noGrp="1" noChangeArrowheads="1"/>
          </p:cNvSpPr>
          <p:nvPr>
            <p:ph idx="1"/>
          </p:nvPr>
        </p:nvSpPr>
        <p:spPr>
          <a:xfrm>
            <a:off x="944563" y="1508125"/>
            <a:ext cx="7800975" cy="5045075"/>
          </a:xfrm>
        </p:spPr>
        <p:txBody>
          <a:bodyPr/>
          <a:lstStyle/>
          <a:p>
            <a:pPr eaLnBrk="1" hangingPunct="1">
              <a:buFont typeface="Wingdings" pitchFamily="2" charset="2"/>
              <a:buNone/>
            </a:pPr>
            <a:endParaRPr lang="en-US" sz="1400" b="1" dirty="0" smtClean="0"/>
          </a:p>
          <a:p>
            <a:pPr eaLnBrk="1" hangingPunct="1">
              <a:buFont typeface="Wingdings" pitchFamily="2" charset="2"/>
              <a:buNone/>
            </a:pPr>
            <a:r>
              <a:rPr lang="en-US" b="1" dirty="0" smtClean="0"/>
              <a:t>Young workers should be able to:</a:t>
            </a:r>
          </a:p>
          <a:p>
            <a:pPr eaLnBrk="1" hangingPunct="1">
              <a:buFont typeface="Wingdings" pitchFamily="2" charset="2"/>
              <a:buNone/>
            </a:pPr>
            <a:endParaRPr lang="en-US" sz="1200" b="1" dirty="0" smtClean="0"/>
          </a:p>
          <a:p>
            <a:pPr eaLnBrk="1" hangingPunct="1"/>
            <a:r>
              <a:rPr lang="en-US" dirty="0" smtClean="0"/>
              <a:t>Identify hazards in any workplace</a:t>
            </a:r>
          </a:p>
          <a:p>
            <a:pPr eaLnBrk="1" hangingPunct="1"/>
            <a:r>
              <a:rPr lang="en-US" dirty="0" smtClean="0"/>
              <a:t>Know how hazards can be controlled</a:t>
            </a:r>
          </a:p>
          <a:p>
            <a:pPr eaLnBrk="1" hangingPunct="1"/>
            <a:r>
              <a:rPr lang="en-US" dirty="0" smtClean="0"/>
              <a:t>Know what to do in an emergency</a:t>
            </a:r>
          </a:p>
          <a:p>
            <a:pPr eaLnBrk="1" hangingPunct="1"/>
            <a:r>
              <a:rPr lang="en-US" dirty="0" smtClean="0"/>
              <a:t>Know their rights and responsibilities</a:t>
            </a:r>
          </a:p>
          <a:p>
            <a:pPr eaLnBrk="1" hangingPunct="1"/>
            <a:r>
              <a:rPr lang="en-US" dirty="0" smtClean="0"/>
              <a:t>Speak up effectively when a problem arises.</a:t>
            </a:r>
          </a:p>
        </p:txBody>
      </p:sp>
      <p:sp>
        <p:nvSpPr>
          <p:cNvPr id="8" name="Text Box 7"/>
          <p:cNvSpPr txBox="1">
            <a:spLocks noChangeArrowheads="1"/>
          </p:cNvSpPr>
          <p:nvPr/>
        </p:nvSpPr>
        <p:spPr bwMode="auto">
          <a:xfrm>
            <a:off x="314409" y="463291"/>
            <a:ext cx="976544"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5000"/>
              </a:lnSpc>
            </a:pPr>
            <a:r>
              <a:rPr lang="en-US" b="1" dirty="0">
                <a:latin typeface="Tekton" pitchFamily="34" charset="0"/>
              </a:rPr>
              <a:t>Youth</a:t>
            </a:r>
          </a:p>
          <a:p>
            <a:pPr algn="ctr" eaLnBrk="1" hangingPunct="1">
              <a:lnSpc>
                <a:spcPct val="85000"/>
              </a:lnSpc>
            </a:pPr>
            <a:r>
              <a:rPr lang="en-US" b="1" dirty="0">
                <a:latin typeface="Tekton" pitchFamily="34" charset="0"/>
              </a:rPr>
              <a:t>@</a:t>
            </a:r>
          </a:p>
          <a:p>
            <a:pPr algn="ctr" eaLnBrk="1" hangingPunct="1">
              <a:lnSpc>
                <a:spcPct val="85000"/>
              </a:lnSpc>
            </a:pPr>
            <a:r>
              <a:rPr lang="en-US" b="1" dirty="0">
                <a:latin typeface="Tekton" pitchFamily="34" charset="0"/>
              </a:rPr>
              <a:t>Work</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type="title"/>
          </p:nvPr>
        </p:nvSpPr>
        <p:spPr>
          <a:xfrm>
            <a:off x="1881188" y="0"/>
            <a:ext cx="6940550" cy="1081088"/>
          </a:xfrm>
        </p:spPr>
        <p:txBody>
          <a:bodyPr/>
          <a:lstStyle/>
          <a:p>
            <a:pPr eaLnBrk="1" hangingPunct="1"/>
            <a:r>
              <a:rPr lang="en-US" sz="3200" smtClean="0"/>
              <a:t>The </a:t>
            </a:r>
            <a:r>
              <a:rPr lang="en-US" sz="3200" i="1" smtClean="0"/>
              <a:t>Youth @ Work: Talking Safety</a:t>
            </a:r>
            <a:r>
              <a:rPr lang="en-US" sz="3200" smtClean="0"/>
              <a:t>Curriculum</a:t>
            </a:r>
          </a:p>
        </p:txBody>
      </p:sp>
      <p:sp>
        <p:nvSpPr>
          <p:cNvPr id="11268" name="Rectangle 6"/>
          <p:cNvSpPr>
            <a:spLocks noGrp="1" noChangeArrowheads="1"/>
          </p:cNvSpPr>
          <p:nvPr>
            <p:ph idx="1"/>
          </p:nvPr>
        </p:nvSpPr>
        <p:spPr>
          <a:xfrm>
            <a:off x="944563" y="1766888"/>
            <a:ext cx="7800975" cy="4786312"/>
          </a:xfrm>
        </p:spPr>
        <p:txBody>
          <a:bodyPr/>
          <a:lstStyle/>
          <a:p>
            <a:pPr eaLnBrk="1" hangingPunct="1">
              <a:lnSpc>
                <a:spcPct val="80000"/>
              </a:lnSpc>
            </a:pPr>
            <a:r>
              <a:rPr lang="en-US" sz="3000" dirty="0" smtClean="0"/>
              <a:t>Teaches the basic skills</a:t>
            </a:r>
          </a:p>
          <a:p>
            <a:pPr eaLnBrk="1" hangingPunct="1">
              <a:lnSpc>
                <a:spcPct val="80000"/>
              </a:lnSpc>
            </a:pPr>
            <a:endParaRPr lang="en-US" sz="1400" dirty="0" smtClean="0"/>
          </a:p>
          <a:p>
            <a:pPr eaLnBrk="1" hangingPunct="1">
              <a:lnSpc>
                <a:spcPct val="80000"/>
              </a:lnSpc>
            </a:pPr>
            <a:r>
              <a:rPr lang="en-US" sz="3000" dirty="0" smtClean="0"/>
              <a:t>Uses highly participatory activities such as games, small group hands-on activities, and role plays</a:t>
            </a:r>
          </a:p>
          <a:p>
            <a:pPr eaLnBrk="1" hangingPunct="1">
              <a:lnSpc>
                <a:spcPct val="80000"/>
              </a:lnSpc>
            </a:pPr>
            <a:endParaRPr lang="en-US" sz="1400" dirty="0" smtClean="0"/>
          </a:p>
          <a:p>
            <a:pPr eaLnBrk="1" hangingPunct="1">
              <a:lnSpc>
                <a:spcPct val="80000"/>
              </a:lnSpc>
            </a:pPr>
            <a:r>
              <a:rPr lang="en-US" sz="3000" dirty="0" smtClean="0"/>
              <a:t>Includes adapted activities for teaching youth with cognitive or learning disabilities</a:t>
            </a:r>
          </a:p>
          <a:p>
            <a:pPr eaLnBrk="1" hangingPunct="1">
              <a:lnSpc>
                <a:spcPct val="80000"/>
              </a:lnSpc>
            </a:pPr>
            <a:endParaRPr lang="en-US" sz="1400" dirty="0" smtClean="0"/>
          </a:p>
          <a:p>
            <a:pPr eaLnBrk="1" hangingPunct="1">
              <a:lnSpc>
                <a:spcPct val="80000"/>
              </a:lnSpc>
            </a:pPr>
            <a:r>
              <a:rPr lang="en-US" sz="3000" dirty="0" smtClean="0"/>
              <a:t>Evaluated by NIOSH</a:t>
            </a:r>
          </a:p>
          <a:p>
            <a:pPr eaLnBrk="1" hangingPunct="1">
              <a:lnSpc>
                <a:spcPct val="80000"/>
              </a:lnSpc>
            </a:pPr>
            <a:endParaRPr lang="en-US" sz="1400" dirty="0" smtClean="0"/>
          </a:p>
          <a:p>
            <a:pPr eaLnBrk="1" hangingPunct="1">
              <a:lnSpc>
                <a:spcPct val="80000"/>
              </a:lnSpc>
            </a:pPr>
            <a:r>
              <a:rPr lang="en-US" sz="3000" dirty="0" smtClean="0"/>
              <a:t>State-specific versions at </a:t>
            </a:r>
            <a:r>
              <a:rPr lang="en-US" dirty="0" smtClean="0">
                <a:hlinkClick r:id="rId3"/>
              </a:rPr>
              <a:t>http://www.cdc.gov/niosh/talkingsafety/</a:t>
            </a:r>
            <a:endParaRPr lang="en-US" sz="3000" dirty="0" smtClean="0"/>
          </a:p>
          <a:p>
            <a:pPr eaLnBrk="1" hangingPunct="1">
              <a:lnSpc>
                <a:spcPct val="80000"/>
              </a:lnSpc>
            </a:pPr>
            <a:endParaRPr lang="en-US" sz="3000" dirty="0" smtClean="0"/>
          </a:p>
        </p:txBody>
      </p:sp>
      <p:pic>
        <p:nvPicPr>
          <p:cNvPr id="11269" name="Picture 10" descr="Talking Safety Youth at work Teaching Young workers about Job Safety and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Each Lesson Includes:</a:t>
            </a:r>
            <a:endParaRPr lang="en-US" b="1" dirty="0"/>
          </a:p>
        </p:txBody>
      </p:sp>
      <p:sp>
        <p:nvSpPr>
          <p:cNvPr id="3" name="TextBox 2"/>
          <p:cNvSpPr txBox="1"/>
          <p:nvPr/>
        </p:nvSpPr>
        <p:spPr>
          <a:xfrm>
            <a:off x="867077" y="2002603"/>
            <a:ext cx="6264938" cy="2062103"/>
          </a:xfrm>
          <a:prstGeom prst="rect">
            <a:avLst/>
          </a:prstGeom>
          <a:noFill/>
        </p:spPr>
        <p:txBody>
          <a:bodyPr wrap="square" rtlCol="0">
            <a:spAutoFit/>
          </a:bodyPr>
          <a:lstStyle/>
          <a:p>
            <a:pPr marL="285750" indent="-285750">
              <a:buFont typeface="Arial"/>
              <a:buChar char="•"/>
            </a:pPr>
            <a:r>
              <a:rPr lang="en-US" sz="3200" dirty="0" smtClean="0">
                <a:latin typeface="+mn-lt"/>
              </a:rPr>
              <a:t>Learning Objectives</a:t>
            </a:r>
          </a:p>
          <a:p>
            <a:pPr marL="285750" indent="-285750">
              <a:buFont typeface="Arial"/>
              <a:buChar char="•"/>
            </a:pPr>
            <a:r>
              <a:rPr lang="en-US" sz="3200" dirty="0" smtClean="0">
                <a:latin typeface="+mn-lt"/>
              </a:rPr>
              <a:t>Detailed teaching instructions</a:t>
            </a:r>
          </a:p>
          <a:p>
            <a:pPr marL="285750" indent="-285750">
              <a:buFont typeface="Arial"/>
              <a:buChar char="•"/>
            </a:pPr>
            <a:r>
              <a:rPr lang="en-US" sz="3200" dirty="0" err="1" smtClean="0">
                <a:latin typeface="+mn-lt"/>
              </a:rPr>
              <a:t>Powerpoint</a:t>
            </a:r>
            <a:r>
              <a:rPr lang="en-US" sz="3200" dirty="0" smtClean="0">
                <a:latin typeface="+mn-lt"/>
              </a:rPr>
              <a:t> slides if needed</a:t>
            </a:r>
          </a:p>
          <a:p>
            <a:pPr marL="285750" indent="-285750">
              <a:buFont typeface="Arial"/>
              <a:buChar char="•"/>
            </a:pPr>
            <a:r>
              <a:rPr lang="en-US" sz="3200" dirty="0" smtClean="0">
                <a:latin typeface="+mn-lt"/>
              </a:rPr>
              <a:t>Student handouts</a:t>
            </a:r>
            <a:endParaRPr lang="en-US" sz="3200" dirty="0">
              <a:latin typeface="+mn-lt"/>
            </a:endParaRPr>
          </a:p>
        </p:txBody>
      </p:sp>
    </p:spTree>
    <p:extLst>
      <p:ext uri="{BB962C8B-B14F-4D97-AF65-F5344CB8AC3E}">
        <p14:creationId xmlns:p14="http://schemas.microsoft.com/office/powerpoint/2010/main" val="2029312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descr="PPT SLID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31038"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6888" y="4687888"/>
            <a:ext cx="8096250" cy="1784350"/>
          </a:xfrm>
          <a:prstGeom prst="rect">
            <a:avLst/>
          </a:prstGeom>
          <a:noFill/>
        </p:spPr>
        <p:txBody>
          <a:bodyPr>
            <a:spAutoFit/>
          </a:bodyPr>
          <a:lstStyle/>
          <a:p>
            <a:pPr>
              <a:defRPr/>
            </a:pPr>
            <a:r>
              <a:rPr lang="en-US" b="1" dirty="0">
                <a:solidFill>
                  <a:prstClr val="black"/>
                </a:solidFill>
              </a:rPr>
              <a:t>Learning Objectives</a:t>
            </a:r>
          </a:p>
          <a:p>
            <a:pPr>
              <a:defRPr/>
            </a:pPr>
            <a:endParaRPr lang="en-US" sz="1200" b="1" dirty="0">
              <a:solidFill>
                <a:prstClr val="black"/>
              </a:solidFill>
            </a:endParaRPr>
          </a:p>
          <a:p>
            <a:pPr marL="285750" indent="-285750">
              <a:buFont typeface="Arial" pitchFamily="34" charset="0"/>
              <a:buChar char="•"/>
              <a:defRPr/>
            </a:pPr>
            <a:r>
              <a:rPr lang="en-US" sz="1600" dirty="0">
                <a:solidFill>
                  <a:prstClr val="black"/>
                </a:solidFill>
              </a:rPr>
              <a:t>Determine how much they already know about job safety and their legal rights.</a:t>
            </a:r>
          </a:p>
          <a:p>
            <a:pPr marL="285750" indent="-285750">
              <a:buFont typeface="Arial" pitchFamily="34" charset="0"/>
              <a:buChar char="•"/>
              <a:defRPr/>
            </a:pPr>
            <a:r>
              <a:rPr lang="en-US" sz="1600" dirty="0">
                <a:solidFill>
                  <a:prstClr val="black"/>
                </a:solidFill>
              </a:rPr>
              <a:t>Describe the impact work injuries can have on a young person’s life.</a:t>
            </a:r>
          </a:p>
          <a:p>
            <a:pPr marL="285750" indent="-285750">
              <a:buFont typeface="Arial" pitchFamily="34" charset="0"/>
              <a:buChar char="•"/>
              <a:defRPr/>
            </a:pPr>
            <a:r>
              <a:rPr lang="en-US" sz="1600" dirty="0">
                <a:solidFill>
                  <a:prstClr val="black"/>
                </a:solidFill>
              </a:rPr>
              <a:t>Identify the major messages in a video on teen job safety.</a:t>
            </a:r>
          </a:p>
          <a:p>
            <a:pPr marL="285750" indent="-285750">
              <a:buFont typeface="Arial" pitchFamily="34" charset="0"/>
              <a:buChar char="•"/>
              <a:defRPr/>
            </a:pPr>
            <a:r>
              <a:rPr lang="en-US" sz="1600" dirty="0">
                <a:solidFill>
                  <a:prstClr val="black"/>
                </a:solidFill>
              </a:rPr>
              <a:t>Define the word “hazard” and identify possible health and safety hazards in the workplaces shown in the video.</a:t>
            </a:r>
          </a:p>
        </p:txBody>
      </p:sp>
      <p:sp>
        <p:nvSpPr>
          <p:cNvPr id="5" name="TextBox 4"/>
          <p:cNvSpPr txBox="1"/>
          <p:nvPr/>
        </p:nvSpPr>
        <p:spPr>
          <a:xfrm>
            <a:off x="6817722" y="2161346"/>
            <a:ext cx="2185214" cy="1815882"/>
          </a:xfrm>
          <a:prstGeom prst="rect">
            <a:avLst/>
          </a:prstGeom>
          <a:noFill/>
        </p:spPr>
        <p:txBody>
          <a:bodyPr wrap="none" rtlCol="0">
            <a:spAutoFit/>
          </a:bodyPr>
          <a:lstStyle/>
          <a:p>
            <a:pPr marL="285750" indent="-285750">
              <a:buFont typeface="Arial"/>
              <a:buChar char="•"/>
            </a:pPr>
            <a:r>
              <a:rPr lang="en-US" sz="2800" dirty="0" smtClean="0"/>
              <a:t>Quiz</a:t>
            </a:r>
          </a:p>
          <a:p>
            <a:pPr marL="285750" indent="-285750">
              <a:buFont typeface="Arial"/>
              <a:buChar char="•"/>
            </a:pPr>
            <a:r>
              <a:rPr lang="en-US" sz="2800" dirty="0" smtClean="0"/>
              <a:t>Video</a:t>
            </a:r>
          </a:p>
          <a:p>
            <a:pPr marL="285750" indent="-285750">
              <a:buFont typeface="Arial"/>
              <a:buChar char="•"/>
            </a:pPr>
            <a:r>
              <a:rPr lang="en-US" sz="2800" dirty="0" smtClean="0"/>
              <a:t>Stories</a:t>
            </a:r>
          </a:p>
          <a:p>
            <a:pPr marL="285750" indent="-285750">
              <a:buFont typeface="Arial"/>
              <a:buChar char="•"/>
            </a:pPr>
            <a:r>
              <a:rPr lang="en-US" sz="2800" dirty="0"/>
              <a:t>D</a:t>
            </a:r>
            <a:r>
              <a:rPr lang="en-US" sz="2800" dirty="0" smtClean="0"/>
              <a:t>iscussion</a:t>
            </a:r>
            <a:endParaRPr lang="en-US" sz="2800" dirty="0"/>
          </a:p>
        </p:txBody>
      </p:sp>
    </p:spTree>
    <p:extLst>
      <p:ext uri="{BB962C8B-B14F-4D97-AF65-F5344CB8AC3E}">
        <p14:creationId xmlns:p14="http://schemas.microsoft.com/office/powerpoint/2010/main" val="994369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PPT SLID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95196"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34975" y="4606925"/>
            <a:ext cx="7579472" cy="1661993"/>
          </a:xfrm>
          <a:prstGeom prst="rect">
            <a:avLst/>
          </a:prstGeom>
          <a:noFill/>
        </p:spPr>
        <p:txBody>
          <a:bodyPr wrap="square">
            <a:spAutoFit/>
          </a:bodyPr>
          <a:lstStyle/>
          <a:p>
            <a:pPr>
              <a:defRPr/>
            </a:pPr>
            <a:r>
              <a:rPr lang="en-US" b="1" dirty="0"/>
              <a:t>Learning Objectives</a:t>
            </a:r>
          </a:p>
          <a:p>
            <a:pPr>
              <a:defRPr/>
            </a:pPr>
            <a:endParaRPr lang="en-US" sz="1200" b="1" dirty="0"/>
          </a:p>
          <a:p>
            <a:pPr marL="285750" indent="-285750">
              <a:buFont typeface="Arial" pitchFamily="34" charset="0"/>
              <a:buChar char="•"/>
              <a:defRPr/>
            </a:pPr>
            <a:r>
              <a:rPr lang="en-US" dirty="0"/>
              <a:t>Identify a variety of health and safety hazards found at typical worksites that employ young people.</a:t>
            </a:r>
          </a:p>
          <a:p>
            <a:pPr marL="285750" indent="-285750">
              <a:buFont typeface="Arial" pitchFamily="34" charset="0"/>
              <a:buChar char="•"/>
              <a:defRPr/>
            </a:pPr>
            <a:r>
              <a:rPr lang="en-US" dirty="0"/>
              <a:t>Locate various types of hazards in an actual workplace.</a:t>
            </a:r>
          </a:p>
          <a:p>
            <a:pPr marL="285750" indent="-285750">
              <a:buFont typeface="Arial" pitchFamily="34" charset="0"/>
              <a:buChar char="•"/>
              <a:defRPr/>
            </a:pPr>
            <a:r>
              <a:rPr lang="en-US" dirty="0" smtClean="0"/>
              <a:t>Explain </a:t>
            </a:r>
            <a:r>
              <a:rPr lang="en-US" dirty="0"/>
              <a:t>how to get information about chemical hazards.</a:t>
            </a:r>
          </a:p>
        </p:txBody>
      </p:sp>
      <p:sp>
        <p:nvSpPr>
          <p:cNvPr id="2" name="TextBox 1"/>
          <p:cNvSpPr txBox="1"/>
          <p:nvPr/>
        </p:nvSpPr>
        <p:spPr>
          <a:xfrm>
            <a:off x="5251313" y="1343209"/>
            <a:ext cx="3761405" cy="1815882"/>
          </a:xfrm>
          <a:prstGeom prst="rect">
            <a:avLst/>
          </a:prstGeom>
          <a:solidFill>
            <a:schemeClr val="bg1"/>
          </a:solidFill>
        </p:spPr>
        <p:txBody>
          <a:bodyPr wrap="square" rtlCol="0">
            <a:spAutoFit/>
          </a:bodyPr>
          <a:lstStyle/>
          <a:p>
            <a:pPr marL="285750" indent="-285750">
              <a:buFont typeface="Arial"/>
              <a:buChar char="•"/>
            </a:pPr>
            <a:r>
              <a:rPr lang="en-US" sz="2800" dirty="0" smtClean="0"/>
              <a:t>Hazard mapping</a:t>
            </a:r>
          </a:p>
          <a:p>
            <a:pPr marL="285750" indent="-285750">
              <a:buFont typeface="Arial"/>
              <a:buChar char="•"/>
            </a:pPr>
            <a:r>
              <a:rPr lang="en-US" sz="2800" dirty="0" smtClean="0"/>
              <a:t>Find the hazards in the picture</a:t>
            </a:r>
          </a:p>
          <a:p>
            <a:pPr marL="285750" indent="-285750">
              <a:buFont typeface="Arial"/>
              <a:buChar char="•"/>
            </a:pPr>
            <a:r>
              <a:rPr lang="en-US" sz="2800" dirty="0" smtClean="0"/>
              <a:t>Hunting for hazards</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dirty="0" smtClean="0">
                <a:latin typeface="Gill Sans MT" pitchFamily="34" charset="0"/>
              </a:rPr>
              <a:t>Hazard Mapping Activity</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89257" y="1458868"/>
            <a:ext cx="6363955" cy="49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b="1" dirty="0" smtClean="0"/>
              <a:t>Learning to Recognize Hazards</a:t>
            </a:r>
          </a:p>
        </p:txBody>
      </p:sp>
      <p:pic>
        <p:nvPicPr>
          <p:cNvPr id="2560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574247" y="3416277"/>
            <a:ext cx="4498732" cy="3361824"/>
          </a:xfrm>
          <a:noFill/>
          <a:ln w="76200">
            <a:solidFill>
              <a:srgbClr val="FFFFFF"/>
            </a:solidFill>
            <a:miter lim="800000"/>
            <a:headEnd/>
            <a:tailEnd/>
          </a:ln>
        </p:spPr>
      </p:pic>
      <p:pic>
        <p:nvPicPr>
          <p:cNvPr id="25604" name="Picture 5" descr="UCLA YWLA 2007 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63675"/>
            <a:ext cx="4367212" cy="3276600"/>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b="1" dirty="0" smtClean="0"/>
              <a:t>Sharing the Hazard Maps</a:t>
            </a:r>
          </a:p>
        </p:txBody>
      </p:sp>
      <p:pic>
        <p:nvPicPr>
          <p:cNvPr id="26627" name="Picture 4" descr="bush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3370263"/>
            <a:ext cx="5202238"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l="8968" t="16848" r="12506"/>
          <a:stretch/>
        </p:blipFill>
        <p:spPr>
          <a:xfrm>
            <a:off x="106531" y="1393796"/>
            <a:ext cx="4549634" cy="361320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206500"/>
            <a:ext cx="6199631" cy="478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5571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eaLnBrk="1" hangingPunct="1"/>
            <a:r>
              <a:rPr lang="en-US" b="1" dirty="0" smtClean="0"/>
              <a:t>Acknowledgements</a:t>
            </a:r>
          </a:p>
        </p:txBody>
      </p:sp>
      <p:sp>
        <p:nvSpPr>
          <p:cNvPr id="5123" name="Rectangle 3"/>
          <p:cNvSpPr>
            <a:spLocks noGrp="1" noChangeArrowheads="1"/>
          </p:cNvSpPr>
          <p:nvPr>
            <p:ph idx="1"/>
          </p:nvPr>
        </p:nvSpPr>
        <p:spPr/>
        <p:txBody>
          <a:bodyPr/>
          <a:lstStyle/>
          <a:p>
            <a:pPr eaLnBrk="1" hangingPunct="1">
              <a:lnSpc>
                <a:spcPct val="70000"/>
              </a:lnSpc>
            </a:pPr>
            <a:r>
              <a:rPr lang="en-US" sz="2400" smtClean="0"/>
              <a:t>The Young Worker Safety Resource Center is funded under grant number SH22240SH1 from the Occupational Safety and Health Administration, U.S. Department of Labor.</a:t>
            </a:r>
          </a:p>
          <a:p>
            <a:pPr eaLnBrk="1" hangingPunct="1">
              <a:lnSpc>
                <a:spcPct val="70000"/>
              </a:lnSpc>
            </a:pPr>
            <a:endParaRPr lang="en-US" sz="2400" smtClean="0"/>
          </a:p>
          <a:p>
            <a:pPr eaLnBrk="1" hangingPunct="1">
              <a:lnSpc>
                <a:spcPct val="70000"/>
              </a:lnSpc>
            </a:pPr>
            <a:r>
              <a:rPr lang="en-US" sz="2400" smtClean="0"/>
              <a:t>Portions of the </a:t>
            </a:r>
            <a:r>
              <a:rPr lang="en-US" sz="2400" i="1" smtClean="0"/>
              <a:t>Youth @ Work—Talking Safety</a:t>
            </a:r>
            <a:r>
              <a:rPr lang="en-US" sz="2400" smtClean="0"/>
              <a:t> curriculum were also funded by the National Institute for Occupational Safety and Health, Centers for Disease Control.</a:t>
            </a:r>
          </a:p>
          <a:p>
            <a:pPr eaLnBrk="1" hangingPunct="1">
              <a:lnSpc>
                <a:spcPct val="70000"/>
              </a:lnSpc>
              <a:buFont typeface="Wingdings" pitchFamily="2" charset="2"/>
              <a:buNone/>
            </a:pPr>
            <a:endParaRPr lang="en-US" sz="2400" smtClean="0"/>
          </a:p>
          <a:p>
            <a:pPr eaLnBrk="1" hangingPunct="1">
              <a:lnSpc>
                <a:spcPct val="70000"/>
              </a:lnSpc>
            </a:pPr>
            <a:r>
              <a:rPr lang="en-US" sz="2400" smtClean="0"/>
              <a:t>This presentation does not necessarily reflect the views or policies of the U.S. Department of Labor, nor does mention of trade names, commercial products, or organizations imply endorsement by the U.S. Government.</a:t>
            </a:r>
          </a:p>
          <a:p>
            <a:pPr eaLnBrk="1" hangingPunct="1">
              <a:lnSpc>
                <a:spcPct val="70000"/>
              </a:lnSpc>
            </a:pPr>
            <a:endParaRPr lang="en-US" sz="2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6515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3809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4218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dirty="0"/>
          </a:p>
        </p:txBody>
      </p:sp>
      <p:grpSp>
        <p:nvGrpSpPr>
          <p:cNvPr id="20483" name="Group 4"/>
          <p:cNvGrpSpPr>
            <a:grpSpLocks/>
          </p:cNvGrpSpPr>
          <p:nvPr/>
        </p:nvGrpSpPr>
        <p:grpSpPr bwMode="auto">
          <a:xfrm>
            <a:off x="657225" y="307975"/>
            <a:ext cx="1036638" cy="1036638"/>
            <a:chOff x="3857" y="2813"/>
            <a:chExt cx="765" cy="765"/>
          </a:xfrm>
        </p:grpSpPr>
        <p:sp>
          <p:nvSpPr>
            <p:cNvPr id="20486" name="AutoShape 5"/>
            <p:cNvSpPr>
              <a:spLocks noChangeArrowheads="1"/>
            </p:cNvSpPr>
            <p:nvPr/>
          </p:nvSpPr>
          <p:spPr bwMode="auto">
            <a:xfrm rot="2677204">
              <a:off x="3857" y="2813"/>
              <a:ext cx="765" cy="765"/>
            </a:xfrm>
            <a:prstGeom prst="roundRect">
              <a:avLst>
                <a:gd name="adj" fmla="val 8630"/>
              </a:avLst>
            </a:prstGeom>
            <a:solidFill>
              <a:srgbClr val="FFD661"/>
            </a:solidFill>
            <a:ln w="38100">
              <a:solidFill>
                <a:schemeClr val="bg1"/>
              </a:solidFill>
              <a:round/>
              <a:headEnd/>
              <a:tailEnd/>
            </a:ln>
          </p:spPr>
          <p:txBody>
            <a:bodyPr wrap="none" anchor="ctr"/>
            <a:lstStyle/>
            <a:p>
              <a:endParaRPr lang="en-US"/>
            </a:p>
          </p:txBody>
        </p:sp>
        <p:sp>
          <p:nvSpPr>
            <p:cNvPr id="20487" name="AutoShape 6"/>
            <p:cNvSpPr>
              <a:spLocks noChangeArrowheads="1"/>
            </p:cNvSpPr>
            <p:nvPr/>
          </p:nvSpPr>
          <p:spPr bwMode="auto">
            <a:xfrm rot="2677204">
              <a:off x="3907" y="2860"/>
              <a:ext cx="665" cy="665"/>
            </a:xfrm>
            <a:prstGeom prst="roundRect">
              <a:avLst>
                <a:gd name="adj" fmla="val 8630"/>
              </a:avLst>
            </a:prstGeom>
            <a:solidFill>
              <a:srgbClr val="FFD661"/>
            </a:solidFill>
            <a:ln w="19050">
              <a:solidFill>
                <a:schemeClr val="bg1"/>
              </a:solidFill>
              <a:round/>
              <a:headEnd/>
              <a:tailEnd/>
            </a:ln>
          </p:spPr>
          <p:txBody>
            <a:bodyPr wrap="none" anchor="ctr"/>
            <a:lstStyle/>
            <a:p>
              <a:endParaRPr lang="en-US"/>
            </a:p>
          </p:txBody>
        </p:sp>
      </p:grpSp>
      <p:sp>
        <p:nvSpPr>
          <p:cNvPr id="20484" name="Rectangle 2"/>
          <p:cNvSpPr>
            <a:spLocks noGrp="1" noChangeArrowheads="1"/>
          </p:cNvSpPr>
          <p:nvPr>
            <p:ph type="title"/>
          </p:nvPr>
        </p:nvSpPr>
        <p:spPr/>
        <p:txBody>
          <a:bodyPr/>
          <a:lstStyle/>
          <a:p>
            <a:pPr eaLnBrk="1" hangingPunct="1"/>
            <a:r>
              <a:rPr lang="en-US">
                <a:latin typeface="Arial" charset="0"/>
              </a:rPr>
              <a:t>Finding Hazards: </a:t>
            </a:r>
            <a:r>
              <a:rPr lang="en-US" sz="3200" i="1">
                <a:latin typeface="Arial" charset="0"/>
              </a:rPr>
              <a:t>Key Points</a:t>
            </a:r>
          </a:p>
        </p:txBody>
      </p:sp>
      <p:sp>
        <p:nvSpPr>
          <p:cNvPr id="20485" name="Rectangle 3"/>
          <p:cNvSpPr>
            <a:spLocks noGrp="1" noChangeArrowheads="1"/>
          </p:cNvSpPr>
          <p:nvPr>
            <p:ph type="body" idx="1"/>
          </p:nvPr>
        </p:nvSpPr>
        <p:spPr>
          <a:xfrm>
            <a:off x="944563" y="1508125"/>
            <a:ext cx="7666037" cy="4587875"/>
          </a:xfrm>
        </p:spPr>
        <p:txBody>
          <a:bodyPr/>
          <a:lstStyle/>
          <a:p>
            <a:pPr eaLnBrk="1" hangingPunct="1">
              <a:lnSpc>
                <a:spcPct val="95000"/>
              </a:lnSpc>
              <a:spcAft>
                <a:spcPct val="30000"/>
              </a:spcAft>
            </a:pPr>
            <a:r>
              <a:rPr lang="en-US">
                <a:latin typeface="Arial" charset="0"/>
              </a:rPr>
              <a:t>Every job has health and safety hazards</a:t>
            </a:r>
          </a:p>
          <a:p>
            <a:pPr eaLnBrk="1" hangingPunct="1">
              <a:lnSpc>
                <a:spcPct val="95000"/>
              </a:lnSpc>
              <a:spcAft>
                <a:spcPct val="30000"/>
              </a:spcAft>
            </a:pPr>
            <a:r>
              <a:rPr lang="en-US">
                <a:latin typeface="Arial" charset="0"/>
              </a:rPr>
              <a:t>You should always be aware of these hazards</a:t>
            </a:r>
          </a:p>
          <a:p>
            <a:pPr eaLnBrk="1" hangingPunct="1">
              <a:lnSpc>
                <a:spcPct val="95000"/>
              </a:lnSpc>
              <a:spcAft>
                <a:spcPct val="30000"/>
              </a:spcAft>
            </a:pPr>
            <a:r>
              <a:rPr lang="en-US">
                <a:latin typeface="Arial" charset="0"/>
              </a:rPr>
              <a:t>Find out about chemicals at work by checking labels, readings MSDSs, and getting training.</a:t>
            </a:r>
          </a:p>
        </p:txBody>
      </p:sp>
    </p:spTree>
    <p:extLst>
      <p:ext uri="{BB962C8B-B14F-4D97-AF65-F5344CB8AC3E}">
        <p14:creationId xmlns:p14="http://schemas.microsoft.com/office/powerpoint/2010/main" val="2041836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PT SLID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041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0050" y="4448175"/>
            <a:ext cx="8167688" cy="2030413"/>
          </a:xfrm>
          <a:prstGeom prst="rect">
            <a:avLst/>
          </a:prstGeom>
          <a:noFill/>
        </p:spPr>
        <p:txBody>
          <a:bodyPr>
            <a:spAutoFit/>
          </a:bodyPr>
          <a:lstStyle/>
          <a:p>
            <a:pPr>
              <a:defRPr/>
            </a:pPr>
            <a:r>
              <a:rPr lang="en-US" b="1" dirty="0">
                <a:solidFill>
                  <a:prstClr val="black"/>
                </a:solidFill>
              </a:rPr>
              <a:t>Learning Objectives</a:t>
            </a:r>
          </a:p>
          <a:p>
            <a:pPr>
              <a:defRPr/>
            </a:pPr>
            <a:endParaRPr lang="en-US" sz="1200" dirty="0">
              <a:solidFill>
                <a:prstClr val="black"/>
              </a:solidFill>
            </a:endParaRPr>
          </a:p>
          <a:p>
            <a:pPr marL="285750" indent="-285750">
              <a:buFont typeface="Arial" pitchFamily="34" charset="0"/>
              <a:buChar char="•"/>
              <a:defRPr/>
            </a:pPr>
            <a:r>
              <a:rPr lang="en-US" sz="1600" dirty="0">
                <a:solidFill>
                  <a:prstClr val="black"/>
                </a:solidFill>
              </a:rPr>
              <a:t>Describe the three main ways to reduce or eliminate hazards at work.</a:t>
            </a:r>
          </a:p>
          <a:p>
            <a:pPr marL="285750" indent="-285750">
              <a:buFont typeface="Arial" pitchFamily="34" charset="0"/>
              <a:buChar char="•"/>
              <a:defRPr/>
            </a:pPr>
            <a:r>
              <a:rPr lang="en-US" sz="1600" dirty="0">
                <a:solidFill>
                  <a:prstClr val="black"/>
                </a:solidFill>
              </a:rPr>
              <a:t>Explain which methods are most effective in controlling hazards.</a:t>
            </a:r>
          </a:p>
          <a:p>
            <a:pPr marL="285750" indent="-285750">
              <a:buFont typeface="Arial" pitchFamily="34" charset="0"/>
              <a:buChar char="•"/>
              <a:defRPr/>
            </a:pPr>
            <a:r>
              <a:rPr lang="en-US" sz="1600" dirty="0">
                <a:solidFill>
                  <a:prstClr val="black"/>
                </a:solidFill>
              </a:rPr>
              <a:t>Identify and describe at least three different sources of information on specific hazards, their health effects, and methods for controlling them.</a:t>
            </a:r>
          </a:p>
          <a:p>
            <a:pPr marL="285750" indent="-285750">
              <a:buFont typeface="Arial" pitchFamily="34" charset="0"/>
              <a:buChar char="•"/>
              <a:defRPr/>
            </a:pPr>
            <a:r>
              <a:rPr lang="en-US" sz="1600" dirty="0">
                <a:solidFill>
                  <a:prstClr val="black"/>
                </a:solidFill>
              </a:rPr>
              <a:t>Demonstrate the ability to find information to help address a specific hazard.</a:t>
            </a:r>
          </a:p>
          <a:p>
            <a:pPr marL="285750" indent="-285750">
              <a:buFont typeface="Arial" pitchFamily="34" charset="0"/>
              <a:buChar char="•"/>
              <a:defRPr/>
            </a:pPr>
            <a:endParaRPr lang="en-US" sz="1600" dirty="0">
              <a:solidFill>
                <a:prstClr val="black"/>
              </a:solidFill>
            </a:endParaRPr>
          </a:p>
        </p:txBody>
      </p:sp>
      <p:sp>
        <p:nvSpPr>
          <p:cNvPr id="4" name="TextBox 3"/>
          <p:cNvSpPr txBox="1"/>
          <p:nvPr/>
        </p:nvSpPr>
        <p:spPr>
          <a:xfrm>
            <a:off x="6472548" y="1526374"/>
            <a:ext cx="2671452" cy="2677656"/>
          </a:xfrm>
          <a:prstGeom prst="rect">
            <a:avLst/>
          </a:prstGeom>
          <a:noFill/>
        </p:spPr>
        <p:txBody>
          <a:bodyPr wrap="square" rtlCol="0">
            <a:spAutoFit/>
          </a:bodyPr>
          <a:lstStyle/>
          <a:p>
            <a:pPr marL="285750" indent="-285750">
              <a:buFont typeface="Arial"/>
              <a:buChar char="•"/>
            </a:pPr>
            <a:r>
              <a:rPr lang="en-US" sz="2400" dirty="0" smtClean="0"/>
              <a:t>Mini-lecture/Q&amp;A</a:t>
            </a:r>
          </a:p>
          <a:p>
            <a:pPr marL="285750" indent="-285750">
              <a:buFont typeface="Arial"/>
              <a:buChar char="•"/>
            </a:pPr>
            <a:r>
              <a:rPr lang="en-US" sz="2400" dirty="0" smtClean="0"/>
              <a:t>Safety Pyramid Game</a:t>
            </a:r>
          </a:p>
          <a:p>
            <a:pPr marL="285750" indent="-285750">
              <a:buFont typeface="Arial"/>
              <a:buChar char="•"/>
            </a:pPr>
            <a:r>
              <a:rPr lang="en-US" sz="2400" dirty="0" smtClean="0"/>
              <a:t>Health and Safety Info Search</a:t>
            </a:r>
            <a:endParaRPr lang="en-US" sz="2400" dirty="0"/>
          </a:p>
        </p:txBody>
      </p:sp>
    </p:spTree>
    <p:extLst>
      <p:ext uri="{BB962C8B-B14F-4D97-AF65-F5344CB8AC3E}">
        <p14:creationId xmlns:p14="http://schemas.microsoft.com/office/powerpoint/2010/main" val="997915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dirty="0" smtClean="0">
                <a:solidFill>
                  <a:prstClr val="white"/>
                </a:solidFill>
              </a:rPr>
              <a:t>a</a:t>
            </a:r>
            <a:endParaRPr lang="en-US" dirty="0">
              <a:solidFill>
                <a:prstClr val="white"/>
              </a:solidFill>
            </a:endParaRPr>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eaLnBrk="1" fontAlgn="auto" hangingPunct="1">
              <a:spcBef>
                <a:spcPts val="0"/>
              </a:spcBef>
              <a:spcAft>
                <a:spcPts val="0"/>
              </a:spcAft>
            </a:pPr>
            <a:r>
              <a:rPr lang="en-US" b="1" dirty="0">
                <a:solidFill>
                  <a:srgbClr val="1F396A"/>
                </a:solidFill>
                <a:latin typeface="Myriad Pro"/>
              </a:rPr>
              <a:t>Remove </a:t>
            </a:r>
            <a:endParaRPr lang="en-US" b="1" dirty="0" smtClean="0">
              <a:solidFill>
                <a:srgbClr val="1F396A"/>
              </a:solidFill>
              <a:latin typeface="Myriad Pro"/>
            </a:endParaRPr>
          </a:p>
          <a:p>
            <a:pPr algn="ctr" eaLnBrk="1" fontAlgn="auto" hangingPunct="1">
              <a:spcBef>
                <a:spcPts val="0"/>
              </a:spcBef>
              <a:spcAft>
                <a:spcPts val="0"/>
              </a:spcAft>
            </a:pPr>
            <a:r>
              <a:rPr lang="en-US" b="1" dirty="0" smtClean="0">
                <a:solidFill>
                  <a:srgbClr val="1F396A"/>
                </a:solidFill>
                <a:latin typeface="Myriad Pro"/>
              </a:rPr>
              <a:t>the Hazard</a:t>
            </a:r>
          </a:p>
          <a:p>
            <a:pPr algn="ctr" eaLnBrk="1" fontAlgn="auto" hangingPunct="1">
              <a:spcBef>
                <a:spcPts val="0"/>
              </a:spcBef>
              <a:spcAft>
                <a:spcPts val="0"/>
              </a:spcAft>
            </a:pPr>
            <a:r>
              <a:rPr lang="en-US" dirty="0" smtClean="0">
                <a:solidFill>
                  <a:srgbClr val="1F396A"/>
                </a:solidFill>
                <a:latin typeface="Myriad Pro"/>
              </a:rPr>
              <a:t>$2000</a:t>
            </a:r>
            <a:endParaRPr lang="en-US" dirty="0">
              <a:solidFill>
                <a:srgbClr val="1F396A"/>
              </a:solidFill>
              <a:latin typeface="Myriad Pro"/>
            </a:endParaRPr>
          </a:p>
          <a:p>
            <a:pPr algn="ctr" eaLnBrk="1" fontAlgn="auto" hangingPunct="1">
              <a:spcBef>
                <a:spcPts val="0"/>
              </a:spcBef>
              <a:spcAft>
                <a:spcPts val="0"/>
              </a:spcAft>
            </a:pPr>
            <a:r>
              <a:rPr lang="en-US" sz="1200" dirty="0">
                <a:solidFill>
                  <a:srgbClr val="1F396A"/>
                </a:solidFill>
                <a:latin typeface="Myriad Pro"/>
              </a:rPr>
              <a:t>(for example, use </a:t>
            </a:r>
            <a:r>
              <a:rPr lang="en-US" sz="1200" dirty="0" smtClean="0">
                <a:solidFill>
                  <a:srgbClr val="1F396A"/>
                </a:solidFill>
                <a:latin typeface="Myriad Pro"/>
              </a:rPr>
              <a:t>safer</a:t>
            </a:r>
          </a:p>
          <a:p>
            <a:pPr algn="ctr" eaLnBrk="1" fontAlgn="auto" hangingPunct="1">
              <a:spcBef>
                <a:spcPts val="0"/>
              </a:spcBef>
              <a:spcAft>
                <a:spcPts val="0"/>
              </a:spcAft>
            </a:pPr>
            <a:r>
              <a:rPr lang="en-US" sz="1200" dirty="0" smtClean="0">
                <a:solidFill>
                  <a:srgbClr val="1F396A"/>
                </a:solidFill>
                <a:latin typeface="Myriad Pro"/>
              </a:rPr>
              <a:t>chemicals, use </a:t>
            </a:r>
            <a:r>
              <a:rPr lang="en-US" sz="1200" dirty="0">
                <a:solidFill>
                  <a:srgbClr val="1F396A"/>
                </a:solidFill>
                <a:latin typeface="Myriad Pro"/>
              </a:rPr>
              <a:t>a machine guard</a:t>
            </a:r>
            <a:r>
              <a:rPr lang="en-US" sz="1200" dirty="0" smtClean="0">
                <a:solidFill>
                  <a:srgbClr val="1F396A"/>
                </a:solidFill>
                <a:latin typeface="Myriad Pro"/>
              </a:rPr>
              <a:t>)</a:t>
            </a:r>
          </a:p>
          <a:p>
            <a:pPr algn="ctr" eaLnBrk="1" fontAlgn="auto" hangingPunct="1">
              <a:spcBef>
                <a:spcPts val="0"/>
              </a:spcBef>
              <a:spcAft>
                <a:spcPts val="0"/>
              </a:spcAft>
            </a:pPr>
            <a:endParaRPr lang="en-US" sz="1200" dirty="0">
              <a:solidFill>
                <a:srgbClr val="1F396A"/>
              </a:solidFill>
              <a:latin typeface="Myriad Pro"/>
            </a:endParaRPr>
          </a:p>
          <a:p>
            <a:pPr algn="ctr" eaLnBrk="1" fontAlgn="auto" hangingPunct="1">
              <a:spcBef>
                <a:spcPts val="0"/>
              </a:spcBef>
              <a:spcAft>
                <a:spcPts val="0"/>
              </a:spcAft>
            </a:pPr>
            <a:r>
              <a:rPr lang="en-US" b="1" dirty="0">
                <a:solidFill>
                  <a:srgbClr val="1F396A"/>
                </a:solidFill>
                <a:latin typeface="Myriad Pro"/>
              </a:rPr>
              <a:t>Improve Work </a:t>
            </a:r>
            <a:endParaRPr lang="en-US" b="1" dirty="0" smtClean="0">
              <a:solidFill>
                <a:srgbClr val="1F396A"/>
              </a:solidFill>
              <a:latin typeface="Myriad Pro"/>
            </a:endParaRPr>
          </a:p>
          <a:p>
            <a:pPr algn="ctr" eaLnBrk="1" fontAlgn="auto" hangingPunct="1">
              <a:spcBef>
                <a:spcPts val="0"/>
              </a:spcBef>
              <a:spcAft>
                <a:spcPts val="0"/>
              </a:spcAft>
            </a:pPr>
            <a:r>
              <a:rPr lang="en-US" b="1" dirty="0" smtClean="0">
                <a:solidFill>
                  <a:srgbClr val="1F396A"/>
                </a:solidFill>
                <a:latin typeface="Myriad Pro"/>
              </a:rPr>
              <a:t>Policies </a:t>
            </a:r>
            <a:r>
              <a:rPr lang="en-US" b="1" dirty="0">
                <a:solidFill>
                  <a:srgbClr val="1F396A"/>
                </a:solidFill>
                <a:latin typeface="Myriad Pro"/>
              </a:rPr>
              <a:t>&amp; </a:t>
            </a:r>
            <a:r>
              <a:rPr lang="en-US" b="1" dirty="0" smtClean="0">
                <a:solidFill>
                  <a:srgbClr val="1F396A"/>
                </a:solidFill>
                <a:latin typeface="Myriad Pro"/>
              </a:rPr>
              <a:t>Procedures</a:t>
            </a:r>
          </a:p>
          <a:p>
            <a:pPr algn="ctr" eaLnBrk="1" fontAlgn="auto" hangingPunct="1">
              <a:spcBef>
                <a:spcPts val="0"/>
              </a:spcBef>
              <a:spcAft>
                <a:spcPts val="0"/>
              </a:spcAft>
            </a:pPr>
            <a:r>
              <a:rPr lang="en-US" dirty="0" smtClean="0">
                <a:solidFill>
                  <a:srgbClr val="1F396A"/>
                </a:solidFill>
                <a:latin typeface="Myriad Pro"/>
              </a:rPr>
              <a:t>$1000</a:t>
            </a:r>
            <a:endParaRPr lang="en-US" dirty="0">
              <a:solidFill>
                <a:srgbClr val="1F396A"/>
              </a:solidFill>
              <a:latin typeface="Myriad Pro"/>
            </a:endParaRPr>
          </a:p>
          <a:p>
            <a:pPr algn="ctr" eaLnBrk="1" fontAlgn="auto" hangingPunct="1">
              <a:spcBef>
                <a:spcPts val="0"/>
              </a:spcBef>
              <a:spcAft>
                <a:spcPts val="0"/>
              </a:spcAft>
            </a:pPr>
            <a:r>
              <a:rPr lang="en-US" sz="1200" dirty="0">
                <a:solidFill>
                  <a:srgbClr val="1F396A"/>
                </a:solidFill>
                <a:latin typeface="Myriad Pro"/>
              </a:rPr>
              <a:t>(for example, conduct training, </a:t>
            </a:r>
            <a:endParaRPr lang="en-US" sz="1200" dirty="0" smtClean="0">
              <a:solidFill>
                <a:srgbClr val="1F396A"/>
              </a:solidFill>
              <a:latin typeface="Myriad Pro"/>
            </a:endParaRPr>
          </a:p>
          <a:p>
            <a:pPr algn="ctr" eaLnBrk="1" fontAlgn="auto" hangingPunct="1">
              <a:spcBef>
                <a:spcPts val="0"/>
              </a:spcBef>
              <a:spcAft>
                <a:spcPts val="0"/>
              </a:spcAft>
            </a:pPr>
            <a:r>
              <a:rPr lang="en-US" sz="1200" dirty="0" smtClean="0">
                <a:solidFill>
                  <a:srgbClr val="1F396A"/>
                </a:solidFill>
                <a:latin typeface="Myriad Pro"/>
              </a:rPr>
              <a:t>assign </a:t>
            </a:r>
            <a:r>
              <a:rPr lang="en-US" sz="1200" dirty="0">
                <a:solidFill>
                  <a:srgbClr val="1F396A"/>
                </a:solidFill>
                <a:latin typeface="Myriad Pro"/>
              </a:rPr>
              <a:t>enough people to do the job</a:t>
            </a:r>
            <a:r>
              <a:rPr lang="en-US" sz="1200" dirty="0" smtClean="0">
                <a:solidFill>
                  <a:srgbClr val="1F396A"/>
                </a:solidFill>
                <a:latin typeface="Myriad Pro"/>
              </a:rPr>
              <a:t>)</a:t>
            </a:r>
          </a:p>
          <a:p>
            <a:pPr algn="ctr" eaLnBrk="1" fontAlgn="auto" hangingPunct="1">
              <a:spcBef>
                <a:spcPts val="0"/>
              </a:spcBef>
              <a:spcAft>
                <a:spcPts val="0"/>
              </a:spcAft>
            </a:pPr>
            <a:endParaRPr lang="en-US" sz="1400" dirty="0">
              <a:solidFill>
                <a:srgbClr val="1F396A"/>
              </a:solidFill>
              <a:latin typeface="Myriad Pro"/>
            </a:endParaRPr>
          </a:p>
          <a:p>
            <a:pPr algn="ctr" eaLnBrk="1" fontAlgn="auto" hangingPunct="1">
              <a:spcBef>
                <a:spcPts val="0"/>
              </a:spcBef>
              <a:spcAft>
                <a:spcPts val="0"/>
              </a:spcAft>
            </a:pPr>
            <a:r>
              <a:rPr lang="en-US" b="1" dirty="0">
                <a:solidFill>
                  <a:srgbClr val="1F396A"/>
                </a:solidFill>
                <a:latin typeface="Myriad Pro"/>
              </a:rPr>
              <a:t>Wear Personal Protective Equipment (PPE</a:t>
            </a:r>
            <a:r>
              <a:rPr lang="en-US" b="1" dirty="0" smtClean="0">
                <a:solidFill>
                  <a:srgbClr val="1F396A"/>
                </a:solidFill>
                <a:latin typeface="Myriad Pro"/>
              </a:rPr>
              <a:t>)</a:t>
            </a:r>
          </a:p>
          <a:p>
            <a:pPr algn="ctr" eaLnBrk="1" fontAlgn="auto" hangingPunct="1">
              <a:spcBef>
                <a:spcPts val="0"/>
              </a:spcBef>
              <a:spcAft>
                <a:spcPts val="0"/>
              </a:spcAft>
            </a:pPr>
            <a:r>
              <a:rPr lang="en-US" dirty="0" smtClean="0">
                <a:solidFill>
                  <a:srgbClr val="1F396A"/>
                </a:solidFill>
                <a:latin typeface="Myriad Pro"/>
              </a:rPr>
              <a:t>$500</a:t>
            </a:r>
            <a:endParaRPr lang="en-US" dirty="0">
              <a:solidFill>
                <a:srgbClr val="1F396A"/>
              </a:solidFill>
              <a:latin typeface="Myriad Pro"/>
            </a:endParaRPr>
          </a:p>
          <a:p>
            <a:pPr algn="ctr" eaLnBrk="1" fontAlgn="auto" hangingPunct="1">
              <a:spcBef>
                <a:spcPts val="0"/>
              </a:spcBef>
              <a:spcAft>
                <a:spcPts val="0"/>
              </a:spcAft>
            </a:pPr>
            <a:r>
              <a:rPr lang="en-US" sz="1200" dirty="0">
                <a:solidFill>
                  <a:srgbClr val="1F396A"/>
                </a:solidFill>
                <a:latin typeface="Myriad Pro"/>
              </a:rPr>
              <a:t>(for example, wear gloves, use a respirator)</a:t>
            </a:r>
          </a:p>
          <a:p>
            <a:pPr eaLnBrk="1" fontAlgn="auto" hangingPunct="1">
              <a:spcBef>
                <a:spcPts val="0"/>
              </a:spcBef>
              <a:spcAft>
                <a:spcPts val="0"/>
              </a:spcAft>
            </a:pPr>
            <a:endParaRPr lang="en-US" dirty="0">
              <a:solidFill>
                <a:prstClr val="black"/>
              </a:solidFill>
              <a:latin typeface="Myriad Pro"/>
            </a:endParaRPr>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solidFill>
                <a:prstClr val="black"/>
              </a:solidFill>
              <a:latin typeface="Myriad Pro"/>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26484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2828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85140" y="-115410"/>
            <a:ext cx="8328025" cy="1081088"/>
          </a:xfrm>
        </p:spPr>
        <p:txBody>
          <a:bodyPr>
            <a:normAutofit fontScale="90000"/>
          </a:bodyPr>
          <a:lstStyle/>
          <a:p>
            <a:pPr algn="l" eaLnBrk="1" hangingPunct="1"/>
            <a:r>
              <a:rPr lang="en-US" sz="3200" dirty="0" smtClean="0"/>
              <a:t/>
            </a:r>
            <a:br>
              <a:rPr lang="en-US" sz="3200" dirty="0" smtClean="0"/>
            </a:br>
            <a:r>
              <a:rPr lang="en-US" b="1" dirty="0" smtClean="0"/>
              <a:t>Playing the $25,000 </a:t>
            </a:r>
            <a:br>
              <a:rPr lang="en-US" b="1" dirty="0" smtClean="0"/>
            </a:br>
            <a:r>
              <a:rPr lang="en-US" b="1" dirty="0" smtClean="0"/>
              <a:t>Safety Pyramid Game</a:t>
            </a:r>
          </a:p>
        </p:txBody>
      </p:sp>
      <p:sp>
        <p:nvSpPr>
          <p:cNvPr id="30723" name="Rectangle 3"/>
          <p:cNvSpPr>
            <a:spLocks noGrp="1" noChangeArrowheads="1"/>
          </p:cNvSpPr>
          <p:nvPr>
            <p:ph idx="1"/>
          </p:nvPr>
        </p:nvSpPr>
        <p:spPr/>
        <p:txBody>
          <a:bodyPr/>
          <a:lstStyle/>
          <a:p>
            <a:pPr eaLnBrk="1" hangingPunct="1">
              <a:buFont typeface="Wingdings" pitchFamily="2" charset="2"/>
              <a:buNone/>
            </a:pPr>
            <a:endParaRPr lang="en-US" dirty="0" smtClean="0"/>
          </a:p>
          <a:p>
            <a:pPr eaLnBrk="1" hangingPunct="1">
              <a:buFont typeface="Wingdings" pitchFamily="2" charset="2"/>
              <a:buNone/>
            </a:pPr>
            <a:endParaRPr lang="en-US" dirty="0" smtClean="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l="5898" t="12407" r="12975" b="8956"/>
          <a:stretch/>
        </p:blipFill>
        <p:spPr>
          <a:xfrm>
            <a:off x="794412" y="1633491"/>
            <a:ext cx="6858140" cy="49857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8193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6314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48322" y="97655"/>
            <a:ext cx="8229600" cy="1142430"/>
          </a:xfrm>
        </p:spPr>
        <p:txBody>
          <a:bodyPr>
            <a:normAutofit fontScale="90000"/>
          </a:bodyPr>
          <a:lstStyle/>
          <a:p>
            <a:pPr algn="l" eaLnBrk="1" hangingPunct="1"/>
            <a:r>
              <a:rPr lang="en-US" b="1" dirty="0" smtClean="0"/>
              <a:t>Why Job </a:t>
            </a:r>
            <a:r>
              <a:rPr lang="en-US" b="1" dirty="0"/>
              <a:t>H</a:t>
            </a:r>
            <a:r>
              <a:rPr lang="en-US" b="1" dirty="0" smtClean="0"/>
              <a:t>ealth and Safety </a:t>
            </a:r>
            <a:r>
              <a:rPr lang="en-US" b="1" dirty="0"/>
              <a:t>S</a:t>
            </a:r>
            <a:r>
              <a:rPr lang="en-US" b="1" dirty="0" smtClean="0"/>
              <a:t>kills </a:t>
            </a:r>
            <a:br>
              <a:rPr lang="en-US" b="1" dirty="0" smtClean="0"/>
            </a:br>
            <a:r>
              <a:rPr lang="en-US" b="1" dirty="0" smtClean="0"/>
              <a:t>are Needed</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l="45250" t="18555" r="35001" b="49805"/>
          <a:stretch>
            <a:fillRect/>
          </a:stretch>
        </p:blipFill>
        <p:spPr bwMode="auto">
          <a:xfrm>
            <a:off x="292963" y="2902998"/>
            <a:ext cx="2867487" cy="2902998"/>
          </a:xfrm>
          <a:prstGeom prst="rect">
            <a:avLst/>
          </a:prstGeom>
          <a:noFill/>
        </p:spPr>
      </p:pic>
      <p:pic>
        <p:nvPicPr>
          <p:cNvPr id="5" name="Picture 4" descr="Screen Clipping"/>
          <p:cNvPicPr/>
          <p:nvPr/>
        </p:nvPicPr>
        <p:blipFill>
          <a:blip r:embed="rId4">
            <a:extLst>
              <a:ext uri="{28A0092B-C50C-407E-A947-70E740481C1C}">
                <a14:useLocalDpi xmlns:a14="http://schemas.microsoft.com/office/drawing/2010/main" val="0"/>
              </a:ext>
            </a:extLst>
          </a:blip>
          <a:srcRect t="-2" r="32974" b="-166"/>
          <a:stretch>
            <a:fillRect/>
          </a:stretch>
        </p:blipFill>
        <p:spPr bwMode="auto">
          <a:xfrm>
            <a:off x="3568824" y="2105226"/>
            <a:ext cx="2263804" cy="2237172"/>
          </a:xfrm>
          <a:prstGeom prst="rect">
            <a:avLst/>
          </a:prstGeom>
          <a:noFill/>
        </p:spPr>
      </p:pic>
      <p:pic>
        <p:nvPicPr>
          <p:cNvPr id="6" name="Picture 5" descr="Screen Clipping"/>
          <p:cNvPicPr/>
          <p:nvPr/>
        </p:nvPicPr>
        <p:blipFill>
          <a:blip r:embed="rId5">
            <a:extLst>
              <a:ext uri="{28A0092B-C50C-407E-A947-70E740481C1C}">
                <a14:useLocalDpi xmlns:a14="http://schemas.microsoft.com/office/drawing/2010/main" val="0"/>
              </a:ext>
            </a:extLst>
          </a:blip>
          <a:srcRect l="9486" t="4237" r="15685" b="10251"/>
          <a:stretch>
            <a:fillRect/>
          </a:stretch>
        </p:blipFill>
        <p:spPr bwMode="auto">
          <a:xfrm>
            <a:off x="6148479" y="2814222"/>
            <a:ext cx="2640414" cy="3056353"/>
          </a:xfrm>
          <a:prstGeom prst="rect">
            <a:avLst/>
          </a:prstGeom>
          <a:noFill/>
        </p:spPr>
      </p:pic>
    </p:spTree>
    <p:extLst>
      <p:ext uri="{BB962C8B-B14F-4D97-AF65-F5344CB8AC3E}">
        <p14:creationId xmlns:p14="http://schemas.microsoft.com/office/powerpoint/2010/main" val="4025505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627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33595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63725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01032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35909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8415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Overhead #25</a:t>
            </a:r>
          </a:p>
        </p:txBody>
      </p:sp>
      <p:grpSp>
        <p:nvGrpSpPr>
          <p:cNvPr id="31747" name="Group 4"/>
          <p:cNvGrpSpPr>
            <a:grpSpLocks/>
          </p:cNvGrpSpPr>
          <p:nvPr/>
        </p:nvGrpSpPr>
        <p:grpSpPr bwMode="auto">
          <a:xfrm>
            <a:off x="657225" y="307975"/>
            <a:ext cx="1036638" cy="1036638"/>
            <a:chOff x="3857" y="2813"/>
            <a:chExt cx="765" cy="765"/>
          </a:xfrm>
        </p:grpSpPr>
        <p:sp>
          <p:nvSpPr>
            <p:cNvPr id="31750" name="AutoShape 5"/>
            <p:cNvSpPr>
              <a:spLocks noChangeArrowheads="1"/>
            </p:cNvSpPr>
            <p:nvPr/>
          </p:nvSpPr>
          <p:spPr bwMode="auto">
            <a:xfrm rot="2677204">
              <a:off x="3857" y="2813"/>
              <a:ext cx="765" cy="765"/>
            </a:xfrm>
            <a:prstGeom prst="roundRect">
              <a:avLst>
                <a:gd name="adj" fmla="val 8630"/>
              </a:avLst>
            </a:prstGeom>
            <a:solidFill>
              <a:srgbClr val="FFD661"/>
            </a:solidFill>
            <a:ln w="38100">
              <a:solidFill>
                <a:schemeClr val="bg1"/>
              </a:solidFill>
              <a:round/>
              <a:headEnd/>
              <a:tailEnd/>
            </a:ln>
          </p:spPr>
          <p:txBody>
            <a:bodyPr wrap="none" anchor="ctr"/>
            <a:lstStyle/>
            <a:p>
              <a:endParaRPr lang="en-US"/>
            </a:p>
          </p:txBody>
        </p:sp>
        <p:sp>
          <p:nvSpPr>
            <p:cNvPr id="31751" name="AutoShape 6"/>
            <p:cNvSpPr>
              <a:spLocks noChangeArrowheads="1"/>
            </p:cNvSpPr>
            <p:nvPr/>
          </p:nvSpPr>
          <p:spPr bwMode="auto">
            <a:xfrm rot="2677204">
              <a:off x="3907" y="2860"/>
              <a:ext cx="665" cy="665"/>
            </a:xfrm>
            <a:prstGeom prst="roundRect">
              <a:avLst>
                <a:gd name="adj" fmla="val 8630"/>
              </a:avLst>
            </a:prstGeom>
            <a:solidFill>
              <a:srgbClr val="FFD661"/>
            </a:solidFill>
            <a:ln w="19050">
              <a:solidFill>
                <a:schemeClr val="bg1"/>
              </a:solidFill>
              <a:round/>
              <a:headEnd/>
              <a:tailEnd/>
            </a:ln>
          </p:spPr>
          <p:txBody>
            <a:bodyPr wrap="none" anchor="ctr"/>
            <a:lstStyle/>
            <a:p>
              <a:endParaRPr lang="en-US"/>
            </a:p>
          </p:txBody>
        </p:sp>
      </p:grpSp>
      <p:sp>
        <p:nvSpPr>
          <p:cNvPr id="31748" name="Rectangle 2"/>
          <p:cNvSpPr>
            <a:spLocks noGrp="1" noChangeArrowheads="1"/>
          </p:cNvSpPr>
          <p:nvPr>
            <p:ph type="title"/>
          </p:nvPr>
        </p:nvSpPr>
        <p:spPr>
          <a:xfrm>
            <a:off x="944563" y="127000"/>
            <a:ext cx="7691437" cy="1081088"/>
          </a:xfrm>
        </p:spPr>
        <p:txBody>
          <a:bodyPr>
            <a:normAutofit fontScale="90000"/>
          </a:bodyPr>
          <a:lstStyle/>
          <a:p>
            <a:pPr eaLnBrk="1" hangingPunct="1"/>
            <a:r>
              <a:rPr lang="en-US">
                <a:latin typeface="Arial" charset="0"/>
              </a:rPr>
              <a:t>Making the Job Safer: </a:t>
            </a:r>
            <a:r>
              <a:rPr lang="en-US" sz="3200" i="1">
                <a:latin typeface="Arial" charset="0"/>
              </a:rPr>
              <a:t>Key Points</a:t>
            </a:r>
            <a:r>
              <a:rPr lang="en-US">
                <a:latin typeface="Arial" charset="0"/>
              </a:rPr>
              <a:t> </a:t>
            </a:r>
          </a:p>
        </p:txBody>
      </p:sp>
      <p:sp>
        <p:nvSpPr>
          <p:cNvPr id="31749" name="Rectangle 3"/>
          <p:cNvSpPr>
            <a:spLocks noGrp="1" noChangeArrowheads="1"/>
          </p:cNvSpPr>
          <p:nvPr>
            <p:ph type="body" idx="1"/>
          </p:nvPr>
        </p:nvSpPr>
        <p:spPr>
          <a:xfrm>
            <a:off x="944563" y="1508125"/>
            <a:ext cx="7556500" cy="4587875"/>
          </a:xfrm>
        </p:spPr>
        <p:txBody>
          <a:bodyPr/>
          <a:lstStyle/>
          <a:p>
            <a:pPr eaLnBrk="1" hangingPunct="1">
              <a:spcAft>
                <a:spcPct val="30000"/>
              </a:spcAft>
            </a:pPr>
            <a:r>
              <a:rPr lang="en-US">
                <a:latin typeface="Arial" charset="0"/>
              </a:rPr>
              <a:t>OSHA requires employers to provide a safe workplace.</a:t>
            </a:r>
          </a:p>
          <a:p>
            <a:pPr eaLnBrk="1" hangingPunct="1">
              <a:spcAft>
                <a:spcPct val="30000"/>
              </a:spcAft>
            </a:pPr>
            <a:r>
              <a:rPr lang="en-US">
                <a:latin typeface="Arial" charset="0"/>
              </a:rPr>
              <a:t>It</a:t>
            </a:r>
            <a:r>
              <a:rPr lang="ja-JP" altLang="en-US">
                <a:latin typeface="Arial" charset="0"/>
              </a:rPr>
              <a:t>’</a:t>
            </a:r>
            <a:r>
              <a:rPr lang="en-US">
                <a:latin typeface="Arial" charset="0"/>
              </a:rPr>
              <a:t>s best to get rid of a hazard completely, if possible.</a:t>
            </a:r>
          </a:p>
          <a:p>
            <a:pPr eaLnBrk="1" hangingPunct="1">
              <a:spcAft>
                <a:spcPct val="30000"/>
              </a:spcAft>
            </a:pPr>
            <a:r>
              <a:rPr lang="en-US">
                <a:latin typeface="Arial" charset="0"/>
              </a:rPr>
              <a:t>If your employer can</a:t>
            </a:r>
            <a:r>
              <a:rPr lang="ja-JP" altLang="en-US">
                <a:latin typeface="Arial" charset="0"/>
              </a:rPr>
              <a:t>’</a:t>
            </a:r>
            <a:r>
              <a:rPr lang="en-US">
                <a:latin typeface="Arial" charset="0"/>
              </a:rPr>
              <a:t>t get rid of the hazard, there are usually many ways to protect you from it.</a:t>
            </a:r>
          </a:p>
        </p:txBody>
      </p:sp>
    </p:spTree>
    <p:extLst>
      <p:ext uri="{BB962C8B-B14F-4D97-AF65-F5344CB8AC3E}">
        <p14:creationId xmlns:p14="http://schemas.microsoft.com/office/powerpoint/2010/main" val="2792761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PT SLIDE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6900863"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8325" y="4979988"/>
            <a:ext cx="8389938" cy="1539875"/>
          </a:xfrm>
          <a:prstGeom prst="rect">
            <a:avLst/>
          </a:prstGeom>
          <a:noFill/>
        </p:spPr>
        <p:txBody>
          <a:bodyPr>
            <a:spAutoFit/>
          </a:bodyPr>
          <a:lstStyle/>
          <a:p>
            <a:pPr>
              <a:defRPr/>
            </a:pPr>
            <a:r>
              <a:rPr lang="en-US" b="1" dirty="0"/>
              <a:t>Learning Objectives</a:t>
            </a:r>
          </a:p>
          <a:p>
            <a:pPr>
              <a:defRPr/>
            </a:pPr>
            <a:endParaRPr lang="en-US" sz="1200" dirty="0"/>
          </a:p>
          <a:p>
            <a:pPr marL="285750" indent="-285750">
              <a:buFont typeface="Arial" pitchFamily="34" charset="0"/>
              <a:buChar char="•"/>
              <a:defRPr/>
            </a:pPr>
            <a:r>
              <a:rPr lang="en-US" sz="1600" dirty="0"/>
              <a:t>List at least eight types of emergencies that can occur in a workplace.</a:t>
            </a:r>
          </a:p>
          <a:p>
            <a:pPr marL="285750" indent="-285750">
              <a:buFont typeface="Arial" pitchFamily="34" charset="0"/>
              <a:buChar char="•"/>
              <a:defRPr/>
            </a:pPr>
            <a:r>
              <a:rPr lang="en-US" sz="1600" dirty="0"/>
              <a:t>Explain what to do in at least three kinds of emergencies.</a:t>
            </a:r>
          </a:p>
          <a:p>
            <a:pPr marL="285750" indent="-285750">
              <a:buFont typeface="Arial" pitchFamily="34" charset="0"/>
              <a:buChar char="•"/>
              <a:defRPr/>
            </a:pPr>
            <a:r>
              <a:rPr lang="en-US" sz="1600" dirty="0"/>
              <a:t>Identify important information employers should provide about how to respond to workplace emergencies.</a:t>
            </a:r>
          </a:p>
        </p:txBody>
      </p:sp>
      <p:sp>
        <p:nvSpPr>
          <p:cNvPr id="3" name="TextBox 2"/>
          <p:cNvSpPr txBox="1"/>
          <p:nvPr/>
        </p:nvSpPr>
        <p:spPr>
          <a:xfrm>
            <a:off x="5471136" y="1611851"/>
            <a:ext cx="3126362" cy="2246769"/>
          </a:xfrm>
          <a:prstGeom prst="rect">
            <a:avLst/>
          </a:prstGeom>
          <a:noFill/>
        </p:spPr>
        <p:txBody>
          <a:bodyPr wrap="square" rtlCol="0">
            <a:spAutoFit/>
          </a:bodyPr>
          <a:lstStyle/>
          <a:p>
            <a:pPr marL="285750" indent="-285750">
              <a:buFont typeface="Arial"/>
              <a:buChar char="•"/>
            </a:pPr>
            <a:r>
              <a:rPr lang="en-US" sz="2800" dirty="0" smtClean="0"/>
              <a:t>Disaster Blaster game</a:t>
            </a:r>
          </a:p>
          <a:p>
            <a:pPr marL="285750" indent="-285750">
              <a:buFont typeface="Arial"/>
              <a:buChar char="•"/>
            </a:pPr>
            <a:r>
              <a:rPr lang="en-US" sz="2800" dirty="0" smtClean="0"/>
              <a:t>Small group case studies from the news</a:t>
            </a: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Disaster Blaster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4" cy="42804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solidFill>
                  <a:prstClr val="black"/>
                </a:solidFill>
                <a:latin typeface="Myriad Pro"/>
              </a:rPr>
              <a:pPr eaLnBrk="1" hangingPunct="1"/>
              <a:t>38</a:t>
            </a:fld>
            <a:endParaRPr lang="en-US" sz="2400" dirty="0" smtClean="0">
              <a:solidFill>
                <a:prstClr val="black"/>
              </a:solidFill>
              <a:latin typeface="Myriad Pro"/>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89739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06027" y="127000"/>
            <a:ext cx="8149023" cy="1081088"/>
          </a:xfrm>
        </p:spPr>
        <p:txBody>
          <a:bodyPr>
            <a:normAutofit/>
          </a:bodyPr>
          <a:lstStyle/>
          <a:p>
            <a:pPr algn="l" eaLnBrk="1" hangingPunct="1"/>
            <a:r>
              <a:rPr lang="en-US" b="1" dirty="0" smtClean="0"/>
              <a:t>Playing the Disaster Blaster Game</a:t>
            </a:r>
          </a:p>
        </p:txBody>
      </p:sp>
      <p:pic>
        <p:nvPicPr>
          <p:cNvPr id="33795" name="Picture 4" descr="Davis Pilot test pictures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436688"/>
            <a:ext cx="669925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67" y="141472"/>
            <a:ext cx="8229600" cy="1154667"/>
          </a:xfrm>
        </p:spPr>
        <p:txBody>
          <a:bodyPr>
            <a:normAutofit fontScale="90000"/>
          </a:bodyPr>
          <a:lstStyle/>
          <a:p>
            <a:r>
              <a:rPr lang="en-US" b="1" dirty="0" smtClean="0"/>
              <a:t>Career </a:t>
            </a:r>
            <a:r>
              <a:rPr lang="en-US" b="1" dirty="0" smtClean="0"/>
              <a:t>Ready Skills Include </a:t>
            </a:r>
            <a:br>
              <a:rPr lang="en-US" b="1" dirty="0" smtClean="0"/>
            </a:br>
            <a:r>
              <a:rPr lang="en-US" b="1" dirty="0" smtClean="0"/>
              <a:t>Job Health and Safety Skills</a:t>
            </a:r>
            <a:endParaRPr lang="en-US" b="1" dirty="0"/>
          </a:p>
        </p:txBody>
      </p:sp>
      <p:sp>
        <p:nvSpPr>
          <p:cNvPr id="3" name="Content Placeholder 2"/>
          <p:cNvSpPr>
            <a:spLocks noGrp="1"/>
          </p:cNvSpPr>
          <p:nvPr>
            <p:ph idx="1"/>
          </p:nvPr>
        </p:nvSpPr>
        <p:spPr>
          <a:xfrm>
            <a:off x="457200" y="1600200"/>
            <a:ext cx="4327864" cy="4525963"/>
          </a:xfrm>
        </p:spPr>
        <p:txBody>
          <a:bodyPr/>
          <a:lstStyle/>
          <a:p>
            <a:r>
              <a:rPr lang="en-US" dirty="0" smtClean="0"/>
              <a:t>Critical thinking and problem solving</a:t>
            </a:r>
          </a:p>
          <a:p>
            <a:r>
              <a:rPr lang="en-US" dirty="0" smtClean="0"/>
              <a:t>Communication and collaboration</a:t>
            </a:r>
          </a:p>
          <a:p>
            <a:r>
              <a:rPr lang="en-US" dirty="0" smtClean="0"/>
              <a:t>Creativity and innovation</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835" t="5231" b="24220"/>
          <a:stretch/>
        </p:blipFill>
        <p:spPr>
          <a:xfrm>
            <a:off x="4527610" y="2831977"/>
            <a:ext cx="4429958" cy="3710866"/>
          </a:xfrm>
          <a:prstGeom prst="rect">
            <a:avLst/>
          </a:prstGeom>
        </p:spPr>
      </p:pic>
    </p:spTree>
    <p:extLst>
      <p:ext uri="{BB962C8B-B14F-4D97-AF65-F5344CB8AC3E}">
        <p14:creationId xmlns:p14="http://schemas.microsoft.com/office/powerpoint/2010/main" val="3298218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Overhead #26</a:t>
            </a:r>
          </a:p>
        </p:txBody>
      </p:sp>
      <p:grpSp>
        <p:nvGrpSpPr>
          <p:cNvPr id="34819" name="Group 4"/>
          <p:cNvGrpSpPr>
            <a:grpSpLocks/>
          </p:cNvGrpSpPr>
          <p:nvPr/>
        </p:nvGrpSpPr>
        <p:grpSpPr bwMode="auto">
          <a:xfrm>
            <a:off x="657225" y="307975"/>
            <a:ext cx="1036638" cy="1036638"/>
            <a:chOff x="3857" y="2813"/>
            <a:chExt cx="765" cy="765"/>
          </a:xfrm>
        </p:grpSpPr>
        <p:sp>
          <p:nvSpPr>
            <p:cNvPr id="34822" name="AutoShape 5"/>
            <p:cNvSpPr>
              <a:spLocks noChangeArrowheads="1"/>
            </p:cNvSpPr>
            <p:nvPr/>
          </p:nvSpPr>
          <p:spPr bwMode="auto">
            <a:xfrm rot="2677204">
              <a:off x="3857" y="2813"/>
              <a:ext cx="765" cy="765"/>
            </a:xfrm>
            <a:prstGeom prst="roundRect">
              <a:avLst>
                <a:gd name="adj" fmla="val 8630"/>
              </a:avLst>
            </a:prstGeom>
            <a:solidFill>
              <a:srgbClr val="FFD661"/>
            </a:solidFill>
            <a:ln w="38100">
              <a:solidFill>
                <a:schemeClr val="bg1"/>
              </a:solidFill>
              <a:round/>
              <a:headEnd/>
              <a:tailEnd/>
            </a:ln>
          </p:spPr>
          <p:txBody>
            <a:bodyPr wrap="none" anchor="ctr"/>
            <a:lstStyle/>
            <a:p>
              <a:endParaRPr lang="en-US"/>
            </a:p>
          </p:txBody>
        </p:sp>
        <p:sp>
          <p:nvSpPr>
            <p:cNvPr id="34823" name="AutoShape 6"/>
            <p:cNvSpPr>
              <a:spLocks noChangeArrowheads="1"/>
            </p:cNvSpPr>
            <p:nvPr/>
          </p:nvSpPr>
          <p:spPr bwMode="auto">
            <a:xfrm rot="2677204">
              <a:off x="3907" y="2860"/>
              <a:ext cx="665" cy="665"/>
            </a:xfrm>
            <a:prstGeom prst="roundRect">
              <a:avLst>
                <a:gd name="adj" fmla="val 8630"/>
              </a:avLst>
            </a:prstGeom>
            <a:solidFill>
              <a:srgbClr val="FFD661"/>
            </a:solidFill>
            <a:ln w="19050">
              <a:solidFill>
                <a:schemeClr val="bg1"/>
              </a:solidFill>
              <a:round/>
              <a:headEnd/>
              <a:tailEnd/>
            </a:ln>
          </p:spPr>
          <p:txBody>
            <a:bodyPr wrap="none" anchor="ctr"/>
            <a:lstStyle/>
            <a:p>
              <a:endParaRPr lang="en-US"/>
            </a:p>
          </p:txBody>
        </p:sp>
      </p:grpSp>
      <p:sp>
        <p:nvSpPr>
          <p:cNvPr id="34820" name="Rectangle 2"/>
          <p:cNvSpPr>
            <a:spLocks noGrp="1" noChangeArrowheads="1"/>
          </p:cNvSpPr>
          <p:nvPr>
            <p:ph type="title"/>
          </p:nvPr>
        </p:nvSpPr>
        <p:spPr>
          <a:xfrm>
            <a:off x="944563" y="127000"/>
            <a:ext cx="7677150" cy="1081088"/>
          </a:xfrm>
        </p:spPr>
        <p:txBody>
          <a:bodyPr>
            <a:normAutofit fontScale="90000"/>
          </a:bodyPr>
          <a:lstStyle/>
          <a:p>
            <a:pPr eaLnBrk="1" hangingPunct="1"/>
            <a:r>
              <a:rPr lang="en-US">
                <a:latin typeface="Arial" charset="0"/>
              </a:rPr>
              <a:t>Emergencies at Work: </a:t>
            </a:r>
            <a:r>
              <a:rPr lang="en-US" sz="3200" i="1">
                <a:latin typeface="Arial" charset="0"/>
              </a:rPr>
              <a:t>Key Points</a:t>
            </a:r>
          </a:p>
        </p:txBody>
      </p:sp>
      <p:sp>
        <p:nvSpPr>
          <p:cNvPr id="34821" name="Rectangle 3"/>
          <p:cNvSpPr>
            <a:spLocks noGrp="1" noChangeArrowheads="1"/>
          </p:cNvSpPr>
          <p:nvPr>
            <p:ph type="body" idx="1"/>
          </p:nvPr>
        </p:nvSpPr>
        <p:spPr>
          <a:xfrm>
            <a:off x="944563" y="1508125"/>
            <a:ext cx="7310437" cy="5121275"/>
          </a:xfrm>
        </p:spPr>
        <p:txBody>
          <a:bodyPr/>
          <a:lstStyle/>
          <a:p>
            <a:pPr eaLnBrk="1" hangingPunct="1"/>
            <a:r>
              <a:rPr lang="en-US" sz="2600">
                <a:latin typeface="Arial" charset="0"/>
              </a:rPr>
              <a:t>Every workplace should have an emergency action plan</a:t>
            </a:r>
          </a:p>
          <a:p>
            <a:pPr eaLnBrk="1" hangingPunct="1"/>
            <a:r>
              <a:rPr lang="en-US" sz="2600" i="1">
                <a:latin typeface="Arial" charset="0"/>
              </a:rPr>
              <a:t>The plan should cover:</a:t>
            </a:r>
          </a:p>
          <a:p>
            <a:pPr lvl="1" eaLnBrk="1" hangingPunct="1">
              <a:lnSpc>
                <a:spcPct val="90000"/>
              </a:lnSpc>
              <a:spcBef>
                <a:spcPct val="0"/>
              </a:spcBef>
            </a:pPr>
            <a:r>
              <a:rPr lang="en-US" sz="2400">
                <a:latin typeface="Arial" charset="0"/>
              </a:rPr>
              <a:t>What to do in different emergencies</a:t>
            </a:r>
          </a:p>
          <a:p>
            <a:pPr lvl="1" eaLnBrk="1" hangingPunct="1">
              <a:lnSpc>
                <a:spcPct val="90000"/>
              </a:lnSpc>
              <a:spcBef>
                <a:spcPct val="10000"/>
              </a:spcBef>
            </a:pPr>
            <a:r>
              <a:rPr lang="en-US" sz="2400">
                <a:latin typeface="Arial" charset="0"/>
              </a:rPr>
              <a:t>Where shelters and meeting places are</a:t>
            </a:r>
          </a:p>
          <a:p>
            <a:pPr lvl="1" eaLnBrk="1" hangingPunct="1">
              <a:lnSpc>
                <a:spcPct val="90000"/>
              </a:lnSpc>
              <a:spcBef>
                <a:spcPct val="10000"/>
              </a:spcBef>
            </a:pPr>
            <a:r>
              <a:rPr lang="en-US" sz="2400">
                <a:latin typeface="Arial" charset="0"/>
              </a:rPr>
              <a:t>Evacuation routes</a:t>
            </a:r>
          </a:p>
          <a:p>
            <a:pPr lvl="1" eaLnBrk="1" hangingPunct="1">
              <a:lnSpc>
                <a:spcPct val="90000"/>
              </a:lnSpc>
              <a:spcBef>
                <a:spcPct val="10000"/>
              </a:spcBef>
            </a:pPr>
            <a:r>
              <a:rPr lang="en-US" sz="2400">
                <a:latin typeface="Arial" charset="0"/>
              </a:rPr>
              <a:t>Emergency equipment and alert systems</a:t>
            </a:r>
          </a:p>
          <a:p>
            <a:pPr lvl="1" eaLnBrk="1" hangingPunct="1">
              <a:lnSpc>
                <a:spcPct val="90000"/>
              </a:lnSpc>
              <a:spcBef>
                <a:spcPct val="10000"/>
              </a:spcBef>
            </a:pPr>
            <a:r>
              <a:rPr lang="en-US" sz="2400">
                <a:latin typeface="Arial" charset="0"/>
              </a:rPr>
              <a:t>Who</a:t>
            </a:r>
            <a:r>
              <a:rPr lang="ja-JP" altLang="en-US" sz="2400">
                <a:latin typeface="Arial" charset="0"/>
              </a:rPr>
              <a:t>’</a:t>
            </a:r>
            <a:r>
              <a:rPr lang="en-US" sz="2400">
                <a:latin typeface="Arial" charset="0"/>
              </a:rPr>
              <a:t>s in charge</a:t>
            </a:r>
          </a:p>
          <a:p>
            <a:pPr lvl="1" eaLnBrk="1" hangingPunct="1">
              <a:lnSpc>
                <a:spcPct val="90000"/>
              </a:lnSpc>
              <a:spcBef>
                <a:spcPct val="10000"/>
              </a:spcBef>
            </a:pPr>
            <a:r>
              <a:rPr lang="en-US" sz="2400">
                <a:latin typeface="Arial" charset="0"/>
              </a:rPr>
              <a:t>Procedures to follow when someone is injured</a:t>
            </a:r>
          </a:p>
          <a:p>
            <a:pPr eaLnBrk="1" hangingPunct="1"/>
            <a:r>
              <a:rPr lang="en-US" sz="2600">
                <a:latin typeface="Arial" charset="0"/>
              </a:rPr>
              <a:t>The workplace should have practice drills</a:t>
            </a:r>
          </a:p>
          <a:p>
            <a:pPr eaLnBrk="1" hangingPunct="1"/>
            <a:r>
              <a:rPr lang="en-US" sz="2600">
                <a:latin typeface="Arial" charset="0"/>
              </a:rPr>
              <a:t>Workers should be trained on everything in the plan.</a:t>
            </a:r>
          </a:p>
        </p:txBody>
      </p:sp>
    </p:spTree>
    <p:extLst>
      <p:ext uri="{BB962C8B-B14F-4D97-AF65-F5344CB8AC3E}">
        <p14:creationId xmlns:p14="http://schemas.microsoft.com/office/powerpoint/2010/main" val="923555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PPT SLIDE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89888"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04875" y="4794250"/>
            <a:ext cx="7466013" cy="1538288"/>
          </a:xfrm>
          <a:prstGeom prst="rect">
            <a:avLst/>
          </a:prstGeom>
          <a:noFill/>
        </p:spPr>
        <p:txBody>
          <a:bodyPr>
            <a:spAutoFit/>
          </a:bodyPr>
          <a:lstStyle/>
          <a:p>
            <a:pPr>
              <a:defRPr/>
            </a:pPr>
            <a:r>
              <a:rPr lang="en-US" b="1" dirty="0">
                <a:solidFill>
                  <a:prstClr val="black"/>
                </a:solidFill>
              </a:rPr>
              <a:t>Learning Objectives</a:t>
            </a:r>
          </a:p>
          <a:p>
            <a:pPr>
              <a:defRPr/>
            </a:pPr>
            <a:endParaRPr lang="en-US" sz="1200" dirty="0">
              <a:solidFill>
                <a:prstClr val="black"/>
              </a:solidFill>
            </a:endParaRPr>
          </a:p>
          <a:p>
            <a:pPr marL="285750" indent="-285750">
              <a:buFont typeface="Arial" pitchFamily="34" charset="0"/>
              <a:buChar char="•"/>
              <a:defRPr/>
            </a:pPr>
            <a:r>
              <a:rPr lang="en-US" sz="1600" dirty="0">
                <a:solidFill>
                  <a:prstClr val="black"/>
                </a:solidFill>
              </a:rPr>
              <a:t>Describe the legal limitations on tasks that teens may do on the job, and on the hours they may work.</a:t>
            </a:r>
          </a:p>
          <a:p>
            <a:pPr marL="285750" indent="-285750">
              <a:buFont typeface="Arial" pitchFamily="34" charset="0"/>
              <a:buChar char="•"/>
              <a:defRPr/>
            </a:pPr>
            <a:r>
              <a:rPr lang="en-US" sz="1600" dirty="0">
                <a:solidFill>
                  <a:prstClr val="black"/>
                </a:solidFill>
              </a:rPr>
              <a:t>Identify two health and safety rights that teens have on the job.</a:t>
            </a:r>
          </a:p>
          <a:p>
            <a:pPr marL="285750" indent="-285750">
              <a:buFont typeface="Arial" pitchFamily="34" charset="0"/>
              <a:buChar char="•"/>
              <a:defRPr/>
            </a:pPr>
            <a:r>
              <a:rPr lang="en-US" sz="1600" dirty="0">
                <a:solidFill>
                  <a:prstClr val="black"/>
                </a:solidFill>
              </a:rPr>
              <a:t>Identify the government agencies that enforce labor and job safety laws.</a:t>
            </a:r>
          </a:p>
        </p:txBody>
      </p:sp>
      <p:sp>
        <p:nvSpPr>
          <p:cNvPr id="4" name="TextBox 3"/>
          <p:cNvSpPr txBox="1"/>
          <p:nvPr/>
        </p:nvSpPr>
        <p:spPr>
          <a:xfrm>
            <a:off x="6277151" y="1929337"/>
            <a:ext cx="2866850" cy="1384995"/>
          </a:xfrm>
          <a:prstGeom prst="rect">
            <a:avLst/>
          </a:prstGeom>
          <a:solidFill>
            <a:schemeClr val="bg1"/>
          </a:solidFill>
        </p:spPr>
        <p:txBody>
          <a:bodyPr wrap="square" rtlCol="0">
            <a:spAutoFit/>
          </a:bodyPr>
          <a:lstStyle/>
          <a:p>
            <a:pPr marL="285750" indent="-285750">
              <a:buFont typeface="Arial"/>
              <a:buChar char="•"/>
            </a:pPr>
            <a:r>
              <a:rPr lang="en-US" sz="2800" dirty="0" smtClean="0"/>
              <a:t>Jeopardy Game</a:t>
            </a:r>
          </a:p>
          <a:p>
            <a:pPr marL="285750" indent="-285750">
              <a:buFont typeface="Arial"/>
              <a:buChar char="•"/>
            </a:pPr>
            <a:r>
              <a:rPr lang="en-US" sz="2800" dirty="0" smtClean="0"/>
              <a:t>Bingo Game</a:t>
            </a:r>
            <a:endParaRPr lang="en-US" sz="2800" dirty="0"/>
          </a:p>
        </p:txBody>
      </p:sp>
    </p:spTree>
    <p:extLst>
      <p:ext uri="{BB962C8B-B14F-4D97-AF65-F5344CB8AC3E}">
        <p14:creationId xmlns:p14="http://schemas.microsoft.com/office/powerpoint/2010/main" val="4221937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solidFill>
                <a:prstClr val="black"/>
              </a:solidFill>
              <a:latin typeface="Myriad Pro"/>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1" y="1155416"/>
            <a:ext cx="7757850" cy="5112265"/>
          </a:xfrm>
          <a:prstGeom prst="rect">
            <a:avLst/>
          </a:prstGeom>
        </p:spPr>
      </p:pic>
    </p:spTree>
    <p:extLst>
      <p:ext uri="{BB962C8B-B14F-4D97-AF65-F5344CB8AC3E}">
        <p14:creationId xmlns:p14="http://schemas.microsoft.com/office/powerpoint/2010/main" val="1986354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eaLnBrk="1" hangingPunct="1"/>
            <a:r>
              <a:rPr lang="en-US" b="1" dirty="0" smtClean="0"/>
              <a:t>Playing the Quiz Game</a:t>
            </a:r>
          </a:p>
        </p:txBody>
      </p:sp>
      <p:pic>
        <p:nvPicPr>
          <p:cNvPr id="36867" name="Picture 4" descr="YWLA 2007 Pictures 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0" y="1519238"/>
            <a:ext cx="6291263" cy="4718050"/>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 Labor Law Bingo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5"/>
            <a:ext cx="2871430" cy="3715969"/>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5"/>
            <a:ext cx="2877055" cy="3723247"/>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smtClean="0">
              <a:solidFill>
                <a:prstClr val="black"/>
              </a:solidFill>
              <a:latin typeface="Myriad Pro"/>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638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Overhead #28</a:t>
            </a:r>
          </a:p>
        </p:txBody>
      </p:sp>
      <p:grpSp>
        <p:nvGrpSpPr>
          <p:cNvPr id="37891" name="Group 4"/>
          <p:cNvGrpSpPr>
            <a:grpSpLocks/>
          </p:cNvGrpSpPr>
          <p:nvPr/>
        </p:nvGrpSpPr>
        <p:grpSpPr bwMode="auto">
          <a:xfrm>
            <a:off x="657225" y="307975"/>
            <a:ext cx="1036638" cy="1036638"/>
            <a:chOff x="3857" y="2813"/>
            <a:chExt cx="765" cy="765"/>
          </a:xfrm>
        </p:grpSpPr>
        <p:sp>
          <p:nvSpPr>
            <p:cNvPr id="37894" name="AutoShape 5"/>
            <p:cNvSpPr>
              <a:spLocks noChangeArrowheads="1"/>
            </p:cNvSpPr>
            <p:nvPr/>
          </p:nvSpPr>
          <p:spPr bwMode="auto">
            <a:xfrm rot="2677204">
              <a:off x="3857" y="2813"/>
              <a:ext cx="765" cy="765"/>
            </a:xfrm>
            <a:prstGeom prst="roundRect">
              <a:avLst>
                <a:gd name="adj" fmla="val 8630"/>
              </a:avLst>
            </a:prstGeom>
            <a:solidFill>
              <a:srgbClr val="FFD661"/>
            </a:solidFill>
            <a:ln w="38100">
              <a:solidFill>
                <a:schemeClr val="bg1"/>
              </a:solidFill>
              <a:round/>
              <a:headEnd/>
              <a:tailEnd/>
            </a:ln>
          </p:spPr>
          <p:txBody>
            <a:bodyPr wrap="none" anchor="ctr"/>
            <a:lstStyle/>
            <a:p>
              <a:endParaRPr lang="en-US"/>
            </a:p>
          </p:txBody>
        </p:sp>
        <p:sp>
          <p:nvSpPr>
            <p:cNvPr id="37895" name="AutoShape 6"/>
            <p:cNvSpPr>
              <a:spLocks noChangeArrowheads="1"/>
            </p:cNvSpPr>
            <p:nvPr/>
          </p:nvSpPr>
          <p:spPr bwMode="auto">
            <a:xfrm rot="2677204">
              <a:off x="3907" y="2860"/>
              <a:ext cx="665" cy="665"/>
            </a:xfrm>
            <a:prstGeom prst="roundRect">
              <a:avLst>
                <a:gd name="adj" fmla="val 8630"/>
              </a:avLst>
            </a:prstGeom>
            <a:solidFill>
              <a:srgbClr val="FFD661"/>
            </a:solidFill>
            <a:ln w="19050">
              <a:solidFill>
                <a:schemeClr val="bg1"/>
              </a:solidFill>
              <a:round/>
              <a:headEnd/>
              <a:tailEnd/>
            </a:ln>
          </p:spPr>
          <p:txBody>
            <a:bodyPr wrap="none" anchor="ctr"/>
            <a:lstStyle/>
            <a:p>
              <a:endParaRPr lang="en-US"/>
            </a:p>
          </p:txBody>
        </p:sp>
      </p:grpSp>
      <p:sp>
        <p:nvSpPr>
          <p:cNvPr id="37892" name="Rectangle 2"/>
          <p:cNvSpPr>
            <a:spLocks noGrp="1" noChangeArrowheads="1"/>
          </p:cNvSpPr>
          <p:nvPr>
            <p:ph type="title"/>
          </p:nvPr>
        </p:nvSpPr>
        <p:spPr>
          <a:xfrm>
            <a:off x="944563" y="127000"/>
            <a:ext cx="7815262" cy="1081088"/>
          </a:xfrm>
        </p:spPr>
        <p:txBody>
          <a:bodyPr/>
          <a:lstStyle/>
          <a:p>
            <a:pPr eaLnBrk="1" hangingPunct="1"/>
            <a:r>
              <a:rPr lang="en-US">
                <a:latin typeface="Arial" charset="0"/>
              </a:rPr>
              <a:t>Know Your Rights: </a:t>
            </a:r>
            <a:r>
              <a:rPr lang="en-US" sz="3200" i="1">
                <a:latin typeface="Arial" charset="0"/>
              </a:rPr>
              <a:t>Key Points</a:t>
            </a:r>
          </a:p>
        </p:txBody>
      </p:sp>
      <p:sp>
        <p:nvSpPr>
          <p:cNvPr id="37893" name="Rectangle 3"/>
          <p:cNvSpPr>
            <a:spLocks noGrp="1" noChangeArrowheads="1"/>
          </p:cNvSpPr>
          <p:nvPr>
            <p:ph type="body" idx="1"/>
          </p:nvPr>
        </p:nvSpPr>
        <p:spPr/>
        <p:txBody>
          <a:bodyPr>
            <a:normAutofit lnSpcReduction="10000"/>
          </a:bodyPr>
          <a:lstStyle/>
          <a:p>
            <a:pPr eaLnBrk="1" hangingPunct="1"/>
            <a:r>
              <a:rPr lang="en-US">
                <a:latin typeface="Arial" charset="0"/>
              </a:rPr>
              <a:t>Federal and state labor laws:</a:t>
            </a:r>
          </a:p>
          <a:p>
            <a:pPr lvl="1" eaLnBrk="1" hangingPunct="1">
              <a:lnSpc>
                <a:spcPct val="90000"/>
              </a:lnSpc>
              <a:spcBef>
                <a:spcPct val="10000"/>
              </a:spcBef>
            </a:pPr>
            <a:r>
              <a:rPr lang="en-US" sz="2400">
                <a:latin typeface="Arial" charset="0"/>
              </a:rPr>
              <a:t>Set minimum age for some tasks</a:t>
            </a:r>
          </a:p>
          <a:p>
            <a:pPr lvl="1" eaLnBrk="1" hangingPunct="1">
              <a:lnSpc>
                <a:spcPct val="90000"/>
              </a:lnSpc>
              <a:spcBef>
                <a:spcPct val="10000"/>
              </a:spcBef>
            </a:pPr>
            <a:r>
              <a:rPr lang="en-US" sz="2400">
                <a:latin typeface="Arial" charset="0"/>
              </a:rPr>
              <a:t>Protect teens from working too long, too late or too early</a:t>
            </a:r>
          </a:p>
          <a:p>
            <a:pPr eaLnBrk="1" hangingPunct="1"/>
            <a:r>
              <a:rPr lang="en-US">
                <a:latin typeface="Arial" charset="0"/>
              </a:rPr>
              <a:t>OSHA says every employer must provide:</a:t>
            </a:r>
          </a:p>
          <a:p>
            <a:pPr lvl="1" eaLnBrk="1" hangingPunct="1">
              <a:lnSpc>
                <a:spcPct val="90000"/>
              </a:lnSpc>
              <a:spcBef>
                <a:spcPct val="10000"/>
              </a:spcBef>
            </a:pPr>
            <a:r>
              <a:rPr lang="en-US" sz="2400">
                <a:latin typeface="Arial" charset="0"/>
              </a:rPr>
              <a:t>A safe workplace</a:t>
            </a:r>
          </a:p>
          <a:p>
            <a:pPr lvl="1" eaLnBrk="1" hangingPunct="1">
              <a:lnSpc>
                <a:spcPct val="90000"/>
              </a:lnSpc>
              <a:spcBef>
                <a:spcPct val="10000"/>
              </a:spcBef>
            </a:pPr>
            <a:r>
              <a:rPr lang="en-US" sz="2400">
                <a:latin typeface="Arial" charset="0"/>
              </a:rPr>
              <a:t>Safety training on certain hazards</a:t>
            </a:r>
          </a:p>
          <a:p>
            <a:pPr lvl="1" eaLnBrk="1" hangingPunct="1">
              <a:lnSpc>
                <a:spcPct val="90000"/>
              </a:lnSpc>
              <a:spcBef>
                <a:spcPct val="10000"/>
              </a:spcBef>
            </a:pPr>
            <a:r>
              <a:rPr lang="en-US" sz="2400">
                <a:latin typeface="Arial" charset="0"/>
              </a:rPr>
              <a:t>Safety equipment</a:t>
            </a:r>
          </a:p>
          <a:p>
            <a:pPr eaLnBrk="1" hangingPunct="1"/>
            <a:r>
              <a:rPr lang="en-US">
                <a:latin typeface="Arial" charset="0"/>
              </a:rPr>
              <a:t>By law, your employer is not allowed to fire or punish you for reporting a safety problem. </a:t>
            </a:r>
          </a:p>
        </p:txBody>
      </p:sp>
    </p:spTree>
    <p:extLst>
      <p:ext uri="{BB962C8B-B14F-4D97-AF65-F5344CB8AC3E}">
        <p14:creationId xmlns:p14="http://schemas.microsoft.com/office/powerpoint/2010/main" val="3324967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PPT SLID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31113"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0425" y="4651375"/>
            <a:ext cx="7369175" cy="1293813"/>
          </a:xfrm>
          <a:prstGeom prst="rect">
            <a:avLst/>
          </a:prstGeom>
          <a:noFill/>
        </p:spPr>
        <p:txBody>
          <a:bodyPr>
            <a:spAutoFit/>
          </a:bodyPr>
          <a:lstStyle/>
          <a:p>
            <a:pPr>
              <a:defRPr/>
            </a:pPr>
            <a:r>
              <a:rPr lang="en-US" b="1" dirty="0"/>
              <a:t>Learning Objectives</a:t>
            </a:r>
          </a:p>
          <a:p>
            <a:pPr>
              <a:defRPr/>
            </a:pPr>
            <a:endParaRPr lang="en-US" sz="1200" dirty="0"/>
          </a:p>
          <a:p>
            <a:pPr marL="285750" indent="-285750">
              <a:buFont typeface="Arial" pitchFamily="34" charset="0"/>
              <a:buChar char="•"/>
              <a:defRPr/>
            </a:pPr>
            <a:r>
              <a:rPr lang="en-US" sz="1600" dirty="0"/>
              <a:t>Apply safety and child labor laws to “real life” situations.</a:t>
            </a:r>
          </a:p>
          <a:p>
            <a:pPr marL="285750" indent="-285750">
              <a:buFont typeface="Arial" pitchFamily="34" charset="0"/>
              <a:buChar char="•"/>
              <a:defRPr/>
            </a:pPr>
            <a:r>
              <a:rPr lang="en-US" sz="1600" dirty="0"/>
              <a:t>List three ways to get information and help on health and safety problems.</a:t>
            </a:r>
          </a:p>
          <a:p>
            <a:pPr marL="285750" indent="-285750">
              <a:buFont typeface="Arial" pitchFamily="34" charset="0"/>
              <a:buChar char="•"/>
              <a:defRPr/>
            </a:pPr>
            <a:r>
              <a:rPr lang="en-US" sz="1600" dirty="0"/>
              <a:t>Discuss several appropriate ways to approach supervisors about problems.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l" eaLnBrk="1" hangingPunct="1"/>
            <a:r>
              <a:rPr lang="en-US" b="1" dirty="0" smtClean="0"/>
              <a:t>Role Play:  How to Speak Up</a:t>
            </a:r>
          </a:p>
        </p:txBody>
      </p:sp>
      <p:sp>
        <p:nvSpPr>
          <p:cNvPr id="39939" name="Rectangle 3"/>
          <p:cNvSpPr>
            <a:spLocks noGrp="1" noChangeArrowheads="1"/>
          </p:cNvSpPr>
          <p:nvPr>
            <p:ph idx="1"/>
          </p:nvPr>
        </p:nvSpPr>
        <p:spPr/>
        <p:txBody>
          <a:bodyPr/>
          <a:lstStyle/>
          <a:p>
            <a:pPr eaLnBrk="1" hangingPunct="1"/>
            <a:endParaRPr lang="en-US" smtClean="0"/>
          </a:p>
          <a:p>
            <a:pPr eaLnBrk="1" hangingPunct="1"/>
            <a:endParaRPr lang="en-US" smtClean="0"/>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57600"/>
            <a:ext cx="4038600" cy="3025775"/>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038600" cy="3027363"/>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Overhead #29</a:t>
            </a:r>
          </a:p>
        </p:txBody>
      </p:sp>
      <p:pic>
        <p:nvPicPr>
          <p:cNvPr id="38915" name="Picture 8" descr="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1855788"/>
            <a:ext cx="414972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2"/>
          <p:cNvSpPr>
            <a:spLocks noGrp="1" noChangeArrowheads="1"/>
          </p:cNvSpPr>
          <p:nvPr>
            <p:ph type="title"/>
          </p:nvPr>
        </p:nvSpPr>
        <p:spPr>
          <a:xfrm>
            <a:off x="944563" y="127000"/>
            <a:ext cx="7970837" cy="1081088"/>
          </a:xfrm>
        </p:spPr>
        <p:txBody>
          <a:bodyPr/>
          <a:lstStyle/>
          <a:p>
            <a:pPr eaLnBrk="1" hangingPunct="1"/>
            <a:r>
              <a:rPr lang="en-US" sz="3400">
                <a:latin typeface="Arial" charset="0"/>
              </a:rPr>
              <a:t>Handling Workplace Safety Problems</a:t>
            </a:r>
          </a:p>
        </p:txBody>
      </p:sp>
      <p:sp>
        <p:nvSpPr>
          <p:cNvPr id="38917" name="Rectangle 3"/>
          <p:cNvSpPr>
            <a:spLocks noGrp="1" noChangeArrowheads="1"/>
          </p:cNvSpPr>
          <p:nvPr>
            <p:ph type="body" sz="half" idx="1"/>
          </p:nvPr>
        </p:nvSpPr>
        <p:spPr>
          <a:xfrm>
            <a:off x="944563" y="1508125"/>
            <a:ext cx="7742237" cy="4587875"/>
          </a:xfrm>
        </p:spPr>
        <p:txBody>
          <a:bodyPr>
            <a:normAutofit fontScale="92500" lnSpcReduction="10000"/>
          </a:bodyPr>
          <a:lstStyle/>
          <a:p>
            <a:pPr eaLnBrk="1" hangingPunct="1">
              <a:buFont typeface="Wingdings" charset="0"/>
              <a:buNone/>
            </a:pPr>
            <a:r>
              <a:rPr lang="en-US" sz="3200" b="1">
                <a:solidFill>
                  <a:schemeClr val="hlink"/>
                </a:solidFill>
                <a:latin typeface="Arial" charset="0"/>
              </a:rPr>
              <a:t>Steps in Problem Solving</a:t>
            </a:r>
          </a:p>
          <a:p>
            <a:pPr eaLnBrk="1" hangingPunct="1"/>
            <a:r>
              <a:rPr lang="en-US">
                <a:latin typeface="Arial" charset="0"/>
              </a:rPr>
              <a:t>Define the problem</a:t>
            </a:r>
          </a:p>
          <a:p>
            <a:pPr eaLnBrk="1" hangingPunct="1"/>
            <a:r>
              <a:rPr lang="en-US">
                <a:latin typeface="Arial" charset="0"/>
              </a:rPr>
              <a:t>Get advice </a:t>
            </a:r>
          </a:p>
          <a:p>
            <a:pPr eaLnBrk="1" hangingPunct="1"/>
            <a:r>
              <a:rPr lang="en-US">
                <a:latin typeface="Arial" charset="0"/>
              </a:rPr>
              <a:t>Choose your goals</a:t>
            </a:r>
          </a:p>
          <a:p>
            <a:pPr eaLnBrk="1" hangingPunct="1"/>
            <a:r>
              <a:rPr lang="en-US">
                <a:latin typeface="Arial" charset="0"/>
              </a:rPr>
              <a:t>Know your rights</a:t>
            </a:r>
          </a:p>
          <a:p>
            <a:pPr eaLnBrk="1" hangingPunct="1"/>
            <a:r>
              <a:rPr lang="en-US">
                <a:latin typeface="Arial" charset="0"/>
              </a:rPr>
              <a:t>Decide the best way to talk to the supervisor</a:t>
            </a:r>
          </a:p>
          <a:p>
            <a:pPr eaLnBrk="1" hangingPunct="1"/>
            <a:r>
              <a:rPr lang="en-US">
                <a:latin typeface="Arial" charset="0"/>
              </a:rPr>
              <a:t>If necessary, contact an outside agency </a:t>
            </a:r>
          </a:p>
          <a:p>
            <a:pPr eaLnBrk="1" hangingPunct="1">
              <a:buFont typeface="Wingdings" charset="0"/>
              <a:buNone/>
            </a:pPr>
            <a:r>
              <a:rPr lang="en-US">
                <a:latin typeface="Arial" charset="0"/>
              </a:rPr>
              <a:t>	for help.</a:t>
            </a:r>
          </a:p>
        </p:txBody>
      </p:sp>
    </p:spTree>
    <p:extLst>
      <p:ext uri="{BB962C8B-B14F-4D97-AF65-F5344CB8AC3E}">
        <p14:creationId xmlns:p14="http://schemas.microsoft.com/office/powerpoint/2010/main" val="35731483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88207"/>
            <a:ext cx="8229600" cy="1143000"/>
          </a:xfrm>
        </p:spPr>
        <p:txBody>
          <a:bodyPr>
            <a:normAutofit fontScale="90000"/>
          </a:bodyPr>
          <a:lstStyle/>
          <a:p>
            <a:pPr algn="l" eaLnBrk="1" hangingPunct="1"/>
            <a:r>
              <a:rPr lang="en-US" b="1" dirty="0" smtClean="0"/>
              <a:t>Building Partnerships </a:t>
            </a:r>
            <a:br>
              <a:rPr lang="en-US" b="1" dirty="0" smtClean="0"/>
            </a:br>
            <a:r>
              <a:rPr lang="en-US" b="1" dirty="0" smtClean="0"/>
              <a:t>to Protect Youth</a:t>
            </a:r>
          </a:p>
        </p:txBody>
      </p:sp>
      <p:sp>
        <p:nvSpPr>
          <p:cNvPr id="41987" name="Text Box 3"/>
          <p:cNvSpPr txBox="1">
            <a:spLocks noChangeArrowheads="1"/>
          </p:cNvSpPr>
          <p:nvPr/>
        </p:nvSpPr>
        <p:spPr bwMode="auto">
          <a:xfrm>
            <a:off x="503238" y="1600200"/>
            <a:ext cx="4311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800" b="1">
                <a:solidFill>
                  <a:schemeClr val="hlink"/>
                </a:solidFill>
              </a:rPr>
              <a:t>Outreach to Employers</a:t>
            </a:r>
          </a:p>
        </p:txBody>
      </p:sp>
      <p:sp>
        <p:nvSpPr>
          <p:cNvPr id="41988" name="Text Box 4"/>
          <p:cNvSpPr txBox="1">
            <a:spLocks noChangeArrowheads="1"/>
          </p:cNvSpPr>
          <p:nvPr/>
        </p:nvSpPr>
        <p:spPr bwMode="auto">
          <a:xfrm>
            <a:off x="4343400" y="5554663"/>
            <a:ext cx="419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b="1"/>
          </a:p>
        </p:txBody>
      </p:sp>
      <p:sp>
        <p:nvSpPr>
          <p:cNvPr id="41989" name="Text Box 5"/>
          <p:cNvSpPr txBox="1">
            <a:spLocks noChangeArrowheads="1"/>
          </p:cNvSpPr>
          <p:nvPr/>
        </p:nvSpPr>
        <p:spPr bwMode="auto">
          <a:xfrm>
            <a:off x="457200" y="2354802"/>
            <a:ext cx="36576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pPr>
            <a:r>
              <a:rPr lang="en-US" sz="2600" dirty="0"/>
              <a:t>Provide information to employers about labor laws</a:t>
            </a:r>
          </a:p>
          <a:p>
            <a:pPr>
              <a:buFontTx/>
              <a:buChar char="•"/>
            </a:pPr>
            <a:endParaRPr lang="en-US" sz="1200" dirty="0"/>
          </a:p>
          <a:p>
            <a:pPr>
              <a:buFontTx/>
              <a:buChar char="•"/>
            </a:pPr>
            <a:r>
              <a:rPr lang="en-US" sz="2600" dirty="0"/>
              <a:t>Discuss on-site health and safety training for youth</a:t>
            </a:r>
          </a:p>
          <a:p>
            <a:pPr>
              <a:buFontTx/>
              <a:buChar char="•"/>
            </a:pPr>
            <a:endParaRPr lang="en-US" sz="1200" dirty="0"/>
          </a:p>
          <a:p>
            <a:pPr>
              <a:buFontTx/>
              <a:buChar char="•"/>
            </a:pPr>
            <a:r>
              <a:rPr lang="en-US" sz="2600" dirty="0"/>
              <a:t>Report and follow-up on unsafe conditions.</a:t>
            </a:r>
          </a:p>
          <a:p>
            <a:pPr>
              <a:spcBef>
                <a:spcPct val="50000"/>
              </a:spcBef>
            </a:pPr>
            <a:endParaRPr lang="en-US" sz="2600" dirty="0"/>
          </a:p>
        </p:txBody>
      </p:sp>
      <p:sp>
        <p:nvSpPr>
          <p:cNvPr id="41990" name="Text Box 6"/>
          <p:cNvSpPr txBox="1">
            <a:spLocks noChangeArrowheads="1"/>
          </p:cNvSpPr>
          <p:nvPr/>
        </p:nvSpPr>
        <p:spPr bwMode="auto">
          <a:xfrm>
            <a:off x="5638800" y="5638800"/>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endParaRPr lang="en-US" sz="2000" b="1"/>
          </a:p>
        </p:txBody>
      </p:sp>
      <p:pic>
        <p:nvPicPr>
          <p:cNvPr id="41991" name="Picture 7" descr="SmBizNational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1484313"/>
            <a:ext cx="312102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32288">
            <a:off x="5223865" y="3824842"/>
            <a:ext cx="2956726" cy="382635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538" y="91489"/>
            <a:ext cx="8380519" cy="1081088"/>
          </a:xfrm>
        </p:spPr>
        <p:txBody>
          <a:bodyPr>
            <a:normAutofit fontScale="90000"/>
          </a:bodyPr>
          <a:lstStyle/>
          <a:p>
            <a:pPr algn="l"/>
            <a:r>
              <a:rPr lang="en-US" b="1" dirty="0" smtClean="0"/>
              <a:t>Number of 15-17 Year Olds </a:t>
            </a:r>
            <a:r>
              <a:rPr lang="en-US" b="1" dirty="0"/>
              <a:t>E</a:t>
            </a:r>
            <a:r>
              <a:rPr lang="en-US" b="1" dirty="0" smtClean="0"/>
              <a:t>mployed</a:t>
            </a:r>
            <a:endParaRPr lang="en-US" b="1" dirty="0"/>
          </a:p>
        </p:txBody>
      </p:sp>
      <p:sp>
        <p:nvSpPr>
          <p:cNvPr id="3" name="Content Placeholder 2"/>
          <p:cNvSpPr>
            <a:spLocks noGrp="1"/>
          </p:cNvSpPr>
          <p:nvPr>
            <p:ph idx="1"/>
          </p:nvPr>
        </p:nvSpPr>
        <p:spPr/>
        <p:txBody>
          <a:bodyPr/>
          <a:lstStyle/>
          <a:p>
            <a:endParaRPr lang="en-US" dirty="0"/>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20" y="1429304"/>
            <a:ext cx="8564187" cy="513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3486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22" y="97085"/>
            <a:ext cx="8229600" cy="1143000"/>
          </a:xfrm>
        </p:spPr>
        <p:txBody>
          <a:bodyPr>
            <a:normAutofit fontScale="90000"/>
          </a:bodyPr>
          <a:lstStyle/>
          <a:p>
            <a:r>
              <a:rPr lang="en-US" b="1" dirty="0" smtClean="0"/>
              <a:t>One-stop health and safety info</a:t>
            </a:r>
            <a:br>
              <a:rPr lang="en-US" b="1" dirty="0" smtClean="0"/>
            </a:br>
            <a:r>
              <a:rPr lang="en-US" b="1" dirty="0" smtClean="0"/>
              <a:t>for Employers</a:t>
            </a:r>
            <a:endParaRPr lang="en-US" b="1" dirty="0"/>
          </a:p>
        </p:txBody>
      </p:sp>
      <p:pic>
        <p:nvPicPr>
          <p:cNvPr id="4" name="Content Placeholder 3" descr="LOHP &gt; What every small business owner needs to know to create a safe workplace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5118" y="1353543"/>
            <a:ext cx="7024476" cy="5420120"/>
          </a:xfrm>
        </p:spPr>
      </p:pic>
    </p:spTree>
    <p:extLst>
      <p:ext uri="{BB962C8B-B14F-4D97-AF65-F5344CB8AC3E}">
        <p14:creationId xmlns:p14="http://schemas.microsoft.com/office/powerpoint/2010/main" val="15840636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If you hire employees under age 18…..</a:t>
            </a:r>
            <a:endParaRPr lang="en-US" b="1" dirty="0"/>
          </a:p>
        </p:txBody>
      </p:sp>
      <p:pic>
        <p:nvPicPr>
          <p:cNvPr id="4" name="Content Placeholder 3" descr="LOHP &gt; Small Business Safety &gt; Getting Started - Mozilla Firefox"/>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50" y="1362912"/>
            <a:ext cx="6897278" cy="5321974"/>
          </a:xfrm>
        </p:spPr>
      </p:pic>
    </p:spTree>
    <p:extLst>
      <p:ext uri="{BB962C8B-B14F-4D97-AF65-F5344CB8AC3E}">
        <p14:creationId xmlns:p14="http://schemas.microsoft.com/office/powerpoint/2010/main" val="11457403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3225" y="127000"/>
            <a:ext cx="7445375" cy="1081088"/>
          </a:xfrm>
        </p:spPr>
        <p:txBody>
          <a:bodyPr/>
          <a:lstStyle/>
          <a:p>
            <a:pPr algn="l"/>
            <a:r>
              <a:rPr lang="en-US" b="1" dirty="0" smtClean="0"/>
              <a:t>Safe Jobs for Youth Month</a:t>
            </a:r>
          </a:p>
        </p:txBody>
      </p:sp>
      <p:sp>
        <p:nvSpPr>
          <p:cNvPr id="43011" name="Content Placeholder 2"/>
          <p:cNvSpPr>
            <a:spLocks noGrp="1"/>
          </p:cNvSpPr>
          <p:nvPr>
            <p:ph idx="1"/>
          </p:nvPr>
        </p:nvSpPr>
        <p:spPr>
          <a:xfrm>
            <a:off x="407988" y="1522413"/>
            <a:ext cx="3808412" cy="4591050"/>
          </a:xfrm>
        </p:spPr>
        <p:txBody>
          <a:bodyPr/>
          <a:lstStyle/>
          <a:p>
            <a:r>
              <a:rPr lang="en-US" sz="2400" smtClean="0"/>
              <a:t>Poster contest/distribution</a:t>
            </a:r>
          </a:p>
          <a:p>
            <a:r>
              <a:rPr lang="en-US" sz="2400" smtClean="0"/>
              <a:t>Video PSA played in movie theaters (DLSE)</a:t>
            </a:r>
          </a:p>
          <a:p>
            <a:r>
              <a:rPr lang="en-US" sz="2400" smtClean="0"/>
              <a:t>Teaching packets</a:t>
            </a:r>
          </a:p>
          <a:p>
            <a:r>
              <a:rPr lang="en-US" sz="2400" smtClean="0"/>
              <a:t>Press conference with Labor Commissioner, Dept. of Ed, DOL, LOSH, LOHP, and YWLA youth</a:t>
            </a:r>
          </a:p>
          <a:p>
            <a:r>
              <a:rPr lang="en-US" sz="2400" smtClean="0"/>
              <a:t>YWLA community activities</a:t>
            </a:r>
          </a:p>
          <a:p>
            <a:endParaRPr lang="en-US" smtClean="0"/>
          </a:p>
        </p:txBody>
      </p:sp>
      <p:pic>
        <p:nvPicPr>
          <p:cNvPr id="430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14271">
            <a:off x="6489700" y="-98425"/>
            <a:ext cx="2535238"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Content Placeholder 6" descr="securedownload.gif"/>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300413"/>
            <a:ext cx="37592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2895">
            <a:off x="6303963" y="3095625"/>
            <a:ext cx="2906712"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Grp="1" noChangeArrowheads="1"/>
          </p:cNvSpPr>
          <p:nvPr>
            <p:ph type="title"/>
          </p:nvPr>
        </p:nvSpPr>
        <p:spPr>
          <a:xfrm>
            <a:off x="514905" y="311150"/>
            <a:ext cx="8629095" cy="838200"/>
          </a:xfrm>
        </p:spPr>
        <p:txBody>
          <a:bodyPr>
            <a:normAutofit/>
          </a:bodyPr>
          <a:lstStyle/>
          <a:p>
            <a:pPr algn="l" eaLnBrk="1" hangingPunct="1"/>
            <a:r>
              <a:rPr lang="en-US" b="1" dirty="0" smtClean="0"/>
              <a:t>Young Worker Leadership Academy</a:t>
            </a:r>
          </a:p>
        </p:txBody>
      </p:sp>
      <p:sp>
        <p:nvSpPr>
          <p:cNvPr id="45059" name="Rectangle 3"/>
          <p:cNvSpPr>
            <a:spLocks noGrp="1" noChangeArrowheads="1"/>
          </p:cNvSpPr>
          <p:nvPr>
            <p:ph idx="1"/>
          </p:nvPr>
        </p:nvSpPr>
        <p:spPr>
          <a:xfrm>
            <a:off x="586928" y="1496072"/>
            <a:ext cx="4402137" cy="4591050"/>
          </a:xfrm>
        </p:spPr>
        <p:txBody>
          <a:bodyPr>
            <a:normAutofit/>
          </a:bodyPr>
          <a:lstStyle/>
          <a:p>
            <a:pPr eaLnBrk="1" hangingPunct="1"/>
            <a:r>
              <a:rPr lang="en-US" sz="2800" dirty="0" smtClean="0"/>
              <a:t>2.5 days</a:t>
            </a:r>
          </a:p>
          <a:p>
            <a:pPr eaLnBrk="1" hangingPunct="1"/>
            <a:r>
              <a:rPr lang="en-US" sz="2800" dirty="0" smtClean="0"/>
              <a:t>Health and safety training</a:t>
            </a:r>
          </a:p>
          <a:p>
            <a:pPr eaLnBrk="1" hangingPunct="1"/>
            <a:r>
              <a:rPr lang="en-US" sz="2800" dirty="0" smtClean="0"/>
              <a:t>Learning about public policy</a:t>
            </a:r>
          </a:p>
          <a:p>
            <a:pPr eaLnBrk="1" hangingPunct="1"/>
            <a:r>
              <a:rPr lang="en-US" sz="2800" dirty="0" smtClean="0"/>
              <a:t>Practice planning and conducting educational activities</a:t>
            </a:r>
          </a:p>
          <a:p>
            <a:pPr eaLnBrk="1" hangingPunct="1"/>
            <a:r>
              <a:rPr lang="en-US" sz="2800" dirty="0" smtClean="0"/>
              <a:t>Youth mentors return from previous years</a:t>
            </a:r>
          </a:p>
        </p:txBody>
      </p:sp>
      <p:pic>
        <p:nvPicPr>
          <p:cNvPr id="491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233" t="9207" r="4058" b="826"/>
          <a:stretch/>
        </p:blipFill>
        <p:spPr bwMode="auto">
          <a:xfrm rot="652499">
            <a:off x="6297556" y="1154900"/>
            <a:ext cx="2846444" cy="3159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45" t="6015" r="2288"/>
          <a:stretch/>
        </p:blipFill>
        <p:spPr bwMode="auto">
          <a:xfrm rot="20940573">
            <a:off x="4465900" y="2348142"/>
            <a:ext cx="2894121" cy="2352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6905"/>
          <a:stretch/>
        </p:blipFill>
        <p:spPr bwMode="auto">
          <a:xfrm>
            <a:off x="4883150" y="4203916"/>
            <a:ext cx="4260850" cy="2654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19088" y="274638"/>
            <a:ext cx="8367712" cy="1143000"/>
          </a:xfrm>
        </p:spPr>
        <p:txBody>
          <a:bodyPr/>
          <a:lstStyle/>
          <a:p>
            <a:pPr algn="l" eaLnBrk="1" hangingPunct="1"/>
            <a:r>
              <a:rPr lang="en-US" b="1" dirty="0" smtClean="0"/>
              <a:t>Resources for More Information</a:t>
            </a:r>
          </a:p>
        </p:txBody>
      </p:sp>
      <p:graphicFrame>
        <p:nvGraphicFramePr>
          <p:cNvPr id="48132" name="Object 4"/>
          <p:cNvGraphicFramePr>
            <a:graphicFrameLocks noGrp="1" noChangeAspect="1"/>
          </p:cNvGraphicFramePr>
          <p:nvPr>
            <p:ph idx="1"/>
          </p:nvPr>
        </p:nvGraphicFramePr>
        <p:xfrm>
          <a:off x="568325" y="4521200"/>
          <a:ext cx="3960813" cy="2163763"/>
        </p:xfrm>
        <a:graphic>
          <a:graphicData uri="http://schemas.openxmlformats.org/presentationml/2006/ole">
            <mc:AlternateContent xmlns:mc="http://schemas.openxmlformats.org/markup-compatibility/2006">
              <mc:Choice xmlns:v="urn:schemas-microsoft-com:vml" Requires="v">
                <p:oleObj spid="_x0000_s48175" name="Photo Editor Photo" r:id="rId3" imgW="7478169" imgH="4086795" progId="MSPhotoEd.3">
                  <p:embed/>
                </p:oleObj>
              </mc:Choice>
              <mc:Fallback>
                <p:oleObj name="Photo Editor Photo" r:id="rId3" imgW="7478169" imgH="4086795"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4521200"/>
                        <a:ext cx="3960813"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8131" name="Picture 3" descr="employer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488" y="4481513"/>
            <a:ext cx="37242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1219200" y="13985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800" b="1">
                <a:solidFill>
                  <a:schemeClr val="hlink"/>
                </a:solidFill>
              </a:rPr>
              <a:t>Websites</a:t>
            </a:r>
          </a:p>
        </p:txBody>
      </p:sp>
      <p:sp>
        <p:nvSpPr>
          <p:cNvPr id="48134" name="Text Box 6"/>
          <p:cNvSpPr txBox="1">
            <a:spLocks noChangeArrowheads="1"/>
          </p:cNvSpPr>
          <p:nvPr/>
        </p:nvSpPr>
        <p:spPr bwMode="auto">
          <a:xfrm>
            <a:off x="319088" y="1863725"/>
            <a:ext cx="8129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dirty="0"/>
              <a:t>Young Worker Safety Resource Center</a:t>
            </a:r>
            <a:r>
              <a:rPr lang="en-US" b="1" dirty="0"/>
              <a:t> </a:t>
            </a:r>
            <a:r>
              <a:rPr lang="en-US" b="1" dirty="0">
                <a:hlinkClick r:id="rId6"/>
              </a:rPr>
              <a:t>www.youngworkers.org</a:t>
            </a:r>
            <a:endParaRPr lang="en-US" b="1" dirty="0"/>
          </a:p>
          <a:p>
            <a:endParaRPr lang="en-US" sz="1000" b="1" dirty="0"/>
          </a:p>
          <a:p>
            <a:r>
              <a:rPr lang="en-US" sz="2400" b="1" dirty="0"/>
              <a:t>U.S. OSHA</a:t>
            </a:r>
            <a:r>
              <a:rPr lang="en-US" b="1" dirty="0"/>
              <a:t> </a:t>
            </a:r>
          </a:p>
          <a:p>
            <a:r>
              <a:rPr lang="en-US" b="1" dirty="0">
                <a:hlinkClick r:id="rId7"/>
              </a:rPr>
              <a:t>www.osha.gov/SLTC/teenworkers</a:t>
            </a:r>
            <a:r>
              <a:rPr lang="en-US" b="1" dirty="0"/>
              <a:t> </a:t>
            </a:r>
          </a:p>
          <a:p>
            <a:endParaRPr lang="en-US" sz="1000" b="1" dirty="0"/>
          </a:p>
          <a:p>
            <a:r>
              <a:rPr lang="en-US" sz="2400" b="1" dirty="0"/>
              <a:t>U.S. Department of Labor/Wage &amp; Hour</a:t>
            </a:r>
          </a:p>
          <a:p>
            <a:r>
              <a:rPr lang="en-US" b="1" dirty="0">
                <a:hlinkClick r:id="rId8"/>
              </a:rPr>
              <a:t>www.youthrules.dol.gov</a:t>
            </a:r>
            <a:endParaRPr lang="en-US" b="1" dirty="0"/>
          </a:p>
          <a:p>
            <a:endParaRPr lang="en-US" b="1" dirty="0"/>
          </a:p>
          <a:p>
            <a:pPr>
              <a:spcBef>
                <a:spcPct val="50000"/>
              </a:spcBef>
            </a:pPr>
            <a:endParaRPr lang="en-US" b="1" dirty="0"/>
          </a:p>
          <a:p>
            <a:pPr>
              <a:spcBef>
                <a:spcPct val="50000"/>
              </a:spcBef>
            </a:pPr>
            <a:endParaRPr lang="en-US"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l" eaLnBrk="1" hangingPunct="1"/>
            <a:r>
              <a:rPr lang="en-US" b="1" dirty="0" smtClean="0"/>
              <a:t>Resources for More Information</a:t>
            </a:r>
          </a:p>
        </p:txBody>
      </p:sp>
      <p:sp>
        <p:nvSpPr>
          <p:cNvPr id="49155" name="Rectangle 3"/>
          <p:cNvSpPr>
            <a:spLocks noGrp="1" noChangeArrowheads="1"/>
          </p:cNvSpPr>
          <p:nvPr>
            <p:ph idx="1"/>
          </p:nvPr>
        </p:nvSpPr>
        <p:spPr>
          <a:xfrm>
            <a:off x="944563" y="1508125"/>
            <a:ext cx="7666037" cy="4587875"/>
          </a:xfrm>
        </p:spPr>
        <p:txBody>
          <a:bodyPr/>
          <a:lstStyle/>
          <a:p>
            <a:pPr marL="0" indent="0" eaLnBrk="1" hangingPunct="1">
              <a:spcBef>
                <a:spcPct val="20000"/>
              </a:spcBef>
              <a:buClr>
                <a:srgbClr val="FFCC00"/>
              </a:buClr>
              <a:buFont typeface="Wingdings" pitchFamily="2" charset="2"/>
              <a:buNone/>
            </a:pPr>
            <a:r>
              <a:rPr lang="en-US" sz="2000" b="1" dirty="0" smtClean="0"/>
              <a:t>National Institute for Occupational Safety and Health</a:t>
            </a:r>
          </a:p>
          <a:p>
            <a:pPr marL="0" indent="0" eaLnBrk="1" hangingPunct="1">
              <a:spcBef>
                <a:spcPct val="20000"/>
              </a:spcBef>
              <a:buClr>
                <a:srgbClr val="FFCC00"/>
              </a:buClr>
              <a:buFont typeface="Wingdings" pitchFamily="2" charset="2"/>
              <a:buNone/>
            </a:pPr>
            <a:r>
              <a:rPr lang="en-US" sz="1600" b="1" dirty="0" smtClean="0"/>
              <a:t>	</a:t>
            </a:r>
            <a:r>
              <a:rPr lang="en-US" sz="1600" b="1" dirty="0" smtClean="0">
                <a:hlinkClick r:id="rId2"/>
              </a:rPr>
              <a:t>www.cdc.gov/niosh</a:t>
            </a:r>
            <a:endParaRPr lang="en-US" sz="1600" b="1" dirty="0" smtClean="0"/>
          </a:p>
          <a:p>
            <a:pPr marL="0" indent="0" eaLnBrk="1" hangingPunct="1">
              <a:spcBef>
                <a:spcPct val="20000"/>
              </a:spcBef>
              <a:spcAft>
                <a:spcPct val="30000"/>
              </a:spcAft>
              <a:buClr>
                <a:srgbClr val="FFCC00"/>
              </a:buClr>
              <a:buFont typeface="Wingdings" pitchFamily="2" charset="2"/>
              <a:buNone/>
            </a:pPr>
            <a:r>
              <a:rPr lang="en-US" sz="1600" b="1" dirty="0" smtClean="0"/>
              <a:t>	</a:t>
            </a:r>
            <a:r>
              <a:rPr lang="en-US" sz="1600" dirty="0" smtClean="0"/>
              <a:t>1-800-232-4636</a:t>
            </a:r>
          </a:p>
          <a:p>
            <a:pPr marL="0" indent="0" eaLnBrk="1" hangingPunct="1">
              <a:spcBef>
                <a:spcPct val="20000"/>
              </a:spcBef>
              <a:spcAft>
                <a:spcPct val="30000"/>
              </a:spcAft>
              <a:buClr>
                <a:srgbClr val="FFCC00"/>
              </a:buClr>
              <a:buFont typeface="Wingdings" pitchFamily="2" charset="2"/>
              <a:buNone/>
            </a:pPr>
            <a:r>
              <a:rPr lang="en-US" sz="2000" b="1" dirty="0" smtClean="0"/>
              <a:t>National Young Worker Resource Center</a:t>
            </a:r>
          </a:p>
          <a:p>
            <a:pPr marL="0" indent="0" eaLnBrk="1" hangingPunct="1">
              <a:spcBef>
                <a:spcPct val="20000"/>
              </a:spcBef>
              <a:buClr>
                <a:srgbClr val="FFCC00"/>
              </a:buClr>
              <a:buFont typeface="Wingdings" pitchFamily="2" charset="2"/>
              <a:buNone/>
            </a:pPr>
            <a:r>
              <a:rPr lang="en-US" sz="1600" dirty="0" smtClean="0"/>
              <a:t>	Labor Occupational Health Program</a:t>
            </a:r>
          </a:p>
          <a:p>
            <a:pPr marL="0" indent="0" eaLnBrk="1" hangingPunct="1">
              <a:spcBef>
                <a:spcPct val="20000"/>
              </a:spcBef>
              <a:buClr>
                <a:srgbClr val="FFCC00"/>
              </a:buClr>
              <a:buFont typeface="Wingdings" pitchFamily="2" charset="2"/>
              <a:buNone/>
            </a:pPr>
            <a:r>
              <a:rPr lang="en-US" sz="1600" dirty="0" smtClean="0"/>
              <a:t>	University of California Berkeley</a:t>
            </a:r>
          </a:p>
          <a:p>
            <a:pPr marL="0" indent="0" eaLnBrk="1" hangingPunct="1">
              <a:spcBef>
                <a:spcPct val="20000"/>
              </a:spcBef>
              <a:buClr>
                <a:srgbClr val="FFCC00"/>
              </a:buClr>
              <a:buFont typeface="Wingdings" pitchFamily="2" charset="2"/>
              <a:buNone/>
            </a:pPr>
            <a:r>
              <a:rPr lang="en-US" sz="1600" dirty="0" smtClean="0"/>
              <a:t>	2223 Fulton Street, 4</a:t>
            </a:r>
            <a:r>
              <a:rPr lang="en-US" sz="1600" baseline="30000" dirty="0" smtClean="0"/>
              <a:t>th</a:t>
            </a:r>
            <a:r>
              <a:rPr lang="en-US" sz="1600" dirty="0" smtClean="0"/>
              <a:t> floor, Berkeley, CA 94720-5120</a:t>
            </a:r>
          </a:p>
          <a:p>
            <a:pPr marL="0" indent="0" eaLnBrk="1" hangingPunct="1">
              <a:spcBef>
                <a:spcPct val="20000"/>
              </a:spcBef>
              <a:buClr>
                <a:srgbClr val="FFCC00"/>
              </a:buClr>
              <a:buFont typeface="Wingdings" pitchFamily="2" charset="2"/>
              <a:buNone/>
            </a:pPr>
            <a:r>
              <a:rPr lang="en-US" sz="1600" dirty="0" smtClean="0"/>
              <a:t>	</a:t>
            </a:r>
            <a:r>
              <a:rPr lang="en-US" sz="1600" dirty="0" err="1" smtClean="0"/>
              <a:t>tel</a:t>
            </a:r>
            <a:r>
              <a:rPr lang="en-US" sz="1600" dirty="0" smtClean="0"/>
              <a:t>: 510-642-5507; fax: 510-643-5698</a:t>
            </a:r>
          </a:p>
          <a:p>
            <a:pPr marL="114300" lvl="1" indent="0" eaLnBrk="1" hangingPunct="1">
              <a:lnSpc>
                <a:spcPct val="90000"/>
              </a:lnSpc>
              <a:buClr>
                <a:srgbClr val="FFCC00"/>
              </a:buClr>
              <a:buFont typeface="Wingdings" pitchFamily="2" charset="2"/>
              <a:buNone/>
            </a:pPr>
            <a:r>
              <a:rPr lang="en-US" sz="1600" b="1" dirty="0" smtClean="0"/>
              <a:t>		</a:t>
            </a:r>
            <a:r>
              <a:rPr lang="en-US" sz="1600" b="1" dirty="0" smtClean="0">
                <a:hlinkClick r:id="rId3"/>
              </a:rPr>
              <a:t>dbush@berkeley.edu</a:t>
            </a:r>
            <a:endParaRPr lang="en-US" sz="1600" b="1" dirty="0" smtClean="0"/>
          </a:p>
          <a:p>
            <a:pPr marL="114300" lvl="1" indent="0" eaLnBrk="1" hangingPunct="1">
              <a:lnSpc>
                <a:spcPct val="90000"/>
              </a:lnSpc>
              <a:spcBef>
                <a:spcPct val="45000"/>
              </a:spcBef>
              <a:buFont typeface="Wingdings" pitchFamily="2" charset="2"/>
              <a:buNone/>
            </a:pPr>
            <a:r>
              <a:rPr lang="en-US" sz="2000" b="1" dirty="0" smtClean="0"/>
              <a:t>	www.youngworkers.org</a:t>
            </a:r>
          </a:p>
        </p:txBody>
      </p:sp>
      <p:grpSp>
        <p:nvGrpSpPr>
          <p:cNvPr id="49156" name="Group 5"/>
          <p:cNvGrpSpPr>
            <a:grpSpLocks/>
          </p:cNvGrpSpPr>
          <p:nvPr/>
        </p:nvGrpSpPr>
        <p:grpSpPr bwMode="auto">
          <a:xfrm>
            <a:off x="5873750" y="4981575"/>
            <a:ext cx="1265238" cy="1214438"/>
            <a:chOff x="5361" y="911"/>
            <a:chExt cx="797" cy="765"/>
          </a:xfrm>
        </p:grpSpPr>
        <p:sp>
          <p:nvSpPr>
            <p:cNvPr id="49157" name="AutoShape 6"/>
            <p:cNvSpPr>
              <a:spLocks noChangeArrowheads="1"/>
            </p:cNvSpPr>
            <p:nvPr/>
          </p:nvSpPr>
          <p:spPr bwMode="auto">
            <a:xfrm rot="2677204">
              <a:off x="5378" y="911"/>
              <a:ext cx="765" cy="765"/>
            </a:xfrm>
            <a:prstGeom prst="roundRect">
              <a:avLst>
                <a:gd name="adj" fmla="val 8630"/>
              </a:avLst>
            </a:prstGeom>
            <a:solidFill>
              <a:srgbClr val="EAAD00"/>
            </a:solidFill>
            <a:ln w="38100">
              <a:solidFill>
                <a:schemeClr val="tx1"/>
              </a:solidFill>
              <a:round/>
              <a:headEnd/>
              <a:tailEnd/>
            </a:ln>
          </p:spPr>
          <p:txBody>
            <a:bodyPr wrap="none" anchor="ctr"/>
            <a:lstStyle/>
            <a:p>
              <a:endParaRPr lang="en-US"/>
            </a:p>
          </p:txBody>
        </p:sp>
        <p:sp>
          <p:nvSpPr>
            <p:cNvPr id="49158" name="Text Box 7"/>
            <p:cNvSpPr txBox="1">
              <a:spLocks noChangeArrowheads="1"/>
            </p:cNvSpPr>
            <p:nvPr/>
          </p:nvSpPr>
          <p:spPr bwMode="auto">
            <a:xfrm>
              <a:off x="5361" y="1048"/>
              <a:ext cx="79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5000"/>
                </a:lnSpc>
              </a:pPr>
              <a:r>
                <a:rPr lang="en-US" sz="2000" b="1" dirty="0">
                  <a:latin typeface="Tekton" pitchFamily="34" charset="0"/>
                </a:rPr>
                <a:t>Youth</a:t>
              </a:r>
            </a:p>
            <a:p>
              <a:pPr algn="ctr" eaLnBrk="1" hangingPunct="1">
                <a:lnSpc>
                  <a:spcPct val="85000"/>
                </a:lnSpc>
              </a:pPr>
              <a:r>
                <a:rPr lang="en-US" sz="2400" b="1" dirty="0">
                  <a:latin typeface="Tekton" pitchFamily="34" charset="0"/>
                </a:rPr>
                <a:t>@</a:t>
              </a:r>
            </a:p>
            <a:p>
              <a:pPr algn="ctr" eaLnBrk="1" hangingPunct="1">
                <a:lnSpc>
                  <a:spcPct val="85000"/>
                </a:lnSpc>
              </a:pPr>
              <a:r>
                <a:rPr lang="en-US" sz="2000" b="1" dirty="0">
                  <a:latin typeface="Tekton" pitchFamily="34" charset="0"/>
                </a:rPr>
                <a:t>Work</a:t>
              </a:r>
            </a:p>
          </p:txBody>
        </p:sp>
        <p:sp>
          <p:nvSpPr>
            <p:cNvPr id="49159" name="AutoShape 8"/>
            <p:cNvSpPr>
              <a:spLocks noChangeArrowheads="1"/>
            </p:cNvSpPr>
            <p:nvPr/>
          </p:nvSpPr>
          <p:spPr bwMode="auto">
            <a:xfrm rot="2677204">
              <a:off x="5428" y="958"/>
              <a:ext cx="665" cy="665"/>
            </a:xfrm>
            <a:prstGeom prst="roundRect">
              <a:avLst>
                <a:gd name="adj" fmla="val 86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2735790319"/>
              </p:ext>
            </p:extLst>
          </p:nvPr>
        </p:nvGraphicFramePr>
        <p:xfrm>
          <a:off x="365125" y="1143000"/>
          <a:ext cx="8496300" cy="4495800"/>
        </p:xfrm>
        <a:graphic>
          <a:graphicData uri="http://schemas.openxmlformats.org/presentationml/2006/ole">
            <mc:AlternateContent xmlns:mc="http://schemas.openxmlformats.org/markup-compatibility/2006">
              <mc:Choice xmlns:v="urn:schemas-microsoft-com:vml" Requires="v">
                <p:oleObj spid="_x0000_s54291" name="Worksheet" r:id="rId4" imgW="8496172" imgH="4495697" progId="Excel.Sheet.8">
                  <p:embed/>
                </p:oleObj>
              </mc:Choice>
              <mc:Fallback>
                <p:oleObj name="Worksheet" r:id="rId4" imgW="8496172" imgH="4495697" progId="Excel.Sheet.8">
                  <p:embed/>
                  <p:pic>
                    <p:nvPicPr>
                      <p:cNvPr id="0" name=""/>
                      <p:cNvPicPr>
                        <a:picLocks noChangeArrowheads="1"/>
                      </p:cNvPicPr>
                      <p:nvPr/>
                    </p:nvPicPr>
                    <p:blipFill>
                      <a:blip r:embed="rId5"/>
                      <a:srcRect/>
                      <a:stretch>
                        <a:fillRect/>
                      </a:stretch>
                    </p:blipFill>
                    <p:spPr bwMode="auto">
                      <a:xfrm>
                        <a:off x="365125" y="1143000"/>
                        <a:ext cx="84963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600" b="1" dirty="0" smtClean="0">
                <a:latin typeface="+mj-lt"/>
              </a:rPr>
              <a:t>Where Teens Work</a:t>
            </a:r>
            <a:endParaRPr lang="en-US" sz="3600" b="1" dirty="0">
              <a:latin typeface="+mj-lt"/>
            </a:endParaRP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0315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3311625613"/>
              </p:ext>
            </p:extLst>
          </p:nvPr>
        </p:nvGraphicFramePr>
        <p:xfrm>
          <a:off x="365125" y="1143000"/>
          <a:ext cx="8502650" cy="4491038"/>
        </p:xfrm>
        <a:graphic>
          <a:graphicData uri="http://schemas.openxmlformats.org/presentationml/2006/ole">
            <mc:AlternateContent xmlns:mc="http://schemas.openxmlformats.org/markup-compatibility/2006">
              <mc:Choice xmlns:v="urn:schemas-microsoft-com:vml" Requires="v">
                <p:oleObj spid="_x0000_s55315" name="Worksheet" r:id="rId4" imgW="8505886" imgH="4495697" progId="Excel.Sheet.8">
                  <p:embed/>
                </p:oleObj>
              </mc:Choice>
              <mc:Fallback>
                <p:oleObj name="Worksheet" r:id="rId4" imgW="8505886" imgH="4495697" progId="Excel.Sheet.8">
                  <p:embed/>
                  <p:pic>
                    <p:nvPicPr>
                      <p:cNvPr id="0" name=""/>
                      <p:cNvPicPr>
                        <a:picLocks noChangeArrowheads="1"/>
                      </p:cNvPicPr>
                      <p:nvPr/>
                    </p:nvPicPr>
                    <p:blipFill>
                      <a:blip r:embed="rId5"/>
                      <a:srcRect/>
                      <a:stretch>
                        <a:fillRect/>
                      </a:stretch>
                    </p:blipFill>
                    <p:spPr bwMode="auto">
                      <a:xfrm>
                        <a:off x="365125" y="1143000"/>
                        <a:ext cx="850265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lnSpc>
                <a:spcPct val="80000"/>
              </a:lnSpc>
            </a:pPr>
            <a:r>
              <a:rPr lang="en-US" sz="3600" b="1" dirty="0">
                <a:solidFill>
                  <a:srgbClr val="000000"/>
                </a:solidFill>
              </a:rPr>
              <a:t>Where Teens are Injured on the </a:t>
            </a:r>
            <a:r>
              <a:rPr lang="en-US" sz="3600" b="1" dirty="0" smtClean="0">
                <a:solidFill>
                  <a:srgbClr val="000000"/>
                </a:solidFill>
              </a:rPr>
              <a:t>Job</a:t>
            </a:r>
            <a:endParaRPr lang="en-US" sz="3600" b="1" dirty="0">
              <a:solidFill>
                <a:srgbClr val="000000"/>
              </a:solidFill>
            </a:endParaRP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61344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600" b="1" dirty="0">
                <a:solidFill>
                  <a:srgbClr val="000000"/>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t>
            </a:r>
            <a:r>
              <a:rPr lang="en-US" sz="2400" b="0" dirty="0" smtClean="0">
                <a:solidFill>
                  <a:srgbClr val="1F396A"/>
                </a:solidFill>
                <a:latin typeface="+mn-lt"/>
              </a:rPr>
              <a:t>aged </a:t>
            </a:r>
            <a:r>
              <a:rPr lang="en-US" sz="2400" b="0" dirty="0">
                <a:solidFill>
                  <a:srgbClr val="1F396A"/>
                </a:solidFill>
                <a:latin typeface="+mn-lt"/>
              </a:rPr>
              <a:t>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twice as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3302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13" y="103684"/>
            <a:ext cx="8229600" cy="1143000"/>
          </a:xfrm>
        </p:spPr>
        <p:txBody>
          <a:bodyPr>
            <a:normAutofit fontScale="90000"/>
          </a:bodyPr>
          <a:lstStyle/>
          <a:p>
            <a:pPr algn="l"/>
            <a:r>
              <a:rPr lang="en-US" b="1" dirty="0"/>
              <a:t>Why are Young Workers Injured at High Rates?</a:t>
            </a:r>
          </a:p>
        </p:txBody>
      </p:sp>
      <p:sp>
        <p:nvSpPr>
          <p:cNvPr id="4" name="Content Placeholder 3"/>
          <p:cNvSpPr>
            <a:spLocks noGrp="1"/>
          </p:cNvSpPr>
          <p:nvPr>
            <p:ph idx="1"/>
          </p:nvPr>
        </p:nvSpPr>
        <p:spPr/>
        <p:txBody>
          <a:bodyPr/>
          <a:lstStyle/>
          <a:p>
            <a:pPr marL="0" indent="0">
              <a:buNone/>
            </a:pPr>
            <a:r>
              <a:rPr lang="en-US" dirty="0" smtClean="0"/>
              <a:t>[insert video clip here]</a:t>
            </a:r>
            <a:endParaRPr lang="en-US" dirty="0"/>
          </a:p>
        </p:txBody>
      </p:sp>
      <p:pic>
        <p:nvPicPr>
          <p:cNvPr id="3" name="Picture 2" descr="NIOSH YOUTH @ Work Video: Teen Workers: Real Jobs, Real Risks - Mozilla Firef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69" y="1395544"/>
            <a:ext cx="8240286" cy="6358245"/>
          </a:xfrm>
          <a:prstGeom prst="rect">
            <a:avLst/>
          </a:prstGeom>
        </p:spPr>
      </p:pic>
    </p:spTree>
    <p:extLst>
      <p:ext uri="{BB962C8B-B14F-4D97-AF65-F5344CB8AC3E}">
        <p14:creationId xmlns:p14="http://schemas.microsoft.com/office/powerpoint/2010/main" val="768048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4852</TotalTime>
  <Words>1550</Words>
  <Application>Microsoft Office PowerPoint</Application>
  <PresentationFormat>On-screen Show (4:3)</PresentationFormat>
  <Paragraphs>349</Paragraphs>
  <Slides>55</Slides>
  <Notes>27</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55</vt:i4>
      </vt:variant>
    </vt:vector>
  </HeadingPairs>
  <TitlesOfParts>
    <vt:vector size="63" baseType="lpstr">
      <vt:lpstr>Office Theme</vt:lpstr>
      <vt:lpstr>2_Office Theme</vt:lpstr>
      <vt:lpstr>3_Office Theme</vt:lpstr>
      <vt:lpstr>4_Office Theme</vt:lpstr>
      <vt:lpstr>5_Office Theme</vt:lpstr>
      <vt:lpstr>6_Office Theme</vt:lpstr>
      <vt:lpstr>Worksheet</vt:lpstr>
      <vt:lpstr>Photo Editor Photo</vt:lpstr>
      <vt:lpstr>PowerPoint Presentation</vt:lpstr>
      <vt:lpstr>Acknowledgements</vt:lpstr>
      <vt:lpstr>Why Job Health and Safety Skills  are Needed</vt:lpstr>
      <vt:lpstr>Career Ready Skills Include  Job Health and Safety Skills</vt:lpstr>
      <vt:lpstr>Number of 15-17 Year Olds Employed</vt:lpstr>
      <vt:lpstr>Where Teens Work</vt:lpstr>
      <vt:lpstr>Where Teens are Injured on the Job</vt:lpstr>
      <vt:lpstr>Teen Worker Injury Statistics</vt:lpstr>
      <vt:lpstr>Why are Young Workers Injured at High Rates?</vt:lpstr>
      <vt:lpstr>Why are Young Workers Injured at High Rates?</vt:lpstr>
      <vt:lpstr>What are the Basic Occupational Safety and Health Skills?</vt:lpstr>
      <vt:lpstr>The Youth @ Work: Talking SafetyCurriculum</vt:lpstr>
      <vt:lpstr>Each Lesson Includes:</vt:lpstr>
      <vt:lpstr>PowerPoint Presentation</vt:lpstr>
      <vt:lpstr>PowerPoint Presentation</vt:lpstr>
      <vt:lpstr>Hazard Mapping Activity</vt:lpstr>
      <vt:lpstr>Learning to Recognize Hazards</vt:lpstr>
      <vt:lpstr>Sharing the Hazard Maps</vt:lpstr>
      <vt:lpstr>Find The Hazards:  Fast Food Restaurant</vt:lpstr>
      <vt:lpstr>Find The Hazards:  Grocery Store</vt:lpstr>
      <vt:lpstr>Find The Hazards:  Office</vt:lpstr>
      <vt:lpstr>Find The Hazards:  Gas Station</vt:lpstr>
      <vt:lpstr>Finding Hazards: Key Points</vt:lpstr>
      <vt:lpstr>PowerPoint Presentation</vt:lpstr>
      <vt:lpstr>Controlling Hazards</vt:lpstr>
      <vt:lpstr>Eliminating or Reducing Hazards</vt:lpstr>
      <vt:lpstr> Playing the $25,000  Safety Pyramid Game</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 </vt:lpstr>
      <vt:lpstr>PowerPoint Presentation</vt:lpstr>
      <vt:lpstr>Emergencies at Work</vt:lpstr>
      <vt:lpstr>Playing the Disaster Blaster Game</vt:lpstr>
      <vt:lpstr>Emergencies at Work: Key Points</vt:lpstr>
      <vt:lpstr>PowerPoint Presentation</vt:lpstr>
      <vt:lpstr>Know Your Rights: Quiz Game</vt:lpstr>
      <vt:lpstr>Playing the Quiz Game</vt:lpstr>
      <vt:lpstr>Know Your Rights</vt:lpstr>
      <vt:lpstr>Know Your Rights: Key Points</vt:lpstr>
      <vt:lpstr>PowerPoint Presentation</vt:lpstr>
      <vt:lpstr>Role Play:  How to Speak Up</vt:lpstr>
      <vt:lpstr>Handling Workplace Safety Problems</vt:lpstr>
      <vt:lpstr>Building Partnerships  to Protect Youth</vt:lpstr>
      <vt:lpstr>One-stop health and safety info for Employers</vt:lpstr>
      <vt:lpstr>If you hire employees under age 18…..</vt:lpstr>
      <vt:lpstr>Safe Jobs for Youth Month</vt:lpstr>
      <vt:lpstr>Young Worker Leadership Academy</vt:lpstr>
      <vt:lpstr>Resources for More Information</vt:lpstr>
      <vt:lpstr>Resources for More Information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Together to Protect  Young Workers with Disabilities</dc:title>
  <dc:creator>Administrator</dc:creator>
  <cp:lastModifiedBy>Diane E. BUSH</cp:lastModifiedBy>
  <cp:revision>184</cp:revision>
  <cp:lastPrinted>2012-10-05T18:35:02Z</cp:lastPrinted>
  <dcterms:created xsi:type="dcterms:W3CDTF">2005-10-26T20:06:22Z</dcterms:created>
  <dcterms:modified xsi:type="dcterms:W3CDTF">2014-02-27T01:24:10Z</dcterms:modified>
</cp:coreProperties>
</file>