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83" r:id="rId4"/>
    <p:sldId id="257" r:id="rId5"/>
    <p:sldId id="268" r:id="rId6"/>
    <p:sldId id="287" r:id="rId7"/>
    <p:sldId id="266" r:id="rId8"/>
    <p:sldId id="258" r:id="rId9"/>
    <p:sldId id="262" r:id="rId10"/>
    <p:sldId id="259" r:id="rId11"/>
    <p:sldId id="260" r:id="rId12"/>
    <p:sldId id="288" r:id="rId13"/>
    <p:sldId id="270" r:id="rId14"/>
    <p:sldId id="273" r:id="rId15"/>
    <p:sldId id="274" r:id="rId16"/>
    <p:sldId id="275" r:id="rId17"/>
    <p:sldId id="264" r:id="rId18"/>
    <p:sldId id="276" r:id="rId19"/>
    <p:sldId id="277" r:id="rId20"/>
    <p:sldId id="278" r:id="rId21"/>
    <p:sldId id="279" r:id="rId22"/>
    <p:sldId id="284" r:id="rId23"/>
    <p:sldId id="285" r:id="rId24"/>
    <p:sldId id="280" r:id="rId25"/>
    <p:sldId id="286" r:id="rId26"/>
    <p:sldId id="281" r:id="rId27"/>
    <p:sldId id="271" r:id="rId28"/>
    <p:sldId id="272" r:id="rId29"/>
    <p:sldId id="267" r:id="rId30"/>
    <p:sldId id="269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2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730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D991-BCD8-4ED0-8B23-A4EA595CFD7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AEFA6-6B5D-4451-84BB-82FA01BC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12CF-B366-4F9C-B30C-1D2CD663FC1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5D80-7139-487A-A58F-4A90295E4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Introductions</a:t>
            </a:r>
          </a:p>
          <a:p>
            <a:r>
              <a:rPr lang="en-US" sz="1600" dirty="0" smtClean="0"/>
              <a:t>HEAL just</a:t>
            </a:r>
            <a:r>
              <a:rPr lang="en-US" sz="1600" baseline="0" dirty="0" smtClean="0"/>
              <a:t> completed 6</a:t>
            </a:r>
            <a:r>
              <a:rPr lang="en-US" sz="1600" baseline="30000" dirty="0" smtClean="0"/>
              <a:t>th</a:t>
            </a:r>
            <a:r>
              <a:rPr lang="en-US" sz="1600" baseline="0" dirty="0" smtClean="0"/>
              <a:t> year as academy.</a:t>
            </a:r>
          </a:p>
          <a:p>
            <a:r>
              <a:rPr lang="en-US" sz="1600" baseline="0" dirty="0" smtClean="0"/>
              <a:t>Serves grades 9-12, have about 280 students</a:t>
            </a:r>
          </a:p>
          <a:p>
            <a:r>
              <a:rPr lang="en-US" sz="1600" baseline="0" dirty="0" smtClean="0"/>
              <a:t>Students in pure classes for English, science &amp; math</a:t>
            </a:r>
          </a:p>
          <a:p>
            <a:r>
              <a:rPr lang="en-US" sz="1600" baseline="0" dirty="0" smtClean="0"/>
              <a:t>Thriving HOSA Chapter</a:t>
            </a:r>
          </a:p>
          <a:p>
            <a:r>
              <a:rPr lang="en-US" sz="1600" baseline="0" dirty="0" smtClean="0"/>
              <a:t>Strong connections through Regional Partnership of industry &amp; education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New freshman project</a:t>
            </a:r>
          </a:p>
          <a:p>
            <a:r>
              <a:rPr lang="en-US" sz="1600" dirty="0" smtClean="0"/>
              <a:t>There is video of junior project, but have to bring that later.  We can make it available if anyone wants to see it.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We have been using a district &amp; A-G approved course called</a:t>
            </a:r>
            <a:r>
              <a:rPr lang="en-US" sz="1400" b="1" dirty="0" smtClean="0"/>
              <a:t> Integrated Math II </a:t>
            </a:r>
            <a:r>
              <a:rPr lang="en-US" sz="1400" dirty="0" smtClean="0"/>
              <a:t>for 11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&amp;</a:t>
            </a:r>
            <a:r>
              <a:rPr lang="en-US" sz="1400" baseline="0" dirty="0" smtClean="0"/>
              <a:t> 12</a:t>
            </a:r>
            <a:r>
              <a:rPr lang="en-US" sz="1400" baseline="30000" dirty="0" smtClean="0"/>
              <a:t>th</a:t>
            </a:r>
            <a:r>
              <a:rPr lang="en-US" sz="1400" baseline="0" dirty="0" smtClean="0"/>
              <a:t> graders, </a:t>
            </a:r>
            <a:r>
              <a:rPr lang="en-US" sz="1400" dirty="0" smtClean="0"/>
              <a:t>to support students that are not ready for algebra</a:t>
            </a:r>
            <a:r>
              <a:rPr lang="en-US" sz="1400" baseline="0" dirty="0" smtClean="0"/>
              <a:t> II or who have taken it as juniors and struggled with concepts.  We decided to incorporate concepts from a COD class called Intro to Med Dosage Calculations which was being offered as a concurrent class on our campus.  We have also incorporated test prep &amp; practice for the COD assessment test &amp; the CSU ELM assessment test.   Working with our colleagues from PSHS health academy, we decided to develop an Integrated Math for Health Careers  which incorporates all those components &amp; we’ll be working with COD to create a dual enrollment agreement so our students will get COD credit.</a:t>
            </a:r>
          </a:p>
          <a:p>
            <a:r>
              <a:rPr lang="en-US" sz="1400" b="1" baseline="0" dirty="0" smtClean="0"/>
              <a:t>9</a:t>
            </a:r>
            <a:r>
              <a:rPr lang="en-US" sz="1400" b="1" baseline="30000" dirty="0" smtClean="0"/>
              <a:t>th</a:t>
            </a:r>
            <a:r>
              <a:rPr lang="en-US" sz="1400" b="1" baseline="0" dirty="0" smtClean="0"/>
              <a:t> grade course </a:t>
            </a:r>
            <a:r>
              <a:rPr lang="en-US" sz="1400" baseline="0" dirty="0" smtClean="0"/>
              <a:t>needed update:  semester long health class for district was cancelled, so semester HEAL 9 could be upgraded to full year; incorporate components of health class, include new elements from HOSA and from our district participation in the Clinton Health Initiative and work with Health Corps.</a:t>
            </a:r>
          </a:p>
          <a:p>
            <a:r>
              <a:rPr lang="en-US" sz="1400" b="1" baseline="0" dirty="0" smtClean="0"/>
              <a:t>10</a:t>
            </a:r>
            <a:r>
              <a:rPr lang="en-US" sz="1400" b="1" baseline="30000" dirty="0" smtClean="0"/>
              <a:t>th</a:t>
            </a:r>
            <a:r>
              <a:rPr lang="en-US" sz="1400" b="1" baseline="0" dirty="0" smtClean="0"/>
              <a:t> grade course </a:t>
            </a:r>
            <a:r>
              <a:rPr lang="en-US" sz="1400" baseline="0" dirty="0" smtClean="0"/>
              <a:t>retains focus on environmental health issues, including research on local issues around Salton Sea, plus inclusion of broad range of allied health careers guest speakers &amp; HOSA leadership activities.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There are always new ideas, new input</a:t>
            </a:r>
            <a:r>
              <a:rPr lang="en-US" sz="1600" baseline="0" dirty="0" smtClean="0"/>
              <a:t> from our industry &amp; education partners, and ways to improve as we learn more about how things work and manage the changes coming with Common Core.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Have had</a:t>
            </a:r>
            <a:r>
              <a:rPr lang="en-US" sz="1600" baseline="0" dirty="0" smtClean="0"/>
              <a:t> some transitions to work through, so wanted to be sure we were focused and progressing.</a:t>
            </a:r>
          </a:p>
          <a:p>
            <a:r>
              <a:rPr lang="en-US" sz="1600" baseline="0" dirty="0" smtClean="0"/>
              <a:t>Our prep time meetings, every 2 weeks are used to address student concerns, manage activities and coordinate academy wide issues.  Grade level teams meet in between on their own projects/lessons.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Strong team of committed teachers and guidance counselor with a focus on student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Focused time with specific goals.</a:t>
            </a:r>
          </a:p>
          <a:p>
            <a:r>
              <a:rPr lang="en-US" sz="1600" dirty="0" smtClean="0"/>
              <a:t>Saturdays on campus are quiet, use of library &amp; proximity to our classrooms was helpful.  </a:t>
            </a:r>
          </a:p>
          <a:p>
            <a:r>
              <a:rPr lang="en-US" sz="1600" dirty="0" smtClean="0"/>
              <a:t>But we needed school days away from campus and our local teacher association headquarters was  convenient and comfortable working space.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We wanted everyone on team to understand the criteria/guidelines and strategies developed under HSEI &amp; CPA grants…what drives us.</a:t>
            </a:r>
          </a:p>
          <a:p>
            <a:r>
              <a:rPr lang="en-US" sz="1600" dirty="0" smtClean="0"/>
              <a:t>New team members meant they needed to learn to work together, especially those who weren’t familiar with CTE standards.</a:t>
            </a:r>
          </a:p>
          <a:p>
            <a:r>
              <a:rPr lang="en-US" sz="1600" dirty="0" smtClean="0"/>
              <a:t>Also felt our students needed to be more familiar with CTE standards &amp; how they drive instruction.</a:t>
            </a:r>
          </a:p>
          <a:p>
            <a:r>
              <a:rPr lang="en-US" sz="1600" dirty="0" smtClean="0"/>
              <a:t>Began grade level brainstorming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Samples of what we use to post in classrooms alongside the academic standards which are posted per our district/site requirements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Putting the pieces together</a:t>
            </a:r>
          </a:p>
          <a:p>
            <a:r>
              <a:rPr lang="en-US" sz="1600" dirty="0" smtClean="0"/>
              <a:t>Summarize projects created.</a:t>
            </a:r>
          </a:p>
          <a:p>
            <a:r>
              <a:rPr lang="en-US" sz="1600" dirty="0" smtClean="0"/>
              <a:t>Handouts &amp; electronic copies available.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</p:spPr>
        <p:txBody>
          <a:bodyPr/>
          <a:lstStyle/>
          <a:p>
            <a:r>
              <a:rPr lang="en-US" sz="1600" dirty="0" smtClean="0"/>
              <a:t>In depth work, with written project details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We have samples, both paper &amp; electronic to share with you.</a:t>
            </a:r>
          </a:p>
          <a:p>
            <a:r>
              <a:rPr lang="en-US" sz="1600" dirty="0" smtClean="0"/>
              <a:t>Happy to share via email or other communication.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5D80-7139-487A-A58F-4A90295E41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9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6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A6C0-A791-4FEA-A6F2-4ECEC05F74B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C3B0-DB30-4F57-986E-579DB898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://youtu.be/dY2mRM4i6t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Professional Development to Work for the Team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Ruth </a:t>
            </a:r>
            <a:r>
              <a:rPr lang="en-US" sz="2400" dirty="0" err="1" smtClean="0"/>
              <a:t>Kwake</a:t>
            </a:r>
            <a:endParaRPr lang="en-US" sz="2400" dirty="0" smtClean="0"/>
          </a:p>
          <a:p>
            <a:pPr algn="ctr"/>
            <a:r>
              <a:rPr lang="en-US" sz="2400" dirty="0" smtClean="0"/>
              <a:t>HEAL Counselor</a:t>
            </a:r>
          </a:p>
          <a:p>
            <a:pPr algn="ctr"/>
            <a:r>
              <a:rPr lang="en-US" sz="2400" dirty="0" smtClean="0"/>
              <a:t>HOSA Advisor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Mary </a:t>
            </a:r>
            <a:r>
              <a:rPr lang="en-US" sz="2400" dirty="0" err="1" smtClean="0"/>
              <a:t>Zwieg</a:t>
            </a:r>
            <a:endParaRPr lang="en-US" sz="2400" dirty="0" smtClean="0"/>
          </a:p>
          <a:p>
            <a:pPr algn="ctr"/>
            <a:r>
              <a:rPr lang="en-US" sz="2400" dirty="0" smtClean="0"/>
              <a:t>Academy Coordinator</a:t>
            </a:r>
          </a:p>
          <a:p>
            <a:pPr algn="ctr"/>
            <a:r>
              <a:rPr lang="en-US" sz="2400" dirty="0" smtClean="0"/>
              <a:t>Chemistry Teacher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0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56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Development Day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89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team refined Career Project &amp; discussed options for new project which would involved all 3 Academic areas + HEAL.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team reviewed timeline &amp; developed a curriculum for the food handler’s certificate &amp; discussed new epidemiology project. Added components to include math.</a:t>
            </a:r>
          </a:p>
          <a:p>
            <a:r>
              <a:rPr lang="en-US" dirty="0" smtClean="0"/>
              <a:t>11 grade team brainstormed for new project to involve English, Anatomy &amp; HEAL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refined Health Issue Research Project to improve collaborative components &amp; create better alignment with ERWC standards.</a:t>
            </a:r>
            <a:endParaRPr lang="en-US" dirty="0"/>
          </a:p>
        </p:txBody>
      </p:sp>
      <p:pic>
        <p:nvPicPr>
          <p:cNvPr id="6147" name="Picture 3" descr="C:\Users\ruth\AppData\Local\Microsoft\Windows\Temporary Internet Files\Content.IE5\30C27KI4\MP9004421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28" y="5486400"/>
            <a:ext cx="533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Development </a:t>
            </a:r>
            <a:br>
              <a:rPr lang="en-US" dirty="0" smtClean="0"/>
            </a:br>
            <a:r>
              <a:rPr lang="en-US" dirty="0" smtClean="0"/>
              <a:t>Day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720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Math teachers revised Integrated Math Course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group developed Organ Transplant project, set rubrics &amp; timeline for project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began outlining pilot for Autism Project 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put together outline for Epidemiology Project around “Masque of the Red Death” including lessons in Geometry and Algebra II.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team </a:t>
            </a:r>
            <a:r>
              <a:rPr lang="en-US" dirty="0" smtClean="0"/>
              <a:t>refined </a:t>
            </a:r>
            <a:r>
              <a:rPr lang="en-US" dirty="0" smtClean="0"/>
              <a:t>rubric for grading research papers and oral presentations.</a:t>
            </a:r>
            <a:endParaRPr lang="en-US" dirty="0"/>
          </a:p>
        </p:txBody>
      </p:sp>
      <p:pic>
        <p:nvPicPr>
          <p:cNvPr id="7170" name="Picture 2" descr="C:\Users\ruth\AppData\Local\Microsoft\Windows\Temporary Internet Files\Content.IE5\T44FNAG0\MC900299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1600200" cy="15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pieces of your ideal professional development plan</a:t>
            </a:r>
          </a:p>
          <a:p>
            <a:r>
              <a:rPr lang="en-US" dirty="0" smtClean="0"/>
              <a:t>Each piece can represent one part of the puzzle (logistics, goals, financing, etc.)</a:t>
            </a:r>
          </a:p>
          <a:p>
            <a:r>
              <a:rPr lang="en-US" dirty="0" smtClean="0"/>
              <a:t>All the pieces need to fit together</a:t>
            </a:r>
          </a:p>
        </p:txBody>
      </p:sp>
      <p:pic>
        <p:nvPicPr>
          <p:cNvPr id="4" name="Picture 3" descr="C:\Users\ruth\AppData\Local\Microsoft\Windows\Temporary Internet Files\Content.IE5\D30V12H3\MP9004421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8714"/>
            <a:ext cx="2343414" cy="20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Career Exploration</a:t>
            </a:r>
          </a:p>
          <a:p>
            <a:pPr lvl="1"/>
            <a:r>
              <a:rPr lang="en-US" dirty="0" smtClean="0"/>
              <a:t>Autism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Salton Sea</a:t>
            </a:r>
          </a:p>
          <a:p>
            <a:pPr lvl="1"/>
            <a:r>
              <a:rPr lang="en-US" dirty="0" smtClean="0"/>
              <a:t>Investigation:  Infectious Disease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Organ Transplants and Medical Ethics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Addiction Project</a:t>
            </a:r>
          </a:p>
          <a:p>
            <a:pPr lvl="1"/>
            <a:r>
              <a:rPr lang="en-US" dirty="0" smtClean="0"/>
              <a:t>Health Research Project</a:t>
            </a:r>
            <a:endParaRPr lang="en-US" dirty="0"/>
          </a:p>
        </p:txBody>
      </p:sp>
      <p:pic>
        <p:nvPicPr>
          <p:cNvPr id="3075" name="Picture 3" descr="C:\Users\ruth\AppData\Local\Microsoft\Windows\Temporary Internet Files\Content.IE5\D30V12H3\MC900199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06" y="1905000"/>
            <a:ext cx="3823794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Career </a:t>
            </a:r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Students Research a career in health or environmental health career field</a:t>
            </a:r>
          </a:p>
          <a:p>
            <a:r>
              <a:rPr lang="en-US" dirty="0" smtClean="0"/>
              <a:t>Professional Interview day</a:t>
            </a:r>
          </a:p>
          <a:p>
            <a:pPr lvl="1"/>
            <a:r>
              <a:rPr lang="en-US" dirty="0" smtClean="0"/>
              <a:t>15- 20 industry partners come to school</a:t>
            </a:r>
          </a:p>
          <a:p>
            <a:pPr lvl="1"/>
            <a:r>
              <a:rPr lang="en-US" dirty="0" smtClean="0"/>
              <a:t>Students interview the partners about their careers in a round table </a:t>
            </a:r>
          </a:p>
          <a:p>
            <a:r>
              <a:rPr lang="en-US" dirty="0" smtClean="0"/>
              <a:t>Students prepare an oral presentation using HOSA guidelines for Career Health Display</a:t>
            </a:r>
          </a:p>
          <a:p>
            <a:r>
              <a:rPr lang="en-US" dirty="0" smtClean="0"/>
              <a:t>Integration between English and HEAL elective class</a:t>
            </a:r>
          </a:p>
          <a:p>
            <a:r>
              <a:rPr lang="en-US" dirty="0" smtClean="0"/>
              <a:t>Students participate in a Pharmacist for the Day </a:t>
            </a:r>
            <a:r>
              <a:rPr lang="en-US" dirty="0" smtClean="0"/>
              <a:t>curriculum (COSI)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533400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800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68 Students; 21 </a:t>
            </a:r>
            <a:r>
              <a:rPr lang="en-US" sz="2400" dirty="0" smtClean="0"/>
              <a:t>Professionals (Pictured </a:t>
            </a:r>
            <a:r>
              <a:rPr lang="en-US" sz="2400" dirty="0"/>
              <a:t>here:  </a:t>
            </a:r>
            <a:r>
              <a:rPr lang="en-US" sz="2400" dirty="0" smtClean="0"/>
              <a:t>County</a:t>
            </a:r>
            <a:r>
              <a:rPr lang="en-US" sz="2400" dirty="0" smtClean="0"/>
              <a:t> </a:t>
            </a:r>
            <a:r>
              <a:rPr lang="en-US" sz="2400" dirty="0"/>
              <a:t>Coroner with Freshman HEAL students)</a:t>
            </a:r>
          </a:p>
        </p:txBody>
      </p:sp>
    </p:spTree>
    <p:extLst>
      <p:ext uri="{BB962C8B-B14F-4D97-AF65-F5344CB8AC3E}">
        <p14:creationId xmlns:p14="http://schemas.microsoft.com/office/powerpoint/2010/main" val="2090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Freshman Autism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i="1" dirty="0" smtClean="0"/>
              <a:t>The Curious Incident of the Dog</a:t>
            </a:r>
            <a:r>
              <a:rPr lang="en-US" dirty="0" smtClean="0"/>
              <a:t> </a:t>
            </a:r>
            <a:r>
              <a:rPr lang="en-US" i="1" dirty="0" smtClean="0"/>
              <a:t>in the Nighttime</a:t>
            </a:r>
          </a:p>
          <a:p>
            <a:r>
              <a:rPr lang="en-US" dirty="0" smtClean="0"/>
              <a:t>Biology learns about genetic disorders</a:t>
            </a:r>
          </a:p>
          <a:p>
            <a:r>
              <a:rPr lang="en-US" dirty="0" smtClean="0"/>
              <a:t>HEAL elective covers how developmental disorders affect children and families</a:t>
            </a:r>
          </a:p>
          <a:p>
            <a:r>
              <a:rPr lang="en-US" dirty="0" smtClean="0"/>
              <a:t>Community service with local chapter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0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Freshman Final product - Autism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Sophomore Salton </a:t>
            </a:r>
            <a:r>
              <a:rPr lang="en-US" dirty="0" smtClean="0"/>
              <a:t>Sea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study the environmental health impacts of the Salton Sea in their HEAL elective</a:t>
            </a:r>
          </a:p>
          <a:p>
            <a:r>
              <a:rPr lang="en-US" dirty="0" smtClean="0"/>
              <a:t>Chemistry students learn to do water </a:t>
            </a:r>
            <a:r>
              <a:rPr lang="en-US" dirty="0" smtClean="0"/>
              <a:t>tests</a:t>
            </a:r>
          </a:p>
          <a:p>
            <a:r>
              <a:rPr lang="en-US" dirty="0"/>
              <a:t>Students visit the Salton </a:t>
            </a:r>
            <a:r>
              <a:rPr lang="en-US" dirty="0" smtClean="0"/>
              <a:t>Sea</a:t>
            </a:r>
            <a:endParaRPr lang="en-US" dirty="0" smtClean="0"/>
          </a:p>
          <a:p>
            <a:r>
              <a:rPr lang="en-US" dirty="0" smtClean="0"/>
              <a:t>English class supports writing and oral presentations for the </a:t>
            </a:r>
            <a:r>
              <a:rPr lang="en-US" dirty="0" smtClean="0"/>
              <a:t>forum</a:t>
            </a:r>
            <a:endParaRPr lang="en-US" dirty="0" smtClean="0"/>
          </a:p>
          <a:p>
            <a:r>
              <a:rPr lang="en-US" dirty="0" smtClean="0"/>
              <a:t>The project culminates with the Salton Sea forum </a:t>
            </a:r>
            <a:r>
              <a:rPr lang="en-US" dirty="0" smtClean="0"/>
              <a:t>to </a:t>
            </a:r>
            <a:r>
              <a:rPr lang="en-US" dirty="0" smtClean="0"/>
              <a:t>education and industry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2113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Academies teach students to believe in their dreams.....as a result, they take their education seriously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572000"/>
            <a:ext cx="1828800" cy="1828800"/>
          </a:xfrm>
          <a:prstGeom prst="rect">
            <a:avLst/>
          </a:prstGeom>
          <a:noFill/>
          <a:ln w="38100" cmpd="dbl">
            <a:solidFill>
              <a:srgbClr val="FF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Sophomore Investigation </a:t>
            </a:r>
            <a:br>
              <a:rPr lang="en-US" b="1" dirty="0" smtClean="0"/>
            </a:br>
            <a:r>
              <a:rPr lang="en-US" b="1" dirty="0" smtClean="0"/>
              <a:t>Infectious </a:t>
            </a:r>
            <a:r>
              <a:rPr lang="en-US" b="1" dirty="0" smtClean="0"/>
              <a:t>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English reads </a:t>
            </a:r>
            <a:r>
              <a:rPr lang="en-US" b="1" i="1" dirty="0" smtClean="0"/>
              <a:t>Masque of the Red Death</a:t>
            </a:r>
          </a:p>
          <a:p>
            <a:r>
              <a:rPr lang="en-US" b="1" dirty="0" smtClean="0"/>
              <a:t>HEAL elective class covers disease transmission, including vector born diseases</a:t>
            </a:r>
          </a:p>
          <a:p>
            <a:r>
              <a:rPr lang="en-US" b="1" dirty="0" smtClean="0"/>
              <a:t>Math teaches exponential growth and decay to illustrate the epidemiology of disease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 Kidney Transplant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and 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Junior HEAL students take a field trip to the BODIES exhibit </a:t>
            </a:r>
            <a:endParaRPr lang="en-US" dirty="0"/>
          </a:p>
          <a:p>
            <a:r>
              <a:rPr lang="en-US" dirty="0" smtClean="0"/>
              <a:t>Anatomy students dissect a cat and study the anatomy and physiology of the renal system</a:t>
            </a:r>
          </a:p>
          <a:p>
            <a:r>
              <a:rPr lang="en-US" dirty="0" smtClean="0"/>
              <a:t>English students prepare oral arguments and create a mock organ procurement committee session</a:t>
            </a:r>
          </a:p>
          <a:p>
            <a:r>
              <a:rPr lang="en-US" dirty="0" smtClean="0"/>
              <a:t>HEAL elective class studies medical terminology, watches a live kidney transplant and reviews statistical data on organ transplant success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</a:t>
            </a:r>
            <a:br>
              <a:rPr lang="en-US" dirty="0" smtClean="0"/>
            </a:br>
            <a:r>
              <a:rPr lang="en-US" dirty="0" smtClean="0"/>
              <a:t>Addiction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read </a:t>
            </a:r>
            <a:r>
              <a:rPr lang="en-US" i="1" dirty="0" smtClean="0"/>
              <a:t>The Glass Castle</a:t>
            </a:r>
          </a:p>
          <a:p>
            <a:r>
              <a:rPr lang="en-US" dirty="0" smtClean="0"/>
              <a:t>Mind Maps</a:t>
            </a:r>
          </a:p>
          <a:p>
            <a:r>
              <a:rPr lang="en-US" dirty="0" smtClean="0"/>
              <a:t>HEAL elective researched different addictive behavior disorder and presented to the class</a:t>
            </a:r>
          </a:p>
          <a:p>
            <a:r>
              <a:rPr lang="en-US" dirty="0" smtClean="0"/>
              <a:t>Guest speakers from a local recovery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zwieg.PSUSD\Downloads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zwieg.PSUSD\Downloads\IMG_2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Mind Maps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59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 elective has students select a health issue that directly impacts our community</a:t>
            </a:r>
          </a:p>
          <a:p>
            <a:r>
              <a:rPr lang="en-US" dirty="0" smtClean="0"/>
              <a:t>Students research the issue, including interviewing a local industry professional</a:t>
            </a:r>
          </a:p>
          <a:p>
            <a:r>
              <a:rPr lang="en-US" dirty="0" smtClean="0"/>
              <a:t>Students write a research paper based on CSU Expository Reading and Writing standards (English IV)</a:t>
            </a:r>
          </a:p>
          <a:p>
            <a:r>
              <a:rPr lang="en-US" dirty="0" smtClean="0"/>
              <a:t>Students give an oral presentation with technology to their peers.</a:t>
            </a:r>
          </a:p>
        </p:txBody>
      </p:sp>
    </p:spTree>
    <p:extLst>
      <p:ext uri="{BB962C8B-B14F-4D97-AF65-F5344CB8AC3E}">
        <p14:creationId xmlns:p14="http://schemas.microsoft.com/office/powerpoint/2010/main" val="366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Integrated Math for Health Careers</a:t>
            </a:r>
          </a:p>
          <a:p>
            <a:r>
              <a:rPr lang="en-US" dirty="0" smtClean="0"/>
              <a:t>Intro to Health and Environmental Science (update of 9</a:t>
            </a:r>
            <a:r>
              <a:rPr lang="en-US" baseline="30000" dirty="0" smtClean="0"/>
              <a:t>th</a:t>
            </a:r>
            <a:r>
              <a:rPr lang="en-US" dirty="0" smtClean="0"/>
              <a:t> grade elective course)</a:t>
            </a:r>
          </a:p>
          <a:p>
            <a:r>
              <a:rPr lang="en-US" dirty="0" smtClean="0"/>
              <a:t>Allied and Environmental Health Science Concepts and Careers (update of 10</a:t>
            </a:r>
            <a:r>
              <a:rPr lang="en-US" baseline="30000" dirty="0" smtClean="0"/>
              <a:t>th</a:t>
            </a:r>
            <a:r>
              <a:rPr lang="en-US" dirty="0" smtClean="0"/>
              <a:t> grade elective course)</a:t>
            </a:r>
          </a:p>
          <a:p>
            <a:r>
              <a:rPr lang="en-US" dirty="0" smtClean="0"/>
              <a:t>Serve Safe food handlers curriculum for certification (10</a:t>
            </a:r>
            <a:r>
              <a:rPr lang="en-US" baseline="30000" dirty="0" smtClean="0"/>
              <a:t>th</a:t>
            </a:r>
            <a:r>
              <a:rPr lang="en-US" dirty="0" smtClean="0"/>
              <a:t> grade elective course)</a:t>
            </a:r>
          </a:p>
          <a:p>
            <a:r>
              <a:rPr lang="en-US" dirty="0" smtClean="0"/>
              <a:t>Created an Honors by demonstration curriculum for Anatomy</a:t>
            </a:r>
            <a:endParaRPr lang="en-US" dirty="0"/>
          </a:p>
        </p:txBody>
      </p:sp>
      <p:pic>
        <p:nvPicPr>
          <p:cNvPr id="4098" name="Picture 2" descr="C:\Users\ruth\AppData\Local\Microsoft\Windows\Temporary Internet Files\Content.IE5\D30V12H3\MC9003186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826971" cy="14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Website</a:t>
            </a:r>
          </a:p>
          <a:p>
            <a:r>
              <a:rPr lang="en-US" dirty="0" smtClean="0"/>
              <a:t>Google Docs training for staff </a:t>
            </a:r>
          </a:p>
          <a:p>
            <a:r>
              <a:rPr lang="en-US" dirty="0" smtClean="0"/>
              <a:t>Remind101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pic>
        <p:nvPicPr>
          <p:cNvPr id="1026" name="Picture 2" descr="http://www.myriverchurch.tv/RiverKidz/wp-content/uploads/2012/10/Road-Sign-Los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62100"/>
            <a:ext cx="654050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and Public Health Academy</a:t>
            </a:r>
          </a:p>
          <a:p>
            <a:r>
              <a:rPr lang="en-US" dirty="0" smtClean="0"/>
              <a:t>4 year program</a:t>
            </a:r>
          </a:p>
          <a:p>
            <a:r>
              <a:rPr lang="en-US" dirty="0" smtClean="0"/>
              <a:t>275 students in the academy</a:t>
            </a:r>
          </a:p>
          <a:p>
            <a:r>
              <a:rPr lang="en-US" dirty="0" smtClean="0"/>
              <a:t>CPA academy</a:t>
            </a:r>
          </a:p>
          <a:p>
            <a:r>
              <a:rPr lang="en-US" dirty="0" smtClean="0"/>
              <a:t>HSMT academy</a:t>
            </a:r>
          </a:p>
          <a:p>
            <a:r>
              <a:rPr lang="en-US" dirty="0" smtClean="0"/>
              <a:t>At least 50% of students are “at risk”</a:t>
            </a:r>
          </a:p>
          <a:p>
            <a:r>
              <a:rPr lang="en-US" dirty="0" smtClean="0"/>
              <a:t>Pure classes including some honors level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Professional Development to Work for the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were so successful with four days of Professional Development last year that we decided to cut back to 3 days per year in the future.</a:t>
            </a:r>
          </a:p>
          <a:p>
            <a:r>
              <a:rPr lang="en-US" dirty="0" smtClean="0"/>
              <a:t>We hope to incorporate teacher externships and will work on this for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Bring middle school staff in to work on integrated lessons and activities</a:t>
            </a:r>
            <a:endParaRPr lang="en-US" dirty="0" smtClean="0"/>
          </a:p>
        </p:txBody>
      </p:sp>
      <p:pic>
        <p:nvPicPr>
          <p:cNvPr id="9218" name="Picture 2" descr="C:\Users\ruth\AppData\Local\Microsoft\Windows\Temporary Internet Files\Content.IE5\30C27KI4\MC9002971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1786738" cy="12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uth\AppData\Local\Microsoft\Windows\Temporary Internet Files\Content.IE5\NFNDG5VS\MC9000709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7837"/>
            <a:ext cx="1346622" cy="12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NEED PD DAYS?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New team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Increase rigor and relevance </a:t>
            </a:r>
          </a:p>
          <a:p>
            <a:r>
              <a:rPr lang="en-US" dirty="0" smtClean="0"/>
              <a:t>Move towards Common Core</a:t>
            </a:r>
            <a:endParaRPr lang="en-US" dirty="0" smtClean="0"/>
          </a:p>
          <a:p>
            <a:r>
              <a:rPr lang="en-US" dirty="0" smtClean="0"/>
              <a:t>Big Goals for New Integrated Projects</a:t>
            </a:r>
          </a:p>
          <a:p>
            <a:r>
              <a:rPr lang="en-US" dirty="0" smtClean="0"/>
              <a:t>Improve Academics with New Curriculum</a:t>
            </a:r>
          </a:p>
          <a:p>
            <a:r>
              <a:rPr lang="en-US" dirty="0" smtClean="0"/>
              <a:t>Balance staff time and cost</a:t>
            </a:r>
          </a:p>
          <a:p>
            <a:r>
              <a:rPr lang="en-US" dirty="0" smtClean="0"/>
              <a:t>There is NEVER enough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034" y="533400"/>
            <a:ext cx="8554507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Microsoft Office\MEDIA\CAGCAT10\j0235241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00" y="2133600"/>
            <a:ext cx="36547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71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days of curriculum development were school days and teachers used subs to cover their classes</a:t>
            </a:r>
          </a:p>
          <a:p>
            <a:pPr lvl="1"/>
            <a:r>
              <a:rPr lang="en-US" dirty="0" smtClean="0"/>
              <a:t>To get away from the day to day interruptions of school, we used off-campus facilities provided by PSTA</a:t>
            </a:r>
          </a:p>
          <a:p>
            <a:r>
              <a:rPr lang="en-US" dirty="0" smtClean="0"/>
              <a:t>In order to minimize days out of the classroom, we decided to meet on one Saturday</a:t>
            </a:r>
          </a:p>
          <a:p>
            <a:pPr lvl="1"/>
            <a:r>
              <a:rPr lang="en-US" dirty="0" smtClean="0"/>
              <a:t>Teachers were paid stipends</a:t>
            </a:r>
          </a:p>
          <a:p>
            <a:pPr lvl="1"/>
            <a:r>
              <a:rPr lang="en-US" dirty="0" smtClean="0"/>
              <a:t>On </a:t>
            </a:r>
            <a:r>
              <a:rPr lang="en-US" dirty="0" smtClean="0"/>
              <a:t>campus so </a:t>
            </a:r>
            <a:r>
              <a:rPr lang="en-US" dirty="0" smtClean="0"/>
              <a:t>we had access to our site resources</a:t>
            </a:r>
            <a:endParaRPr lang="en-US" dirty="0"/>
          </a:p>
        </p:txBody>
      </p:sp>
      <p:pic>
        <p:nvPicPr>
          <p:cNvPr id="2050" name="Picture 2" descr="C:\Users\ruth\AppData\Local\Microsoft\Windows\Temporary Internet Files\Content.IE5\T44FNAG0\MP9004010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111"/>
            <a:ext cx="1065513" cy="15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uth\AppData\Local\Microsoft\Windows\Temporary Internet Files\Content.IE5\30C27KI4\MC9004393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Development Day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a Bond as team with new members</a:t>
            </a:r>
          </a:p>
          <a:p>
            <a:r>
              <a:rPr lang="en-US" dirty="0" smtClean="0"/>
              <a:t>Review the </a:t>
            </a:r>
            <a:r>
              <a:rPr lang="en-US" dirty="0" smtClean="0"/>
              <a:t>Strategic Plan, the budget, and integration of CTE with Academics.  </a:t>
            </a:r>
          </a:p>
          <a:p>
            <a:r>
              <a:rPr lang="en-US" dirty="0"/>
              <a:t>S</a:t>
            </a:r>
            <a:r>
              <a:rPr lang="en-US" dirty="0" smtClean="0"/>
              <a:t>ubject area groups chose CTE Foundation Standards for those subjects </a:t>
            </a:r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in subject area groups helped teachers connect subject standards with CTE standards</a:t>
            </a:r>
          </a:p>
          <a:p>
            <a:r>
              <a:rPr lang="en-US" dirty="0" smtClean="0"/>
              <a:t>Time in grade level groups created focus for the integrated projects for the year.</a:t>
            </a:r>
            <a:endParaRPr lang="en-US" dirty="0"/>
          </a:p>
        </p:txBody>
      </p:sp>
      <p:pic>
        <p:nvPicPr>
          <p:cNvPr id="5122" name="Picture 2" descr="C:\Users\ruth\AppData\Local\Microsoft\Windows\Temporary Internet Files\Content.IE5\30C27KI4\MC9002380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03" y="114300"/>
            <a:ext cx="181363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STANDARDS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354" y="1601218"/>
            <a:ext cx="42672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Anchor Standard 3.0 </a:t>
            </a:r>
            <a:r>
              <a:rPr lang="en-US" b="1" dirty="0"/>
              <a:t>– Career Planning and </a:t>
            </a:r>
            <a:r>
              <a:rPr lang="en-US" b="1" dirty="0" smtClean="0"/>
              <a:t>Management:  </a:t>
            </a:r>
            <a:r>
              <a:rPr lang="en-US" dirty="0" smtClean="0"/>
              <a:t>Integrate multiple sources of career information from diverse formats to make informed career decisions, solve problems, and manage personal career plans.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842" y="3581400"/>
            <a:ext cx="4269712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Anchor Standard 11.0 </a:t>
            </a:r>
            <a:r>
              <a:rPr lang="en-US" b="1" dirty="0"/>
              <a:t>– </a:t>
            </a:r>
            <a:r>
              <a:rPr lang="en-US" b="1" dirty="0" smtClean="0"/>
              <a:t>Demonstration and Application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Demonstrate and apply the knowledge and skills contained in the Health </a:t>
            </a:r>
            <a:r>
              <a:rPr lang="en-US" dirty="0"/>
              <a:t>S</a:t>
            </a:r>
            <a:r>
              <a:rPr lang="en-US" dirty="0" smtClean="0"/>
              <a:t>cience and Medical </a:t>
            </a:r>
            <a:r>
              <a:rPr lang="en-US" dirty="0"/>
              <a:t>T</a:t>
            </a:r>
            <a:r>
              <a:rPr lang="en-US" dirty="0" smtClean="0"/>
              <a:t>echnology anchor standards, pathway standards, and performance indicators in classroom, laboratory, and workplace settings, and through the Cal-HOSA career technical student organization.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352800"/>
            <a:ext cx="4267200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Anchor Standard 9.0  </a:t>
            </a:r>
            <a:r>
              <a:rPr lang="en-US" b="1" dirty="0"/>
              <a:t>– Leadership and Teamwork</a:t>
            </a:r>
          </a:p>
          <a:p>
            <a:r>
              <a:rPr lang="en-US" dirty="0" smtClean="0"/>
              <a:t> Work with peers to promote divergent and creative perspectives, effective leadership, group dynamics, team and individual decision making, benefits of workforce diversity and conflict resolution as practiced in the Cal-HOSA career technical student organization.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159916"/>
            <a:ext cx="411480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Anchor Standard 4.0-Technology</a:t>
            </a:r>
          </a:p>
          <a:p>
            <a:r>
              <a:rPr lang="en-US" dirty="0" smtClean="0"/>
              <a:t>Use existing and emerging technology to investigate, research, and produce products and services, including new information, as required in the Health </a:t>
            </a:r>
            <a:r>
              <a:rPr lang="en-US" dirty="0"/>
              <a:t>S</a:t>
            </a:r>
            <a:r>
              <a:rPr lang="en-US" dirty="0" smtClean="0"/>
              <a:t>cience and Medical </a:t>
            </a:r>
            <a:r>
              <a:rPr lang="en-US" dirty="0"/>
              <a:t>T</a:t>
            </a:r>
            <a:r>
              <a:rPr lang="en-US" dirty="0" smtClean="0"/>
              <a:t>echnology sector workplace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1703</Words>
  <Application>Microsoft Office PowerPoint</Application>
  <PresentationFormat>On-screen Show (4:3)</PresentationFormat>
  <Paragraphs>170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Putting Professional Development to Work for the Team</vt:lpstr>
      <vt:lpstr>PowerPoint Presentation</vt:lpstr>
      <vt:lpstr>About Us</vt:lpstr>
      <vt:lpstr>WHY DID WE NEED PD DAYS?</vt:lpstr>
      <vt:lpstr>PowerPoint Presentation</vt:lpstr>
      <vt:lpstr>PowerPoint Presentation</vt:lpstr>
      <vt:lpstr>Logistics</vt:lpstr>
      <vt:lpstr>Professional Development Day #1</vt:lpstr>
      <vt:lpstr>CTE STANDARDS</vt:lpstr>
      <vt:lpstr>Professional Development Day #2</vt:lpstr>
      <vt:lpstr>Professional Development  Day #3</vt:lpstr>
      <vt:lpstr>Puzzle Pieces</vt:lpstr>
      <vt:lpstr>The lessons</vt:lpstr>
      <vt:lpstr>9th Grade Career Exploration</vt:lpstr>
      <vt:lpstr>PowerPoint Presentation</vt:lpstr>
      <vt:lpstr> Freshman Autism Project</vt:lpstr>
      <vt:lpstr>PowerPoint Presentation</vt:lpstr>
      <vt:lpstr>Sophomore Salton Sea Project</vt:lpstr>
      <vt:lpstr>PowerPoint Presentation</vt:lpstr>
      <vt:lpstr>Sophomore Investigation  Infectious Diseases</vt:lpstr>
      <vt:lpstr>Junior Kidney Transplant  and Medical Ethics</vt:lpstr>
      <vt:lpstr>PowerPoint Presentation</vt:lpstr>
      <vt:lpstr>PowerPoint Presentation</vt:lpstr>
      <vt:lpstr>Senior Addiction Project</vt:lpstr>
      <vt:lpstr>PowerPoint Presentation</vt:lpstr>
      <vt:lpstr>Health Research Project</vt:lpstr>
      <vt:lpstr>New Curriculum</vt:lpstr>
      <vt:lpstr>Other accomplishments</vt:lpstr>
      <vt:lpstr>Where do we go from here?</vt:lpstr>
      <vt:lpstr>Putting Professional Development to Work for the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Professional Development to the Test</dc:title>
  <dc:creator>ruth</dc:creator>
  <cp:lastModifiedBy>Zwieg, Mary (mzwieg@psusd.us)</cp:lastModifiedBy>
  <cp:revision>58</cp:revision>
  <dcterms:created xsi:type="dcterms:W3CDTF">2013-06-09T02:12:41Z</dcterms:created>
  <dcterms:modified xsi:type="dcterms:W3CDTF">2014-02-27T01:07:53Z</dcterms:modified>
</cp:coreProperties>
</file>