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38"/>
  </p:handoutMasterIdLst>
  <p:sldIdLst>
    <p:sldId id="256" r:id="rId2"/>
    <p:sldId id="348" r:id="rId3"/>
    <p:sldId id="358" r:id="rId4"/>
    <p:sldId id="359" r:id="rId5"/>
    <p:sldId id="355" r:id="rId6"/>
    <p:sldId id="321" r:id="rId7"/>
    <p:sldId id="322" r:id="rId8"/>
    <p:sldId id="282" r:id="rId9"/>
    <p:sldId id="286" r:id="rId10"/>
    <p:sldId id="354" r:id="rId11"/>
    <p:sldId id="323" r:id="rId12"/>
    <p:sldId id="341" r:id="rId13"/>
    <p:sldId id="293" r:id="rId14"/>
    <p:sldId id="337" r:id="rId15"/>
    <p:sldId id="324" r:id="rId16"/>
    <p:sldId id="294" r:id="rId17"/>
    <p:sldId id="329" r:id="rId18"/>
    <p:sldId id="297" r:id="rId19"/>
    <p:sldId id="325" r:id="rId20"/>
    <p:sldId id="299" r:id="rId21"/>
    <p:sldId id="328" r:id="rId22"/>
    <p:sldId id="339" r:id="rId23"/>
    <p:sldId id="330" r:id="rId24"/>
    <p:sldId id="298" r:id="rId25"/>
    <p:sldId id="327" r:id="rId26"/>
    <p:sldId id="305" r:id="rId27"/>
    <p:sldId id="331" r:id="rId28"/>
    <p:sldId id="340" r:id="rId29"/>
    <p:sldId id="345" r:id="rId30"/>
    <p:sldId id="306" r:id="rId31"/>
    <p:sldId id="347" r:id="rId32"/>
    <p:sldId id="332" r:id="rId33"/>
    <p:sldId id="317" r:id="rId34"/>
    <p:sldId id="268" r:id="rId35"/>
    <p:sldId id="336" r:id="rId36"/>
    <p:sldId id="271" r:id="rId3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31"/>
    <a:srgbClr val="486416"/>
    <a:srgbClr val="F4B810"/>
    <a:srgbClr val="FCCD04"/>
    <a:srgbClr val="FCDA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3" autoAdjust="0"/>
    <p:restoredTop sz="94671" autoAdjust="0"/>
  </p:normalViewPr>
  <p:slideViewPr>
    <p:cSldViewPr>
      <p:cViewPr>
        <p:scale>
          <a:sx n="60" d="100"/>
          <a:sy n="60" d="100"/>
        </p:scale>
        <p:origin x="-1398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77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220B7-AE03-4262-8A8B-F464DAB2D90D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0B55C-ED96-48E2-A936-56C4B8FC5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10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2A7F-0C9A-430C-95DE-8B18D12E8E2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439-67F2-41E7-A107-79EC41DDCE5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2A7F-0C9A-430C-95DE-8B18D12E8E2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439-67F2-41E7-A107-79EC41DDC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2A7F-0C9A-430C-95DE-8B18D12E8E2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439-67F2-41E7-A107-79EC41DDC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2A7F-0C9A-430C-95DE-8B18D12E8E2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439-67F2-41E7-A107-79EC41DDCE5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2A7F-0C9A-430C-95DE-8B18D12E8E2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439-67F2-41E7-A107-79EC41DDC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2A7F-0C9A-430C-95DE-8B18D12E8E2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439-67F2-41E7-A107-79EC41DDCE5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2A7F-0C9A-430C-95DE-8B18D12E8E2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439-67F2-41E7-A107-79EC41DDCE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2A7F-0C9A-430C-95DE-8B18D12E8E2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439-67F2-41E7-A107-79EC41DDC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2A7F-0C9A-430C-95DE-8B18D12E8E2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439-67F2-41E7-A107-79EC41DDC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2A7F-0C9A-430C-95DE-8B18D12E8E2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439-67F2-41E7-A107-79EC41DDC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2A7F-0C9A-430C-95DE-8B18D12E8E2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439-67F2-41E7-A107-79EC41DDCE5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7322A7F-0C9A-430C-95DE-8B18D12E8E2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E22439-67F2-41E7-A107-79EC41DDCE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http://aobt.net/wordpress/wp-content/uploads/2011/09/Request-Volunteer-Screening-for-Mentor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aobt.net/wordpress/wp-content/uploads/2011/09/Request-Volunteer-Screening-for-Mentors.pdf" TargetMode="Externa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file:///C:\Users\Elizabeth%20Rush\Desktop\LiveScan%20Form.pdf" TargetMode="Externa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openxmlformats.org/officeDocument/2006/relationships/image" Target="../media/image3.JP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8.jpeg"/><Relationship Id="rId7" Type="http://schemas.openxmlformats.org/officeDocument/2006/relationships/image" Target="../media/image21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jpeg"/><Relationship Id="rId11" Type="http://schemas.openxmlformats.org/officeDocument/2006/relationships/image" Target="../media/image3.JPG"/><Relationship Id="rId5" Type="http://schemas.microsoft.com/office/2007/relationships/hdphoto" Target="../media/hdphoto1.wdp"/><Relationship Id="rId10" Type="http://schemas.openxmlformats.org/officeDocument/2006/relationships/image" Target="../media/image24.jpeg"/><Relationship Id="rId4" Type="http://schemas.openxmlformats.org/officeDocument/2006/relationships/image" Target="../media/image19.jpeg"/><Relationship Id="rId9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334000"/>
            <a:ext cx="8534400" cy="882119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chemeClr val="accent3"/>
                </a:solidFill>
              </a:rPr>
              <a:t>Parent</a:t>
            </a:r>
            <a:r>
              <a:rPr lang="en-US" sz="5400" dirty="0" smtClean="0">
                <a:solidFill>
                  <a:schemeClr val="accent3"/>
                </a:solidFill>
              </a:rPr>
              <a:t> </a:t>
            </a:r>
            <a:r>
              <a:rPr lang="en-US" sz="5400" dirty="0" smtClean="0">
                <a:solidFill>
                  <a:schemeClr val="accent3"/>
                </a:solidFill>
              </a:rPr>
              <a:t>Orientation 2013</a:t>
            </a:r>
            <a:endParaRPr lang="en-US" sz="5400" dirty="0">
              <a:solidFill>
                <a:schemeClr val="accent3"/>
              </a:solidFill>
            </a:endParaRPr>
          </a:p>
          <a:p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952798"/>
            <a:ext cx="3124200" cy="306004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7200" y="381000"/>
            <a:ext cx="838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dirty="0" smtClean="0">
                <a:solidFill>
                  <a:schemeClr val="accent3"/>
                </a:solidFill>
              </a:rPr>
              <a:t>Mentor Program</a:t>
            </a:r>
            <a:endParaRPr lang="en-US" sz="8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95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/>
          <p:cNvSpPr txBox="1">
            <a:spLocks/>
          </p:cNvSpPr>
          <p:nvPr/>
        </p:nvSpPr>
        <p:spPr>
          <a:xfrm>
            <a:off x="838200" y="792707"/>
            <a:ext cx="7954370" cy="1901475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 cap="none" baseline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3200" dirty="0" smtClean="0">
                <a:effectLst/>
              </a:rPr>
              <a:t>AOB Mentorship </a:t>
            </a:r>
            <a:r>
              <a:rPr lang="en-US" sz="3200" dirty="0">
                <a:effectLst/>
              </a:rPr>
              <a:t>Program </a:t>
            </a:r>
            <a:r>
              <a:rPr lang="en-US" sz="3200" dirty="0" smtClean="0">
                <a:effectLst/>
              </a:rPr>
              <a:t>2013-14</a:t>
            </a:r>
            <a:endParaRPr lang="en-US" sz="3200" dirty="0">
              <a:effectLst/>
            </a:endParaRPr>
          </a:p>
          <a:p>
            <a:pPr marL="0" indent="0" algn="l">
              <a:buNone/>
            </a:pPr>
            <a:r>
              <a:rPr lang="en-US" sz="4400" dirty="0" smtClean="0">
                <a:effectLst/>
              </a:rPr>
              <a:t>Student </a:t>
            </a:r>
            <a:r>
              <a:rPr lang="en-US" sz="4400" dirty="0">
                <a:effectLst/>
              </a:rPr>
              <a:t>&amp; Parent Participation Agreement</a:t>
            </a:r>
            <a:endParaRPr lang="en-US" sz="4200" dirty="0">
              <a:effectLst>
                <a:reflection blurRad="228600" stA="27000" endPos="45500" dist="279400" dir="5400000" sy="-100000" algn="bl" rotWithShape="0"/>
              </a:effectLst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200400" y="2819400"/>
            <a:ext cx="5163102" cy="266700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endParaRPr lang="en-US" sz="2800" dirty="0" smtClean="0"/>
          </a:p>
          <a:p>
            <a:r>
              <a:rPr lang="en-US" sz="2400" b="1" dirty="0" smtClean="0"/>
              <a:t>Read over</a:t>
            </a:r>
          </a:p>
          <a:p>
            <a:r>
              <a:rPr lang="en-US" sz="2400" b="1" dirty="0" smtClean="0"/>
              <a:t>Students initial &amp; sign</a:t>
            </a:r>
          </a:p>
          <a:p>
            <a:r>
              <a:rPr lang="en-US" sz="2400" b="1" dirty="0" smtClean="0"/>
              <a:t>Parents initial and sign</a:t>
            </a:r>
          </a:p>
          <a:p>
            <a:pPr marL="45720" indent="0">
              <a:buNone/>
            </a:pPr>
            <a:endParaRPr lang="en-US" sz="2400" b="1" dirty="0" smtClean="0"/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248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B531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169111" y="3048000"/>
            <a:ext cx="6400800" cy="245751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/>
              <a:t>Match Up Activity</a:t>
            </a:r>
          </a:p>
          <a:p>
            <a:r>
              <a:rPr lang="en-US" dirty="0"/>
              <a:t>Meet Your </a:t>
            </a:r>
            <a:r>
              <a:rPr lang="en-US" dirty="0" smtClean="0"/>
              <a:t>Mentor</a:t>
            </a:r>
          </a:p>
          <a:p>
            <a:r>
              <a:rPr lang="en-US" dirty="0" smtClean="0"/>
              <a:t>Two-Minute Intros</a:t>
            </a:r>
          </a:p>
          <a:p>
            <a:r>
              <a:rPr lang="en-US" dirty="0" smtClean="0"/>
              <a:t>Things We Have In Common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21" y="228600"/>
            <a:ext cx="1944938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5"/>
            </a:solidFill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11" name="Title 2"/>
          <p:cNvSpPr txBox="1">
            <a:spLocks/>
          </p:cNvSpPr>
          <p:nvPr/>
        </p:nvSpPr>
        <p:spPr>
          <a:xfrm>
            <a:off x="2057400" y="796327"/>
            <a:ext cx="6512511" cy="1143000"/>
          </a:xfrm>
          <a:prstGeom prst="rect">
            <a:avLst/>
          </a:prstGeom>
          <a:ln w="28575"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en-US" sz="4800" baseline="30000" dirty="0" smtClean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28315" y="1939327"/>
            <a:ext cx="6820940" cy="175432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accent5">
                    <a:lumMod val="50000"/>
                  </a:schemeClr>
                </a:solidFill>
              </a:rPr>
              <a:t>Meeting 1: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  Introduction Personalities &amp; Commonalities       </a:t>
            </a:r>
          </a:p>
          <a:p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507670" y="3912618"/>
            <a:ext cx="3511034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5">
                    <a:lumMod val="75000"/>
                  </a:schemeClr>
                </a:solidFill>
              </a:rPr>
              <a:t>September</a:t>
            </a:r>
            <a:endParaRPr lang="en-US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7214" y="4724400"/>
            <a:ext cx="2894463" cy="19296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8664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B531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770" y="4469642"/>
            <a:ext cx="3421629" cy="22810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4" name="Group 3"/>
          <p:cNvGrpSpPr/>
          <p:nvPr/>
        </p:nvGrpSpPr>
        <p:grpSpPr>
          <a:xfrm>
            <a:off x="558143" y="1782349"/>
            <a:ext cx="5434051" cy="3273271"/>
            <a:chOff x="1316667" y="2258435"/>
            <a:chExt cx="5434051" cy="3273271"/>
          </a:xfrm>
        </p:grpSpPr>
        <p:sp>
          <p:nvSpPr>
            <p:cNvPr id="3" name="Rounded Rectangle 2"/>
            <p:cNvSpPr/>
            <p:nvPr/>
          </p:nvSpPr>
          <p:spPr>
            <a:xfrm rot="21012005">
              <a:off x="1316667" y="2258435"/>
              <a:ext cx="5434051" cy="327327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 Box 2"/>
            <p:cNvSpPr txBox="1"/>
            <p:nvPr/>
          </p:nvSpPr>
          <p:spPr>
            <a:xfrm rot="20969933">
              <a:off x="1433768" y="2400595"/>
              <a:ext cx="5186544" cy="2952772"/>
            </a:xfrm>
            <a:prstGeom prst="round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3200" b="1" dirty="0">
                  <a:effectLst/>
                  <a:ea typeface="Calibri"/>
                  <a:cs typeface="Times New Roman"/>
                </a:rPr>
                <a:t>Group </a:t>
              </a:r>
              <a:r>
                <a:rPr lang="en-US" sz="3200" b="1" dirty="0" smtClean="0">
                  <a:effectLst/>
                  <a:ea typeface="Calibri"/>
                  <a:cs typeface="Times New Roman"/>
                </a:rPr>
                <a:t>#</a:t>
              </a:r>
              <a:endParaRPr lang="en-US" sz="2800" dirty="0">
                <a:effectLst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</a:pPr>
              <a:r>
                <a:rPr lang="en-US" sz="2800" b="1" dirty="0">
                  <a:ea typeface="Calibri"/>
                  <a:cs typeface="Times New Roman"/>
                </a:rPr>
                <a:t>(Mentor): </a:t>
              </a:r>
              <a:r>
                <a:rPr lang="en-US" sz="2800" b="1" dirty="0" smtClean="0">
                  <a:effectLst/>
                  <a:ea typeface="Calibri"/>
                  <a:cs typeface="Times New Roman"/>
                </a:rPr>
                <a:t>Disney Characters</a:t>
              </a:r>
              <a:endParaRPr lang="en-US" sz="2400" dirty="0">
                <a:effectLst/>
                <a:ea typeface="Calibri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 smtClean="0">
                  <a:effectLst/>
                  <a:ea typeface="Calibri"/>
                  <a:cs typeface="Times New Roman"/>
                </a:rPr>
                <a:t>(</a:t>
              </a:r>
              <a:r>
                <a:rPr lang="en-US" sz="2800" dirty="0">
                  <a:effectLst/>
                  <a:ea typeface="Calibri"/>
                  <a:cs typeface="Times New Roman"/>
                </a:rPr>
                <a:t>student 1): Mickey Mouse</a:t>
              </a: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>
                  <a:effectLst/>
                  <a:ea typeface="Calibri"/>
                  <a:cs typeface="Times New Roman"/>
                </a:rPr>
                <a:t>(student 2): Donald Duck</a:t>
              </a: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effectLst/>
                  <a:ea typeface="Calibri"/>
                  <a:cs typeface="Times New Roman"/>
                </a:rPr>
                <a:t>(student 3): Goofy</a:t>
              </a: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ea typeface="Calibri"/>
                  <a:cs typeface="Times New Roman"/>
                </a:rPr>
                <a:t> 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995336" y="160092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Theme on Mentor’s Back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463348" y="2895600"/>
            <a:ext cx="2680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Topics/ Characters/ etc. on students’ backs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181600" y="1828800"/>
            <a:ext cx="813737" cy="457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181600" y="3382588"/>
            <a:ext cx="1281748" cy="18142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302725" y="3564017"/>
            <a:ext cx="1129350" cy="5036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5181600" y="3124200"/>
            <a:ext cx="1229640" cy="11075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87268" y="5943600"/>
            <a:ext cx="4894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accent5">
                    <a:lumMod val="75000"/>
                  </a:schemeClr>
                </a:solidFill>
              </a:rPr>
              <a:t>For 10</a:t>
            </a:r>
            <a:r>
              <a:rPr lang="en-US" sz="2800" i="1" baseline="30000" dirty="0" smtClean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2800" i="1" dirty="0" smtClean="0">
                <a:solidFill>
                  <a:schemeClr val="accent5">
                    <a:lumMod val="75000"/>
                  </a:schemeClr>
                </a:solidFill>
              </a:rPr>
              <a:t> Grade Mentors Only</a:t>
            </a:r>
            <a:endParaRPr lang="en-US" sz="28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1" name="Title 2"/>
          <p:cNvSpPr txBox="1">
            <a:spLocks/>
          </p:cNvSpPr>
          <p:nvPr/>
        </p:nvSpPr>
        <p:spPr>
          <a:xfrm>
            <a:off x="984635" y="357041"/>
            <a:ext cx="7953471" cy="1143000"/>
          </a:xfrm>
          <a:prstGeom prst="rect">
            <a:avLst/>
          </a:prstGeom>
          <a:ln w="28575"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Guessing Groups Match Up</a:t>
            </a:r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52175">
            <a:off x="50878" y="381000"/>
            <a:ext cx="120967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76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485015" y="3581400"/>
            <a:ext cx="6172200" cy="2423977"/>
          </a:xfrm>
        </p:spPr>
        <p:txBody>
          <a:bodyPr/>
          <a:lstStyle/>
          <a:p>
            <a:r>
              <a:rPr lang="en-US" b="1" dirty="0"/>
              <a:t>Mentor </a:t>
            </a:r>
            <a:r>
              <a:rPr lang="en-US" b="1" dirty="0" smtClean="0"/>
              <a:t>Match-Up </a:t>
            </a:r>
            <a:r>
              <a:rPr lang="en-US" b="1" dirty="0"/>
              <a:t>Activity</a:t>
            </a:r>
            <a:r>
              <a:rPr lang="en-US" dirty="0"/>
              <a:t> </a:t>
            </a:r>
          </a:p>
          <a:p>
            <a:r>
              <a:rPr lang="en-US" b="1" dirty="0"/>
              <a:t>Mentor-Student </a:t>
            </a:r>
            <a:r>
              <a:rPr lang="en-US" b="1" dirty="0" smtClean="0"/>
              <a:t>Introductions</a:t>
            </a:r>
          </a:p>
          <a:p>
            <a:r>
              <a:rPr lang="en-US" b="1" dirty="0" smtClean="0"/>
              <a:t>Get to Know Each Other </a:t>
            </a:r>
            <a:endParaRPr lang="en-US" b="1" dirty="0"/>
          </a:p>
          <a:p>
            <a:r>
              <a:rPr lang="en-US" b="1" dirty="0"/>
              <a:t>Self-Esteem </a:t>
            </a:r>
            <a:r>
              <a:rPr lang="en-US" b="1" dirty="0" smtClean="0"/>
              <a:t>Activity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02" y="191758"/>
            <a:ext cx="2104436" cy="2061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796327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US" sz="4800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9651" y="2252982"/>
            <a:ext cx="6395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bg2">
                    <a:lumMod val="25000"/>
                  </a:schemeClr>
                </a:solidFill>
              </a:rPr>
              <a:t>Meeting 1: 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Introductions</a:t>
            </a:r>
          </a:p>
          <a:p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 Ice Breakers &amp; Self-Esteem </a:t>
            </a:r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-479076" y="3788195"/>
            <a:ext cx="3511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</a:rPr>
              <a:t>September</a:t>
            </a:r>
            <a:endParaRPr lang="en-US" sz="5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586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1209026" y="175118"/>
            <a:ext cx="7677345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sz="4400" dirty="0" smtClean="0">
                <a:effectLst>
                  <a:reflection blurRad="6350" stA="23000" endPos="45500" dir="5400000" sy="-100000" algn="bl" rotWithShape="0"/>
                </a:effectLst>
              </a:rPr>
              <a:t>Unique Fact Card Match Up</a:t>
            </a:r>
            <a:endParaRPr lang="en-US" sz="3600" dirty="0">
              <a:effectLst>
                <a:reflection blurRad="6350" stA="23000" endPos="45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57582" y="6066883"/>
            <a:ext cx="5535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For 11</a:t>
            </a:r>
            <a:r>
              <a:rPr lang="en-US" sz="2800" i="1" baseline="30000" dirty="0" smtClean="0">
                <a:solidFill>
                  <a:schemeClr val="tx2">
                    <a:lumMod val="75000"/>
                  </a:schemeClr>
                </a:solidFill>
              </a:rPr>
              <a:t>th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 Grade Mentors Only</a:t>
            </a:r>
            <a:endParaRPr lang="en-US" sz="28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 Box 7"/>
          <p:cNvSpPr txBox="1"/>
          <p:nvPr/>
        </p:nvSpPr>
        <p:spPr>
          <a:xfrm rot="21166061">
            <a:off x="253970" y="2056476"/>
            <a:ext cx="6267023" cy="3622486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effectLst/>
                <a:ea typeface="Times New Roman"/>
                <a:cs typeface="Times New Roman"/>
              </a:rPr>
              <a:t>Your Mentor Info:</a:t>
            </a:r>
            <a:endParaRPr lang="en-US" sz="1400" dirty="0">
              <a:effectLst/>
              <a:ea typeface="Times New Roman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ea typeface="Times New Roman"/>
                <a:cs typeface="Times New Roman"/>
              </a:rPr>
              <a:t>Mentor Name: __________________________________________________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ea typeface="Times New Roman"/>
                <a:cs typeface="Times New Roman"/>
              </a:rPr>
              <a:t>Job Title:_______________________________________________________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ea typeface="Times New Roman"/>
                <a:cs typeface="Times New Roman"/>
              </a:rPr>
              <a:t>Company/Organization:___________________________________________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ea typeface="Times New Roman"/>
                <a:cs typeface="Times New Roman"/>
              </a:rPr>
              <a:t>Heard about AOBT from:___________________________________________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ea typeface="Times New Roman"/>
                <a:cs typeface="Times New Roman"/>
              </a:rPr>
              <a:t>Unique Fact:_____________________________________________________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ea typeface="Times New Roman"/>
                <a:cs typeface="Times New Roman"/>
              </a:rPr>
              <a:t>_______________________________________________________________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ea typeface="Times New Roman"/>
                <a:cs typeface="Times New Roman"/>
              </a:rPr>
              <a:t>_______________________________________________________________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ea typeface="Times New Roman"/>
                <a:cs typeface="Times New Roman"/>
              </a:rPr>
              <a:t>_______________________________________________________________</a:t>
            </a:r>
          </a:p>
        </p:txBody>
      </p:sp>
      <p:sp>
        <p:nvSpPr>
          <p:cNvPr id="12" name="TextBox 11"/>
          <p:cNvSpPr txBox="1"/>
          <p:nvPr/>
        </p:nvSpPr>
        <p:spPr>
          <a:xfrm rot="21142506">
            <a:off x="399980" y="3745423"/>
            <a:ext cx="6499284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radley Hand ITC" pitchFamily="66" charset="0"/>
              </a:rPr>
              <a:t>                              (see your profile)</a:t>
            </a:r>
            <a:endParaRPr lang="en-US" sz="500" dirty="0">
              <a:latin typeface="Bradley Hand ITC" pitchFamily="66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Bradley Hand ITC" pitchFamily="66" charset="0"/>
              </a:rPr>
              <a:t>-Be creative, original, specific</a:t>
            </a:r>
          </a:p>
          <a:p>
            <a:r>
              <a:rPr lang="en-US" dirty="0" smtClean="0">
                <a:latin typeface="Bradley Hand ITC" pitchFamily="66" charset="0"/>
              </a:rPr>
              <a:t>-Something interesting to break ice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Bradley Hand ITC" pitchFamily="66" charset="0"/>
              </a:rPr>
              <a:t>-</a:t>
            </a:r>
            <a:r>
              <a:rPr lang="en-US" u="sng" dirty="0" smtClean="0">
                <a:latin typeface="Bradley Hand ITC" pitchFamily="66" charset="0"/>
              </a:rPr>
              <a:t>Example</a:t>
            </a:r>
            <a:r>
              <a:rPr lang="en-US" dirty="0" smtClean="0">
                <a:latin typeface="Bradley Hand ITC" pitchFamily="66" charset="0"/>
              </a:rPr>
              <a:t>: I was bit by the state fish while snorkeling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Bradley Hand ITC" pitchFamily="66" charset="0"/>
              </a:rPr>
              <a:t>on the Big Island of Hawaii.</a:t>
            </a:r>
            <a:endParaRPr lang="en-US" dirty="0">
              <a:latin typeface="Bradley Hand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21171365">
            <a:off x="1499855" y="2452300"/>
            <a:ext cx="3411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radley Hand ITC" pitchFamily="66" charset="0"/>
              </a:rPr>
              <a:t>-Do NOT write your name on this</a:t>
            </a: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522664" y="2739677"/>
            <a:ext cx="3469921" cy="3339058"/>
            <a:chOff x="5522664" y="2739677"/>
            <a:chExt cx="3469921" cy="3339058"/>
          </a:xfrm>
        </p:grpSpPr>
        <p:pic>
          <p:nvPicPr>
            <p:cNvPr id="13" name="Picture 4" descr="http://www.iheartyourproduct.com/wp-content/uploads/2011/05/postit_note.jpg"/>
            <p:cNvPicPr>
              <a:picLocks noChangeAspect="1" noChangeArrowheads="1"/>
            </p:cNvPicPr>
            <p:nvPr/>
          </p:nvPicPr>
          <p:blipFill rotWithShape="1"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rot="537409">
              <a:off x="5522664" y="2739677"/>
              <a:ext cx="3469921" cy="33390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 rot="595256">
              <a:off x="6143126" y="3309139"/>
              <a:ext cx="241276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Write First and Last Name</a:t>
              </a:r>
            </a:p>
            <a:p>
              <a:endParaRPr lang="en-US" i="1" dirty="0"/>
            </a:p>
            <a:p>
              <a:r>
                <a:rPr lang="en-US" i="1" dirty="0" smtClean="0"/>
                <a:t>Stick note to back of your index card</a:t>
              </a:r>
              <a:endParaRPr lang="en-US" i="1" dirty="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52175">
            <a:off x="50878" y="381000"/>
            <a:ext cx="120967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33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B531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92293" y="2895600"/>
            <a:ext cx="6014749" cy="2743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en-US" sz="2400" dirty="0" smtClean="0"/>
          </a:p>
          <a:p>
            <a:r>
              <a:rPr lang="en-US" sz="2400" dirty="0" smtClean="0"/>
              <a:t>Secrets of Success Activity</a:t>
            </a:r>
          </a:p>
          <a:p>
            <a:r>
              <a:rPr lang="en-US" sz="2400" dirty="0" smtClean="0"/>
              <a:t>Setting Goals the SMART Way</a:t>
            </a:r>
          </a:p>
          <a:p>
            <a:r>
              <a:rPr lang="en-US" sz="2400" dirty="0" smtClean="0"/>
              <a:t>SMART Goals Action Plan Check-Ins</a:t>
            </a:r>
          </a:p>
          <a:p>
            <a:endParaRPr lang="en-US" sz="2400" dirty="0" smtClean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63" y="228601"/>
            <a:ext cx="186714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5"/>
            </a:solidFill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11" name="Title 2"/>
          <p:cNvSpPr txBox="1">
            <a:spLocks/>
          </p:cNvSpPr>
          <p:nvPr/>
        </p:nvSpPr>
        <p:spPr>
          <a:xfrm>
            <a:off x="2057400" y="796327"/>
            <a:ext cx="6512511" cy="1143000"/>
          </a:xfrm>
          <a:prstGeom prst="rect">
            <a:avLst/>
          </a:prstGeom>
          <a:ln w="28575"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en-US" sz="4800" baseline="30000" dirty="0" smtClean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25687" y="2057400"/>
            <a:ext cx="6589713" cy="120032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accent5">
                    <a:lumMod val="50000"/>
                  </a:schemeClr>
                </a:solidFill>
              </a:rPr>
              <a:t>Meeting 2: 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Success, SMART Goals &amp; Check-Ins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451367" y="3171919"/>
            <a:ext cx="3511034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5">
                    <a:lumMod val="75000"/>
                  </a:schemeClr>
                </a:solidFill>
              </a:rPr>
              <a:t>October</a:t>
            </a:r>
            <a:endParaRPr lang="en-US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97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23347" y="4023074"/>
            <a:ext cx="6324600" cy="2366210"/>
          </a:xfrm>
        </p:spPr>
        <p:txBody>
          <a:bodyPr/>
          <a:lstStyle/>
          <a:p>
            <a:r>
              <a:rPr lang="en-US" b="1" dirty="0" smtClean="0"/>
              <a:t>Mentor Roadmap: Student Interviews of Mentors</a:t>
            </a:r>
            <a:endParaRPr lang="en-US" b="1" dirty="0"/>
          </a:p>
          <a:p>
            <a:r>
              <a:rPr lang="en-US" b="1" dirty="0" smtClean="0"/>
              <a:t>Student Roadmap: Setting SMART Goals</a:t>
            </a:r>
          </a:p>
          <a:p>
            <a:r>
              <a:rPr lang="en-US" b="1" dirty="0" smtClean="0"/>
              <a:t>SMART Goal Action Plan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2022735" cy="1981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796327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US" sz="4800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5687" y="2252982"/>
            <a:ext cx="6589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bg2">
                    <a:lumMod val="25000"/>
                  </a:schemeClr>
                </a:solidFill>
              </a:rPr>
              <a:t>Meeting 2: 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Roadmap Interview &amp; SMART Goals</a:t>
            </a:r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-591750" y="3122652"/>
            <a:ext cx="3511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</a:rPr>
              <a:t>October</a:t>
            </a:r>
            <a:endParaRPr lang="en-US" sz="5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66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B531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09" y="280734"/>
            <a:ext cx="1969508" cy="19290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5"/>
            </a:solidFill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11" name="Title 2"/>
          <p:cNvSpPr txBox="1">
            <a:spLocks/>
          </p:cNvSpPr>
          <p:nvPr/>
        </p:nvSpPr>
        <p:spPr>
          <a:xfrm>
            <a:off x="2057400" y="796327"/>
            <a:ext cx="6512511" cy="1143000"/>
          </a:xfrm>
          <a:prstGeom prst="rect">
            <a:avLst/>
          </a:prstGeom>
          <a:ln w="28575"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en-US" sz="4800" baseline="30000" dirty="0" smtClean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452381" y="3981762"/>
            <a:ext cx="3400455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en-US" sz="5400" dirty="0" smtClean="0">
                <a:solidFill>
                  <a:schemeClr val="accent5">
                    <a:lumMod val="75000"/>
                  </a:schemeClr>
                </a:solidFill>
              </a:rPr>
              <a:t>ovember</a:t>
            </a:r>
            <a:endParaRPr lang="en-US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2667000" y="3476655"/>
            <a:ext cx="5902911" cy="2667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/>
              <a:t>Fun team-building games</a:t>
            </a:r>
          </a:p>
          <a:p>
            <a:r>
              <a:rPr lang="en-US" dirty="0" smtClean="0"/>
              <a:t>Mentor-student groups competing</a:t>
            </a:r>
          </a:p>
          <a:p>
            <a:r>
              <a:rPr lang="en-US" dirty="0" smtClean="0"/>
              <a:t>Directed by staff</a:t>
            </a:r>
          </a:p>
          <a:p>
            <a:r>
              <a:rPr lang="en-US" dirty="0" smtClean="0"/>
              <a:t>Dress comfortably</a:t>
            </a:r>
          </a:p>
          <a:p>
            <a:r>
              <a:rPr lang="en-US" dirty="0" smtClean="0"/>
              <a:t>Not strenuous!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54287" y="1754880"/>
            <a:ext cx="6589713" cy="230832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accent5">
                    <a:lumMod val="50000"/>
                  </a:schemeClr>
                </a:solidFill>
              </a:rPr>
              <a:t>Meeting 3:</a:t>
            </a:r>
          </a:p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Mentor Team Building Olympics       </a:t>
            </a:r>
          </a:p>
          <a:p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01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09800" y="3657599"/>
            <a:ext cx="6400800" cy="1828801"/>
          </a:xfrm>
        </p:spPr>
        <p:txBody>
          <a:bodyPr/>
          <a:lstStyle/>
          <a:p>
            <a:r>
              <a:rPr lang="en-US" dirty="0" smtClean="0"/>
              <a:t>Team Building Games</a:t>
            </a:r>
            <a:endParaRPr lang="en-US" dirty="0"/>
          </a:p>
          <a:p>
            <a:r>
              <a:rPr lang="en-US" dirty="0" smtClean="0"/>
              <a:t> Tentatively Plan Job Shadow Fieldtrip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8767"/>
            <a:ext cx="1981200" cy="19405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796327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US" sz="4800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5687" y="2252982"/>
            <a:ext cx="6589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bg2">
                    <a:lumMod val="25000"/>
                  </a:schemeClr>
                </a:solidFill>
              </a:rPr>
              <a:t>Meeting 3:         </a:t>
            </a:r>
          </a:p>
          <a:p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Team-Building Olympics</a:t>
            </a:r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-533400" y="3729335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</a:rPr>
              <a:t>November</a:t>
            </a:r>
            <a:endParaRPr lang="en-US" sz="5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1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B531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91051" y="3276600"/>
            <a:ext cx="6400800" cy="2457510"/>
          </a:xfrm>
        </p:spPr>
        <p:txBody>
          <a:bodyPr/>
          <a:lstStyle/>
          <a:p>
            <a:pPr marL="45720" indent="0">
              <a:buNone/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/>
              <a:t>Ice Breaker: My Pictures</a:t>
            </a:r>
          </a:p>
          <a:p>
            <a:r>
              <a:rPr lang="en-US" dirty="0" smtClean="0"/>
              <a:t>How Do I Spend My Time? Activity</a:t>
            </a:r>
          </a:p>
          <a:p>
            <a:r>
              <a:rPr lang="en-US" dirty="0" smtClean="0"/>
              <a:t>Backward Planning Activity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87" y="229664"/>
            <a:ext cx="1866054" cy="1827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5"/>
            </a:solidFill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11" name="Title 2"/>
          <p:cNvSpPr txBox="1">
            <a:spLocks/>
          </p:cNvSpPr>
          <p:nvPr/>
        </p:nvSpPr>
        <p:spPr>
          <a:xfrm>
            <a:off x="2057400" y="796327"/>
            <a:ext cx="6512511" cy="1143000"/>
          </a:xfrm>
          <a:prstGeom prst="rect">
            <a:avLst/>
          </a:prstGeom>
          <a:ln w="28575"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en-US" sz="4800" baseline="30000" dirty="0" smtClean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25687" y="2252982"/>
            <a:ext cx="6589713" cy="175432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accent5">
                    <a:lumMod val="50000"/>
                  </a:schemeClr>
                </a:solidFill>
              </a:rPr>
              <a:t>Meeting 4:                       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Time Management       </a:t>
            </a:r>
          </a:p>
          <a:p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507592" y="3729046"/>
            <a:ext cx="3511034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5">
                    <a:lumMod val="75000"/>
                  </a:schemeClr>
                </a:solidFill>
              </a:rPr>
              <a:t>December</a:t>
            </a:r>
            <a:endParaRPr lang="en-US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4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>
          <a:xfrm>
            <a:off x="3562902" y="2051802"/>
            <a:ext cx="5029200" cy="4207576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endParaRPr lang="en-US" sz="2800" dirty="0" smtClean="0"/>
          </a:p>
          <a:p>
            <a:r>
              <a:rPr lang="en-US" sz="2400" b="1" dirty="0" smtClean="0"/>
              <a:t>One-year program</a:t>
            </a:r>
          </a:p>
          <a:p>
            <a:r>
              <a:rPr lang="en-US" sz="2400" b="1" dirty="0" smtClean="0"/>
              <a:t>Mentor volunteers from business industry and community</a:t>
            </a:r>
          </a:p>
          <a:p>
            <a:r>
              <a:rPr lang="en-US" sz="2400" b="1" dirty="0" smtClean="0"/>
              <a:t>Professional role model</a:t>
            </a:r>
          </a:p>
          <a:p>
            <a:r>
              <a:rPr lang="en-US" sz="2400" b="1" dirty="0" smtClean="0"/>
              <a:t>Learn about “real world”</a:t>
            </a:r>
          </a:p>
          <a:p>
            <a:r>
              <a:rPr lang="en-US" sz="2400" b="1" dirty="0" smtClean="0"/>
              <a:t>Everyone who is successful can point to at least one mentor</a:t>
            </a:r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1600200" y="1062124"/>
            <a:ext cx="6991902" cy="975546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 cap="none" baseline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4200" dirty="0" smtClean="0">
                <a:effectLst>
                  <a:reflection blurRad="228600" stA="27000" endPos="45500" dist="279400" dir="5400000" sy="-100000" algn="bl" rotWithShape="0"/>
                </a:effectLst>
              </a:rPr>
              <a:t>I. Overview &amp; Objectives</a:t>
            </a:r>
            <a:endParaRPr lang="en-US" sz="4200" dirty="0">
              <a:effectLst>
                <a:reflection blurRad="228600" stA="27000" endPos="45500" dist="2794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62000" y="2743200"/>
            <a:ext cx="2544619" cy="24069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BFFFF"/>
              </a:clrFrom>
              <a:clrTo>
                <a:srgbClr val="FB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90600"/>
            <a:ext cx="120967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30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91051" y="3048000"/>
            <a:ext cx="6400800" cy="309565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 smtClean="0"/>
          </a:p>
          <a:p>
            <a:r>
              <a:rPr lang="en-US" dirty="0"/>
              <a:t>Choose one day during </a:t>
            </a:r>
            <a:r>
              <a:rPr lang="en-US" dirty="0" smtClean="0"/>
              <a:t>two-week window</a:t>
            </a:r>
            <a:endParaRPr lang="en-US" dirty="0"/>
          </a:p>
          <a:p>
            <a:r>
              <a:rPr lang="en-US" dirty="0" smtClean="0"/>
              <a:t>Mentor takes student to worksite                  (or alternate location)</a:t>
            </a:r>
          </a:p>
          <a:p>
            <a:r>
              <a:rPr lang="en-US" dirty="0"/>
              <a:t>Arrange logistics &amp; transportation </a:t>
            </a:r>
            <a:r>
              <a:rPr lang="en-US" dirty="0" smtClean="0"/>
              <a:t>               (</a:t>
            </a:r>
            <a:r>
              <a:rPr lang="en-US" dirty="0"/>
              <a:t>Mentor Vehicle Form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Student fills out Job Shadow Career </a:t>
            </a:r>
            <a:r>
              <a:rPr lang="en-US" dirty="0" smtClean="0"/>
              <a:t>Sheet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25" y="152400"/>
            <a:ext cx="1943419" cy="19035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796327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US" sz="4800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5687" y="2055913"/>
            <a:ext cx="6589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bg2">
                    <a:lumMod val="25000"/>
                  </a:schemeClr>
                </a:solidFill>
              </a:rPr>
              <a:t>Meeting 4:         </a:t>
            </a:r>
          </a:p>
          <a:p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Job Shadow Fieldtrip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-623583" y="3656052"/>
            <a:ext cx="3511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</a:rPr>
              <a:t>December</a:t>
            </a:r>
            <a:endParaRPr lang="en-US" sz="5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75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B531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91051" y="4038600"/>
            <a:ext cx="6400800" cy="22098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Ice-Breaker: Skittles Conversations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Catch-Up Time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Academic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Reflection on Semester 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Share Personal Business Plans</a:t>
            </a:r>
          </a:p>
          <a:p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09" y="246575"/>
            <a:ext cx="2048470" cy="20064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5"/>
            </a:solidFill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11" name="Title 2"/>
          <p:cNvSpPr txBox="1">
            <a:spLocks/>
          </p:cNvSpPr>
          <p:nvPr/>
        </p:nvSpPr>
        <p:spPr>
          <a:xfrm>
            <a:off x="2057400" y="796327"/>
            <a:ext cx="6512511" cy="1143000"/>
          </a:xfrm>
          <a:prstGeom prst="rect">
            <a:avLst/>
          </a:prstGeom>
          <a:ln w="28575"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en-US" sz="4800" baseline="30000" dirty="0" smtClean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25687" y="2252982"/>
            <a:ext cx="6589713" cy="230832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accent5">
                    <a:lumMod val="50000"/>
                  </a:schemeClr>
                </a:solidFill>
              </a:rPr>
              <a:t>Meeting 5: </a:t>
            </a:r>
          </a:p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Academic Reflection &amp; Personal Business Plan        </a:t>
            </a:r>
          </a:p>
          <a:p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240970" y="3280134"/>
            <a:ext cx="2977634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5">
                    <a:lumMod val="75000"/>
                  </a:schemeClr>
                </a:solidFill>
              </a:rPr>
              <a:t>January</a:t>
            </a:r>
            <a:endParaRPr lang="en-US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84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09800" y="3577391"/>
            <a:ext cx="6400800" cy="1909010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Brain Teaser Competitions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Catch-Up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Time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Academic Reflection on Semester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204533"/>
            <a:ext cx="1969509" cy="19290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796327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US" sz="4800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5687" y="2252982"/>
            <a:ext cx="6589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bg2">
                    <a:lumMod val="25000"/>
                  </a:schemeClr>
                </a:solidFill>
              </a:rPr>
              <a:t>Meeting </a:t>
            </a:r>
            <a:r>
              <a:rPr lang="en-US" sz="3600" b="1" u="sng" dirty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en-US" sz="3600" b="1" u="sng" dirty="0" smtClean="0">
                <a:solidFill>
                  <a:schemeClr val="bg2">
                    <a:lumMod val="25000"/>
                  </a:schemeClr>
                </a:solidFill>
              </a:rPr>
              <a:t>:         </a:t>
            </a:r>
          </a:p>
          <a:p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Academic Reflection</a:t>
            </a:r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-316883" y="3506973"/>
            <a:ext cx="2908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</a:rPr>
              <a:t>January</a:t>
            </a:r>
            <a:endParaRPr lang="en-US" sz="5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23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B531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91050" y="3696991"/>
            <a:ext cx="6852950" cy="2075461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/>
              <a:t>Ice Breaker: What I Wanted to Be When I Grew Up</a:t>
            </a:r>
          </a:p>
          <a:p>
            <a:r>
              <a:rPr lang="en-US" dirty="0" smtClean="0"/>
              <a:t>Interview Tips</a:t>
            </a:r>
          </a:p>
          <a:p>
            <a:r>
              <a:rPr lang="en-US" dirty="0" smtClean="0"/>
              <a:t>Practice Group Job Interview</a:t>
            </a:r>
          </a:p>
          <a:p>
            <a:r>
              <a:rPr lang="en-US" dirty="0" smtClean="0"/>
              <a:t>Check-Ins: Feedback on Job App &amp; Interview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03" y="195924"/>
            <a:ext cx="1978298" cy="19376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5"/>
            </a:solidFill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11" name="Title 2"/>
          <p:cNvSpPr txBox="1">
            <a:spLocks/>
          </p:cNvSpPr>
          <p:nvPr/>
        </p:nvSpPr>
        <p:spPr>
          <a:xfrm>
            <a:off x="2057400" y="796327"/>
            <a:ext cx="6512511" cy="1143000"/>
          </a:xfrm>
          <a:prstGeom prst="rect">
            <a:avLst/>
          </a:prstGeom>
          <a:ln w="28575"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en-US" sz="4800" baseline="30000" dirty="0" smtClean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49335" y="1942665"/>
            <a:ext cx="6589713" cy="175432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accent5">
                    <a:lumMod val="50000"/>
                  </a:schemeClr>
                </a:solidFill>
              </a:rPr>
              <a:t>Meeting 6: </a:t>
            </a:r>
          </a:p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Practice Job Interviews &amp; Check-Ins   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478584" y="3674072"/>
            <a:ext cx="3394673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5400" spc="300" dirty="0" smtClean="0">
                <a:solidFill>
                  <a:schemeClr val="accent5">
                    <a:lumMod val="75000"/>
                  </a:schemeClr>
                </a:solidFill>
              </a:rPr>
              <a:t>February</a:t>
            </a:r>
            <a:endParaRPr lang="en-US" sz="5400" spc="3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09800" y="3276600"/>
            <a:ext cx="6400800" cy="1768759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endParaRPr lang="en-US" dirty="0" smtClean="0"/>
          </a:p>
          <a:p>
            <a:r>
              <a:rPr lang="en-US" b="1" dirty="0" smtClean="0"/>
              <a:t>Catch-up and Updates</a:t>
            </a:r>
          </a:p>
          <a:p>
            <a:r>
              <a:rPr lang="en-US" b="1" dirty="0" smtClean="0"/>
              <a:t>Review &amp; Revise Resume</a:t>
            </a:r>
            <a:endParaRPr lang="en-US" b="1" dirty="0"/>
          </a:p>
          <a:p>
            <a:r>
              <a:rPr lang="en-US" b="1" dirty="0"/>
              <a:t>Interview </a:t>
            </a:r>
            <a:r>
              <a:rPr lang="en-US" b="1" dirty="0" smtClean="0"/>
              <a:t>Preparation &amp; Practice</a:t>
            </a:r>
            <a:endParaRPr lang="en-US" b="1" dirty="0"/>
          </a:p>
          <a:p>
            <a:pPr marL="45720" indent="0">
              <a:buNone/>
            </a:pPr>
            <a:endParaRPr lang="en-US" b="1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84" y="152400"/>
            <a:ext cx="1960416" cy="19201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796327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US" sz="4800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5687" y="2252982"/>
            <a:ext cx="666591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bg2">
                    <a:lumMod val="25000"/>
                  </a:schemeClr>
                </a:solidFill>
              </a:rPr>
              <a:t>Meeting 6:         </a:t>
            </a:r>
          </a:p>
          <a:p>
            <a:r>
              <a:rPr lang="en-US" sz="3400" b="1" dirty="0" smtClean="0">
                <a:solidFill>
                  <a:schemeClr val="bg2">
                    <a:lumMod val="25000"/>
                  </a:schemeClr>
                </a:solidFill>
              </a:rPr>
              <a:t>Resume &amp; Interview Techniques</a:t>
            </a:r>
            <a:endParaRPr lang="en-US" sz="3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-647565" y="3272136"/>
            <a:ext cx="3810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pc="300" dirty="0" smtClean="0">
                <a:solidFill>
                  <a:schemeClr val="tx2">
                    <a:lumMod val="75000"/>
                  </a:schemeClr>
                </a:solidFill>
              </a:rPr>
              <a:t>February</a:t>
            </a:r>
            <a:endParaRPr lang="en-US" sz="5400" spc="3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53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B531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315200" y="59436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Page</a:t>
            </a: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78" y="280734"/>
            <a:ext cx="2032618" cy="19908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5"/>
            </a:solidFill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11" name="Title 2"/>
          <p:cNvSpPr txBox="1">
            <a:spLocks/>
          </p:cNvSpPr>
          <p:nvPr/>
        </p:nvSpPr>
        <p:spPr>
          <a:xfrm>
            <a:off x="2057400" y="796327"/>
            <a:ext cx="6512511" cy="1143000"/>
          </a:xfrm>
          <a:prstGeom prst="rect">
            <a:avLst/>
          </a:prstGeom>
          <a:ln w="28575"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en-US" sz="4800" baseline="30000" dirty="0" smtClean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451367" y="4442629"/>
            <a:ext cx="3511034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5400" dirty="0" smtClean="0">
                <a:solidFill>
                  <a:schemeClr val="accent5">
                    <a:lumMod val="75000"/>
                  </a:schemeClr>
                </a:solidFill>
              </a:rPr>
              <a:t>March</a:t>
            </a:r>
            <a:endParaRPr lang="en-US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2291051" y="3276599"/>
            <a:ext cx="6400800" cy="286705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Choose one day during March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Choose a location related to college and/or career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Coordinate and schedule logistics with group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Arrange transportation (Mentor Vehicle Form)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Inform coordinator of details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307294" y="2271614"/>
            <a:ext cx="6589713" cy="175432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accent5">
                    <a:lumMod val="50000"/>
                  </a:schemeClr>
                </a:solidFill>
              </a:rPr>
              <a:t>Meeting </a:t>
            </a:r>
            <a:r>
              <a:rPr lang="en-US" sz="3600" b="1" u="sng" dirty="0">
                <a:solidFill>
                  <a:schemeClr val="accent5">
                    <a:lumMod val="50000"/>
                  </a:schemeClr>
                </a:solidFill>
              </a:rPr>
              <a:t>7</a:t>
            </a:r>
            <a:r>
              <a:rPr lang="en-US" sz="3600" b="1" u="sng" dirty="0" smtClean="0">
                <a:solidFill>
                  <a:schemeClr val="accent5">
                    <a:lumMod val="50000"/>
                  </a:schemeClr>
                </a:solidFill>
              </a:rPr>
              <a:t>:  </a:t>
            </a:r>
          </a:p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Educational Group Fieldtrip       </a:t>
            </a:r>
          </a:p>
          <a:p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07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310987" y="3276600"/>
            <a:ext cx="6400800" cy="3019455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Update on Student Goals</a:t>
            </a:r>
          </a:p>
          <a:p>
            <a:r>
              <a:rPr lang="en-US" dirty="0" smtClean="0"/>
              <a:t>Future Plans Worksheet</a:t>
            </a:r>
          </a:p>
          <a:p>
            <a:pPr lvl="1"/>
            <a:r>
              <a:rPr lang="en-US" dirty="0" smtClean="0"/>
              <a:t>College, Testing</a:t>
            </a:r>
          </a:p>
          <a:p>
            <a:pPr lvl="1"/>
            <a:r>
              <a:rPr lang="en-US" dirty="0" smtClean="0"/>
              <a:t>Using Spring &amp; Summer Breaks</a:t>
            </a:r>
          </a:p>
          <a:p>
            <a:r>
              <a:rPr lang="en-US" dirty="0" smtClean="0"/>
              <a:t>Letter of Reference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19" y="267596"/>
            <a:ext cx="2027009" cy="19853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0" y="688789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US" sz="4800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2269410"/>
            <a:ext cx="62849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bg2">
                    <a:lumMod val="25000"/>
                  </a:schemeClr>
                </a:solidFill>
              </a:rPr>
              <a:t>Meeting 7:         </a:t>
            </a:r>
          </a:p>
          <a:p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Future Planning</a:t>
            </a:r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-70503" y="3613505"/>
            <a:ext cx="24545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pc="300" dirty="0" smtClean="0">
                <a:solidFill>
                  <a:schemeClr val="tx2">
                    <a:lumMod val="75000"/>
                  </a:schemeClr>
                </a:solidFill>
              </a:rPr>
              <a:t>March</a:t>
            </a:r>
            <a:endParaRPr lang="en-US" sz="5400" spc="3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0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B531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91051" y="3276600"/>
            <a:ext cx="6400800" cy="2457510"/>
          </a:xfrm>
        </p:spPr>
        <p:txBody>
          <a:bodyPr/>
          <a:lstStyle/>
          <a:p>
            <a:pPr marL="45720" indent="0">
              <a:buNone/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/>
              <a:t>College Forum: Mentors as a panel</a:t>
            </a:r>
          </a:p>
          <a:p>
            <a:r>
              <a:rPr lang="en-US" dirty="0" smtClean="0"/>
              <a:t>Discussion of Post-Secondary Academics</a:t>
            </a:r>
          </a:p>
          <a:p>
            <a:r>
              <a:rPr lang="en-US" dirty="0" smtClean="0"/>
              <a:t>Set up for College Quest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94" y="271782"/>
            <a:ext cx="2022735" cy="1981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5"/>
            </a:solidFill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11" name="Title 2"/>
          <p:cNvSpPr txBox="1">
            <a:spLocks/>
          </p:cNvSpPr>
          <p:nvPr/>
        </p:nvSpPr>
        <p:spPr>
          <a:xfrm>
            <a:off x="2057400" y="796327"/>
            <a:ext cx="6512511" cy="1143000"/>
          </a:xfrm>
          <a:prstGeom prst="rect">
            <a:avLst/>
          </a:prstGeom>
          <a:ln w="28575"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en-US" sz="4800" baseline="30000" dirty="0" smtClean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25687" y="2252982"/>
            <a:ext cx="6589713" cy="175432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accent5">
                    <a:lumMod val="50000"/>
                  </a:schemeClr>
                </a:solidFill>
              </a:rPr>
              <a:t>Meeting 8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College Forum &amp; Debrief         </a:t>
            </a:r>
          </a:p>
          <a:p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168144" y="3738197"/>
            <a:ext cx="2139434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5400" spc="300" dirty="0" smtClean="0">
                <a:solidFill>
                  <a:schemeClr val="accent5">
                    <a:lumMod val="75000"/>
                  </a:schemeClr>
                </a:solidFill>
              </a:rPr>
              <a:t>April</a:t>
            </a:r>
            <a:endParaRPr lang="en-US" sz="5400" spc="3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99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09800" y="3284679"/>
            <a:ext cx="6400800" cy="3019455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Fieldtrip Day</a:t>
            </a:r>
          </a:p>
          <a:p>
            <a:r>
              <a:rPr lang="en-US" dirty="0" smtClean="0"/>
              <a:t>Activity TBA</a:t>
            </a:r>
          </a:p>
          <a:p>
            <a:r>
              <a:rPr lang="en-US" dirty="0" smtClean="0"/>
              <a:t>Mentors to carpool</a:t>
            </a:r>
          </a:p>
          <a:p>
            <a:r>
              <a:rPr lang="en-US" dirty="0" smtClean="0"/>
              <a:t>Kick off to 11</a:t>
            </a:r>
            <a:r>
              <a:rPr lang="en-US" baseline="30000" dirty="0" smtClean="0"/>
              <a:t>th</a:t>
            </a:r>
            <a:r>
              <a:rPr lang="en-US" dirty="0" smtClean="0"/>
              <a:t> Gr. Social Entrepreneur Project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79" y="212966"/>
            <a:ext cx="1908822" cy="18696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796327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US" sz="4800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5687" y="2252982"/>
            <a:ext cx="6589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bg2">
                    <a:lumMod val="25000"/>
                  </a:schemeClr>
                </a:solidFill>
              </a:rPr>
              <a:t>Meeting </a:t>
            </a:r>
            <a:r>
              <a:rPr lang="en-US" sz="3600" b="1" u="sng" dirty="0">
                <a:solidFill>
                  <a:schemeClr val="bg2">
                    <a:lumMod val="25000"/>
                  </a:schemeClr>
                </a:solidFill>
              </a:rPr>
              <a:t>8</a:t>
            </a:r>
            <a:r>
              <a:rPr lang="en-US" sz="3600" b="1" u="sng" dirty="0" smtClean="0">
                <a:solidFill>
                  <a:schemeClr val="bg2">
                    <a:lumMod val="25000"/>
                  </a:schemeClr>
                </a:solidFill>
              </a:rPr>
              <a:t>:         </a:t>
            </a:r>
          </a:p>
          <a:p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Community Service Project</a:t>
            </a:r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86053" y="3453636"/>
            <a:ext cx="24545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pc="300" dirty="0" smtClean="0">
                <a:solidFill>
                  <a:schemeClr val="tx2">
                    <a:lumMod val="75000"/>
                  </a:schemeClr>
                </a:solidFill>
              </a:rPr>
              <a:t>April</a:t>
            </a:r>
            <a:endParaRPr lang="en-US" sz="5400" spc="3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69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B531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325687" y="3449662"/>
            <a:ext cx="6400800" cy="2457510"/>
          </a:xfrm>
        </p:spPr>
        <p:txBody>
          <a:bodyPr>
            <a:normAutofit/>
          </a:bodyPr>
          <a:lstStyle/>
          <a:p>
            <a:pPr>
              <a:buClr>
                <a:srgbClr val="758085">
                  <a:lumMod val="75000"/>
                </a:srgbClr>
              </a:buClr>
            </a:pPr>
            <a:r>
              <a:rPr lang="en-US" sz="2400" dirty="0">
                <a:solidFill>
                  <a:srgbClr val="63891F">
                    <a:lumMod val="50000"/>
                  </a:srgbClr>
                </a:solidFill>
              </a:rPr>
              <a:t>Thank-you </a:t>
            </a:r>
            <a:r>
              <a:rPr lang="en-US" sz="2400" dirty="0" smtClean="0">
                <a:solidFill>
                  <a:srgbClr val="63891F">
                    <a:lumMod val="50000"/>
                  </a:srgbClr>
                </a:solidFill>
              </a:rPr>
              <a:t>Luncheon</a:t>
            </a:r>
          </a:p>
          <a:p>
            <a:pPr lvl="0">
              <a:buClr>
                <a:srgbClr val="758085">
                  <a:lumMod val="75000"/>
                </a:srgbClr>
              </a:buClr>
            </a:pPr>
            <a:r>
              <a:rPr lang="en-US" sz="2400" dirty="0" smtClean="0">
                <a:solidFill>
                  <a:srgbClr val="63891F">
                    <a:lumMod val="50000"/>
                  </a:srgbClr>
                </a:solidFill>
              </a:rPr>
              <a:t>Assessment </a:t>
            </a:r>
            <a:r>
              <a:rPr lang="en-US" sz="2400" dirty="0">
                <a:solidFill>
                  <a:srgbClr val="63891F">
                    <a:lumMod val="50000"/>
                  </a:srgbClr>
                </a:solidFill>
              </a:rPr>
              <a:t>of Year’s Progress </a:t>
            </a:r>
          </a:p>
          <a:p>
            <a:pPr lvl="0">
              <a:buClr>
                <a:srgbClr val="758085">
                  <a:lumMod val="75000"/>
                </a:srgbClr>
              </a:buClr>
            </a:pPr>
            <a:r>
              <a:rPr lang="en-US" sz="2400" dirty="0" smtClean="0">
                <a:solidFill>
                  <a:srgbClr val="63891F">
                    <a:lumMod val="50000"/>
                  </a:srgbClr>
                </a:solidFill>
              </a:rPr>
              <a:t>Future Outlook</a:t>
            </a:r>
            <a:endParaRPr lang="en-US" sz="2400" dirty="0">
              <a:solidFill>
                <a:srgbClr val="63891F">
                  <a:lumMod val="50000"/>
                </a:srgbClr>
              </a:solidFill>
            </a:endParaRPr>
          </a:p>
          <a:p>
            <a:pPr lvl="0">
              <a:buClr>
                <a:srgbClr val="758085">
                  <a:lumMod val="75000"/>
                </a:srgbClr>
              </a:buClr>
            </a:pPr>
            <a:r>
              <a:rPr lang="en-US" sz="2400" dirty="0" smtClean="0">
                <a:solidFill>
                  <a:srgbClr val="63891F">
                    <a:lumMod val="50000"/>
                  </a:srgbClr>
                </a:solidFill>
              </a:rPr>
              <a:t>Mentorship </a:t>
            </a:r>
            <a:r>
              <a:rPr lang="en-US" sz="2400" dirty="0">
                <a:solidFill>
                  <a:srgbClr val="63891F">
                    <a:lumMod val="50000"/>
                  </a:srgbClr>
                </a:solidFill>
              </a:rPr>
              <a:t>Program Feedback Form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89" y="192585"/>
            <a:ext cx="1907001" cy="18678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5"/>
            </a:solidFill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11" name="Title 2"/>
          <p:cNvSpPr txBox="1">
            <a:spLocks/>
          </p:cNvSpPr>
          <p:nvPr/>
        </p:nvSpPr>
        <p:spPr>
          <a:xfrm>
            <a:off x="2057400" y="796327"/>
            <a:ext cx="6512511" cy="1143000"/>
          </a:xfrm>
          <a:prstGeom prst="rect">
            <a:avLst/>
          </a:prstGeom>
          <a:ln w="28575"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en-US" sz="4800" baseline="30000" dirty="0" smtClean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25687" y="2074706"/>
            <a:ext cx="6589713" cy="175432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Meeting 9:  </a:t>
            </a:r>
          </a:p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Closing &amp; Luncheon       </a:t>
            </a:r>
          </a:p>
          <a:p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178130" y="2668480"/>
            <a:ext cx="2139434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5400" spc="300" dirty="0" smtClean="0">
                <a:solidFill>
                  <a:schemeClr val="accent5">
                    <a:lumMod val="75000"/>
                  </a:schemeClr>
                </a:solidFill>
              </a:rPr>
              <a:t>May</a:t>
            </a:r>
            <a:endParaRPr lang="en-US" sz="5400" spc="3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57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/>
          <p:cNvSpPr txBox="1">
            <a:spLocks/>
          </p:cNvSpPr>
          <p:nvPr/>
        </p:nvSpPr>
        <p:spPr>
          <a:xfrm>
            <a:off x="2117939" y="369930"/>
            <a:ext cx="6991902" cy="975546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 cap="none" baseline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4200" dirty="0" smtClean="0">
                <a:effectLst>
                  <a:reflection blurRad="228600" stA="27000" endPos="45500" dist="279400" dir="5400000" sy="-100000" algn="bl" rotWithShape="0"/>
                </a:effectLst>
              </a:rPr>
              <a:t>Mentor Meeting </a:t>
            </a:r>
            <a:r>
              <a:rPr lang="en-US" sz="4200" dirty="0" smtClean="0">
                <a:effectLst>
                  <a:reflection blurRad="228600" stA="27000" endPos="45500" dist="279400" dir="5400000" sy="-100000" algn="bl" rotWithShape="0"/>
                </a:effectLst>
              </a:rPr>
              <a:t>Days – Students Bring:</a:t>
            </a:r>
            <a:endParaRPr lang="en-US" sz="4200" dirty="0">
              <a:effectLst>
                <a:reflection blurRad="228600" stA="27000" endPos="45500" dist="279400" dir="5400000" sy="-100000" algn="bl" rotWithShape="0"/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30" y="160423"/>
            <a:ext cx="1608510" cy="15754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815" y="3362325"/>
            <a:ext cx="2403979" cy="31242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55249">
            <a:off x="4636065" y="3162221"/>
            <a:ext cx="2340986" cy="30194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27" y="2381614"/>
            <a:ext cx="3185673" cy="205703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605" b="50000"/>
          <a:stretch/>
        </p:blipFill>
        <p:spPr>
          <a:xfrm>
            <a:off x="200130" y="4671934"/>
            <a:ext cx="2009670" cy="1917809"/>
          </a:xfrm>
          <a:prstGeom prst="rect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6762026" y="1647061"/>
            <a:ext cx="23267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Guide </a:t>
            </a:r>
            <a:r>
              <a:rPr lang="en-US" sz="2400" b="1" dirty="0" smtClean="0">
                <a:solidFill>
                  <a:srgbClr val="0070C0"/>
                </a:solidFill>
              </a:rPr>
              <a:t>Booklet </a:t>
            </a:r>
            <a:r>
              <a:rPr lang="en-US" sz="2400" b="1" dirty="0" smtClean="0">
                <a:solidFill>
                  <a:srgbClr val="0070C0"/>
                </a:solidFill>
              </a:rPr>
              <a:t>comes to </a:t>
            </a:r>
            <a:r>
              <a:rPr lang="en-US" sz="2400" b="1" dirty="0" smtClean="0">
                <a:solidFill>
                  <a:srgbClr val="0070C0"/>
                </a:solidFill>
              </a:rPr>
              <a:t>every meeting!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19872" y="5055759"/>
            <a:ext cx="19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Dressed </a:t>
            </a:r>
            <a:r>
              <a:rPr lang="en-US" sz="2400" b="1" dirty="0" smtClean="0">
                <a:solidFill>
                  <a:srgbClr val="0070C0"/>
                </a:solidFill>
              </a:rPr>
              <a:t>to Impress</a:t>
            </a:r>
            <a:r>
              <a:rPr lang="en-US" sz="2400" b="1" dirty="0" smtClean="0">
                <a:solidFill>
                  <a:srgbClr val="0070C0"/>
                </a:solidFill>
              </a:rPr>
              <a:t>!!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 rot="803833">
            <a:off x="5969745" y="2050890"/>
            <a:ext cx="593257" cy="762000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6511141">
            <a:off x="2524486" y="4433741"/>
            <a:ext cx="593257" cy="762000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93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09800" y="3577390"/>
            <a:ext cx="6705600" cy="3019455"/>
          </a:xfrm>
        </p:spPr>
        <p:txBody>
          <a:bodyPr/>
          <a:lstStyle/>
          <a:p>
            <a:r>
              <a:rPr lang="en-US" b="1" dirty="0"/>
              <a:t>Assessment of Year’s Progress</a:t>
            </a:r>
            <a:r>
              <a:rPr lang="en-US" dirty="0"/>
              <a:t> </a:t>
            </a:r>
          </a:p>
          <a:p>
            <a:r>
              <a:rPr lang="en-US" b="1" dirty="0"/>
              <a:t>Closing: </a:t>
            </a:r>
            <a:r>
              <a:rPr lang="en-US" b="1" dirty="0" smtClean="0"/>
              <a:t>Goodbye, Recognition, Future </a:t>
            </a:r>
            <a:r>
              <a:rPr lang="en-US" b="1" dirty="0"/>
              <a:t>Contact</a:t>
            </a:r>
            <a:r>
              <a:rPr lang="en-US" dirty="0"/>
              <a:t> </a:t>
            </a:r>
          </a:p>
          <a:p>
            <a:r>
              <a:rPr lang="en-US" b="1" dirty="0"/>
              <a:t>Mentorship Program </a:t>
            </a:r>
            <a:r>
              <a:rPr lang="en-US" b="1" dirty="0" smtClean="0"/>
              <a:t>Feedback</a:t>
            </a:r>
            <a:endParaRPr lang="en-US" dirty="0"/>
          </a:p>
          <a:p>
            <a:r>
              <a:rPr lang="en-US" b="1" dirty="0"/>
              <a:t>Thank-you Luncheon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981200" cy="19405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796327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US" sz="4800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5687" y="2252982"/>
            <a:ext cx="6589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Meeting 9:         </a:t>
            </a:r>
          </a:p>
          <a:p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Recognition &amp; Luncheon</a:t>
            </a:r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-84279" y="2823014"/>
            <a:ext cx="24545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pc="300" dirty="0" smtClean="0">
                <a:solidFill>
                  <a:schemeClr val="tx2">
                    <a:lumMod val="75000"/>
                  </a:schemeClr>
                </a:solidFill>
              </a:rPr>
              <a:t>May</a:t>
            </a:r>
            <a:endParaRPr lang="en-US" sz="5400" spc="3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68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09800" y="3577390"/>
            <a:ext cx="6705600" cy="3019455"/>
          </a:xfrm>
        </p:spPr>
        <p:txBody>
          <a:bodyPr/>
          <a:lstStyle/>
          <a:p>
            <a:r>
              <a:rPr lang="en-US" b="1" dirty="0"/>
              <a:t>Assessment of Year’s Progress</a:t>
            </a:r>
            <a:r>
              <a:rPr lang="en-US" dirty="0"/>
              <a:t> </a:t>
            </a:r>
          </a:p>
          <a:p>
            <a:r>
              <a:rPr lang="en-US" b="1" dirty="0"/>
              <a:t>Closing: </a:t>
            </a:r>
            <a:r>
              <a:rPr lang="en-US" b="1" dirty="0" smtClean="0"/>
              <a:t>Goodbye, Recognition, Future </a:t>
            </a:r>
            <a:r>
              <a:rPr lang="en-US" b="1" dirty="0"/>
              <a:t>Contact</a:t>
            </a:r>
            <a:r>
              <a:rPr lang="en-US" dirty="0"/>
              <a:t> </a:t>
            </a:r>
          </a:p>
          <a:p>
            <a:r>
              <a:rPr lang="en-US" b="1" dirty="0"/>
              <a:t>Mentorship Program </a:t>
            </a:r>
            <a:r>
              <a:rPr lang="en-US" b="1" dirty="0" smtClean="0"/>
              <a:t>Feedback</a:t>
            </a:r>
            <a:endParaRPr lang="en-US" dirty="0"/>
          </a:p>
          <a:p>
            <a:r>
              <a:rPr lang="en-US" b="1" dirty="0"/>
              <a:t>Thank-you Luncheon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981200" cy="19405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796327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US" sz="4800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5687" y="2252982"/>
            <a:ext cx="6589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Meeting 10:         </a:t>
            </a:r>
          </a:p>
          <a:p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Personal Business Plan</a:t>
            </a:r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-84279" y="2823014"/>
            <a:ext cx="24545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pc="300" dirty="0" smtClean="0">
                <a:solidFill>
                  <a:schemeClr val="tx2">
                    <a:lumMod val="75000"/>
                  </a:schemeClr>
                </a:solidFill>
              </a:rPr>
              <a:t>May</a:t>
            </a:r>
            <a:endParaRPr lang="en-US" sz="5400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962606" cy="19223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5"/>
            </a:solidFill>
          </a:ln>
          <a:effectLst>
            <a:reflection blurRad="12700" stA="38000" endPos="86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660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B531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325687" y="3657600"/>
            <a:ext cx="6400800" cy="2249572"/>
          </a:xfrm>
        </p:spPr>
        <p:txBody>
          <a:bodyPr>
            <a:normAutofit/>
          </a:bodyPr>
          <a:lstStyle/>
          <a:p>
            <a:pPr>
              <a:buClr>
                <a:srgbClr val="758085">
                  <a:lumMod val="75000"/>
                </a:srgbClr>
              </a:buClr>
            </a:pPr>
            <a:r>
              <a:rPr lang="en-US" sz="2400" dirty="0" smtClean="0">
                <a:solidFill>
                  <a:srgbClr val="63891F">
                    <a:lumMod val="50000"/>
                  </a:srgbClr>
                </a:solidFill>
              </a:rPr>
              <a:t>Finals Presentations</a:t>
            </a:r>
          </a:p>
          <a:p>
            <a:pPr>
              <a:buClr>
                <a:srgbClr val="758085">
                  <a:lumMod val="75000"/>
                </a:srgbClr>
              </a:buClr>
            </a:pPr>
            <a:r>
              <a:rPr lang="en-US" sz="2400" dirty="0" smtClean="0">
                <a:solidFill>
                  <a:srgbClr val="63891F">
                    <a:lumMod val="50000"/>
                  </a:srgbClr>
                </a:solidFill>
              </a:rPr>
              <a:t>Last Day of School</a:t>
            </a:r>
          </a:p>
          <a:p>
            <a:pPr>
              <a:buClr>
                <a:srgbClr val="758085">
                  <a:lumMod val="75000"/>
                </a:srgbClr>
              </a:buClr>
            </a:pPr>
            <a:endParaRPr lang="en-US" sz="2400" dirty="0" smtClean="0">
              <a:solidFill>
                <a:srgbClr val="63891F">
                  <a:lumMod val="50000"/>
                </a:srgb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962606" cy="19223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5"/>
            </a:solidFill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11" name="Title 2"/>
          <p:cNvSpPr txBox="1">
            <a:spLocks/>
          </p:cNvSpPr>
          <p:nvPr/>
        </p:nvSpPr>
        <p:spPr>
          <a:xfrm>
            <a:off x="2057400" y="796327"/>
            <a:ext cx="6512511" cy="1143000"/>
          </a:xfrm>
          <a:prstGeom prst="rect">
            <a:avLst/>
          </a:prstGeom>
          <a:ln w="28575"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en-US" sz="4800" baseline="30000" dirty="0" smtClean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25687" y="2074706"/>
            <a:ext cx="6589713" cy="175432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Meeting 10:  </a:t>
            </a:r>
          </a:p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Personal Business Plan</a:t>
            </a:r>
          </a:p>
          <a:p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63986" y="3046452"/>
            <a:ext cx="2139434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5400" spc="300" dirty="0" smtClean="0">
                <a:solidFill>
                  <a:schemeClr val="accent5">
                    <a:lumMod val="75000"/>
                  </a:schemeClr>
                </a:solidFill>
              </a:rPr>
              <a:t>June</a:t>
            </a:r>
            <a:endParaRPr lang="en-US" sz="5400" spc="3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8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895600" y="762000"/>
            <a:ext cx="5803024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sz="6000" dirty="0" smtClean="0">
                <a:effectLst>
                  <a:reflection blurRad="6350" stA="23000" endPos="45500" dir="5400000" sy="-100000" algn="bl" rotWithShape="0"/>
                </a:effectLst>
              </a:rPr>
              <a:t>Final Steps</a:t>
            </a:r>
            <a:r>
              <a:rPr lang="en-US" dirty="0" smtClean="0">
                <a:effectLst>
                  <a:reflection blurRad="6350" stA="23000" endPos="45500" dir="5400000" sy="-100000" algn="bl" rotWithShape="0"/>
                </a:effectLst>
              </a:rPr>
              <a:t>:</a:t>
            </a:r>
            <a:endParaRPr lang="en-US" dirty="0">
              <a:effectLst>
                <a:reflection blurRad="6350" stA="23000" endPos="45500" dir="5400000" sy="-100000" algn="bl" rotWithShape="0"/>
              </a:effectLst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sz="quarter" idx="13"/>
          </p:nvPr>
        </p:nvSpPr>
        <p:spPr>
          <a:xfrm>
            <a:off x="3200400" y="2286000"/>
            <a:ext cx="5715000" cy="34747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AOB Mentor Contract</a:t>
            </a:r>
          </a:p>
          <a:p>
            <a:r>
              <a:rPr lang="en-US" sz="2800" dirty="0" smtClean="0"/>
              <a:t>School Volunteer Application</a:t>
            </a:r>
          </a:p>
          <a:p>
            <a:r>
              <a:rPr lang="en-US" sz="2800" dirty="0" smtClean="0">
                <a:hlinkClick r:id="rId2"/>
              </a:rPr>
              <a:t>Live Scan: Request to Conduct Volunteer Screening Form</a:t>
            </a:r>
            <a:endParaRPr lang="en-US" sz="2800" dirty="0" smtClean="0"/>
          </a:p>
          <a:p>
            <a:r>
              <a:rPr lang="en-US" sz="2800" dirty="0" smtClean="0"/>
              <a:t>Notecard for Matching</a:t>
            </a:r>
          </a:p>
          <a:p>
            <a:r>
              <a:rPr lang="en-US" sz="2800" dirty="0" smtClean="0"/>
              <a:t>Student Preferences (Optional)</a:t>
            </a:r>
            <a:endParaRPr lang="en-US" sz="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9838" y="2514600"/>
            <a:ext cx="2705100" cy="27051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685800"/>
            <a:ext cx="120967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07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76875" y="152400"/>
            <a:ext cx="7085461" cy="89934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LiveScan</a:t>
            </a:r>
            <a:r>
              <a:rPr lang="en-US" dirty="0" smtClean="0"/>
              <a:t> Screening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295400"/>
            <a:ext cx="8686800" cy="5257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OPTION 1:</a:t>
            </a:r>
          </a:p>
          <a:p>
            <a:pPr algn="l"/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To </a:t>
            </a:r>
            <a:r>
              <a:rPr lang="en-US" b="1" u="sng" dirty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omplete </a:t>
            </a:r>
            <a:r>
              <a:rPr lang="en-US" b="1" u="sng" dirty="0">
                <a:solidFill>
                  <a:schemeClr val="accent1">
                    <a:lumMod val="50000"/>
                  </a:schemeClr>
                </a:solidFill>
              </a:rPr>
              <a:t>through the 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SDUSD </a:t>
            </a:r>
            <a:r>
              <a:rPr lang="en-US" b="1" u="sng" dirty="0">
                <a:solidFill>
                  <a:schemeClr val="accent1">
                    <a:lumMod val="50000"/>
                  </a:schemeClr>
                </a:solidFill>
              </a:rPr>
              <a:t>Police Services </a:t>
            </a:r>
            <a:r>
              <a:rPr lang="en-US" b="1" u="sng" dirty="0" err="1" smtClean="0">
                <a:solidFill>
                  <a:schemeClr val="accent1">
                    <a:lumMod val="50000"/>
                  </a:schemeClr>
                </a:solidFill>
              </a:rPr>
              <a:t>LiveScan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u="sng" dirty="0">
                <a:solidFill>
                  <a:schemeClr val="accent1">
                    <a:lumMod val="50000"/>
                  </a:schemeClr>
                </a:solidFill>
              </a:rPr>
              <a:t>Department 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algn="l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* Cleared prior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to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first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mentor-student meeting on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Sept 27. </a:t>
            </a:r>
          </a:p>
          <a:p>
            <a:pPr algn="l"/>
            <a:r>
              <a:rPr lang="en-US" sz="1900" dirty="0" smtClean="0">
                <a:solidFill>
                  <a:schemeClr val="accent1">
                    <a:lumMod val="50000"/>
                  </a:schemeClr>
                </a:solidFill>
              </a:rPr>
              <a:t>* (If </a:t>
            </a:r>
            <a:r>
              <a:rPr lang="en-US" sz="1900" dirty="0" err="1" smtClean="0">
                <a:solidFill>
                  <a:schemeClr val="accent1">
                    <a:lumMod val="50000"/>
                  </a:schemeClr>
                </a:solidFill>
              </a:rPr>
              <a:t>LiveScaned</a:t>
            </a:r>
            <a:r>
              <a:rPr lang="en-US" sz="1900" dirty="0" smtClean="0">
                <a:solidFill>
                  <a:schemeClr val="accent1">
                    <a:lumMod val="50000"/>
                  </a:schemeClr>
                </a:solidFill>
              </a:rPr>
              <a:t> by SDUSD in </a:t>
            </a:r>
            <a:r>
              <a:rPr lang="en-US" sz="1900" dirty="0">
                <a:solidFill>
                  <a:schemeClr val="accent1">
                    <a:lumMod val="50000"/>
                  </a:schemeClr>
                </a:solidFill>
              </a:rPr>
              <a:t>last </a:t>
            </a:r>
            <a:r>
              <a:rPr lang="en-US" sz="1900" dirty="0" smtClean="0">
                <a:solidFill>
                  <a:schemeClr val="accent1">
                    <a:lumMod val="50000"/>
                  </a:schemeClr>
                </a:solidFill>
              </a:rPr>
              <a:t>year, or</a:t>
            </a:r>
            <a:r>
              <a:rPr lang="en-US" sz="1900" dirty="0">
                <a:solidFill>
                  <a:schemeClr val="accent1">
                    <a:lumMod val="50000"/>
                  </a:schemeClr>
                </a:solidFill>
              </a:rPr>
              <a:t> employee</a:t>
            </a:r>
            <a:r>
              <a:rPr lang="en-US" sz="19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900" dirty="0">
                <a:solidFill>
                  <a:schemeClr val="accent1">
                    <a:lumMod val="50000"/>
                  </a:schemeClr>
                </a:solidFill>
              </a:rPr>
              <a:t>info </a:t>
            </a:r>
            <a:r>
              <a:rPr lang="en-US" sz="1900" dirty="0" smtClean="0">
                <a:solidFill>
                  <a:schemeClr val="accent1">
                    <a:lumMod val="50000"/>
                  </a:schemeClr>
                </a:solidFill>
              </a:rPr>
              <a:t>should </a:t>
            </a:r>
            <a:r>
              <a:rPr lang="en-US" sz="1900" dirty="0">
                <a:solidFill>
                  <a:schemeClr val="accent1">
                    <a:lumMod val="50000"/>
                  </a:schemeClr>
                </a:solidFill>
              </a:rPr>
              <a:t>be </a:t>
            </a:r>
            <a:r>
              <a:rPr lang="en-US" sz="1900" dirty="0" smtClean="0">
                <a:solidFill>
                  <a:schemeClr val="accent1">
                    <a:lumMod val="50000"/>
                  </a:schemeClr>
                </a:solidFill>
              </a:rPr>
              <a:t>on file.)</a:t>
            </a:r>
            <a:endParaRPr lang="en-US" sz="19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* No Fee </a:t>
            </a:r>
          </a:p>
          <a:p>
            <a:pPr algn="l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* SDUSD Police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Services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Office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in University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Heights,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4100 Normal St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l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* Mon – Fri, Walk-ins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: 8:30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am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1pm /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Appts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.: 2 - 4:00 pm</a:t>
            </a:r>
          </a:p>
          <a:p>
            <a:pPr algn="l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* Take proper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form of ID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Request to Conduct Volunteer Screening Form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To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properly fill out this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form: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Check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“CATEGORY D – Volunteer Fingerprint” at the top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For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“REQUESTING SCHOOL”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write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“Clairemont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High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”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For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“VOL. COORDINATOR,”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write “Liz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Rush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.”</a:t>
            </a:r>
          </a:p>
          <a:p>
            <a:pPr algn="l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* Say from “Liz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Rush’s Mentor Program at Clairemont High”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en-US" dirty="0" smtClean="0"/>
              <a:t>* Helen </a:t>
            </a:r>
            <a:r>
              <a:rPr lang="en-US" dirty="0" err="1"/>
              <a:t>Elhard</a:t>
            </a:r>
            <a:r>
              <a:rPr lang="en-US" dirty="0"/>
              <a:t>, </a:t>
            </a:r>
            <a:r>
              <a:rPr lang="en-US" dirty="0" err="1"/>
              <a:t>LiveScan</a:t>
            </a:r>
            <a:r>
              <a:rPr lang="en-US" dirty="0"/>
              <a:t> </a:t>
            </a:r>
            <a:r>
              <a:rPr lang="en-US" dirty="0" smtClean="0"/>
              <a:t>Supervisor: helhard@sandi.net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07" y="104775"/>
            <a:ext cx="120967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32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76875" y="152400"/>
            <a:ext cx="7085461" cy="89934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LiveScan</a:t>
            </a:r>
            <a:r>
              <a:rPr lang="en-US" dirty="0" smtClean="0"/>
              <a:t> Screening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295400"/>
            <a:ext cx="8686800" cy="52578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OPTION 2:</a:t>
            </a:r>
          </a:p>
          <a:p>
            <a:pPr algn="l"/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To </a:t>
            </a:r>
            <a:r>
              <a:rPr lang="en-US" b="1" u="sng" dirty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omplete </a:t>
            </a:r>
            <a:r>
              <a:rPr lang="en-US" b="1" u="sng" dirty="0">
                <a:solidFill>
                  <a:schemeClr val="accent1">
                    <a:lumMod val="50000"/>
                  </a:schemeClr>
                </a:solidFill>
              </a:rPr>
              <a:t>through 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alternate </a:t>
            </a:r>
            <a:r>
              <a:rPr lang="en-US" b="1" u="sng" dirty="0" err="1" smtClean="0">
                <a:solidFill>
                  <a:schemeClr val="accent1">
                    <a:lumMod val="50000"/>
                  </a:schemeClr>
                </a:solidFill>
              </a:rPr>
              <a:t>LiveScan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 facility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algn="l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* Cleared prior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to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first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mentor-student meeting on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Sept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29.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* Fee varies according to facility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* Take proper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form of ID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2" action="ppaction://hlinkfile"/>
              </a:rPr>
              <a:t>Request For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hlinkClick r:id="rId2" action="ppaction://hlinkfile"/>
              </a:rPr>
              <a:t>LiveScan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2" action="ppaction://hlinkfile"/>
              </a:rPr>
              <a:t> Form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* Use pre-filled form</a:t>
            </a:r>
          </a:p>
          <a:p>
            <a:pPr algn="l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* Return completed form to SDUSD Fingerprinting Office immediately upon completion so they finish the clearance process.</a:t>
            </a:r>
          </a:p>
          <a:p>
            <a:pPr algn="l"/>
            <a:r>
              <a:rPr lang="en-US" dirty="0"/>
              <a:t>* Helen </a:t>
            </a:r>
            <a:r>
              <a:rPr lang="en-US" dirty="0" err="1"/>
              <a:t>Elhard</a:t>
            </a:r>
            <a:r>
              <a:rPr lang="en-US" dirty="0"/>
              <a:t>, </a:t>
            </a:r>
            <a:r>
              <a:rPr lang="en-US" dirty="0" err="1"/>
              <a:t>LiveScan</a:t>
            </a:r>
            <a:r>
              <a:rPr lang="en-US" dirty="0"/>
              <a:t> Supervisor: helhard@sandi.net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l">
              <a:buFont typeface="Arial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l">
              <a:buFont typeface="Arial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62" y="104775"/>
            <a:ext cx="120967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73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1568" y="1295400"/>
            <a:ext cx="5966666" cy="2423346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 smtClean="0">
                <a:effectLst>
                  <a:reflection blurRad="6350" stA="29000" endPos="45500" dir="5400000" sy="-100000" algn="bl" rotWithShape="0"/>
                </a:effectLst>
              </a:rPr>
              <a:t>Thank </a:t>
            </a:r>
            <a:r>
              <a:rPr lang="en-US" sz="6000" dirty="0">
                <a:effectLst>
                  <a:reflection blurRad="6350" stA="29000" endPos="45500" dir="5400000" sy="-100000" algn="bl" rotWithShape="0"/>
                </a:effectLst>
              </a:rPr>
              <a:t>Y</a:t>
            </a:r>
            <a:r>
              <a:rPr lang="en-US" sz="6000" dirty="0" smtClean="0">
                <a:effectLst>
                  <a:reflection blurRad="6350" stA="29000" endPos="45500" dir="5400000" sy="-100000" algn="bl" rotWithShape="0"/>
                </a:effectLst>
              </a:rPr>
              <a:t>ou, </a:t>
            </a:r>
            <a:br>
              <a:rPr lang="en-US" sz="6000" dirty="0" smtClean="0">
                <a:effectLst>
                  <a:reflection blurRad="6350" stA="29000" endPos="45500" dir="5400000" sy="-100000" algn="bl" rotWithShape="0"/>
                </a:effectLst>
              </a:rPr>
            </a:br>
            <a:r>
              <a:rPr lang="en-US" sz="6000" dirty="0" smtClean="0">
                <a:effectLst>
                  <a:reflection blurRad="6350" stA="29000" endPos="45500" dir="5400000" sy="-100000" algn="bl" rotWithShape="0"/>
                </a:effectLst>
              </a:rPr>
              <a:t>Mentors!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3609" y="4267200"/>
            <a:ext cx="5970494" cy="835460"/>
          </a:xfrm>
        </p:spPr>
        <p:txBody>
          <a:bodyPr>
            <a:noAutofit/>
          </a:bodyPr>
          <a:lstStyle/>
          <a:p>
            <a:pPr algn="ctr"/>
            <a:r>
              <a:rPr lang="en-US" sz="3200" i="1" dirty="0"/>
              <a:t>It’s going to be a great year</a:t>
            </a:r>
            <a:r>
              <a:rPr lang="en-US" sz="3200" i="1" dirty="0" smtClean="0"/>
              <a:t>!</a:t>
            </a:r>
          </a:p>
          <a:p>
            <a:pPr algn="ctr"/>
            <a:r>
              <a:rPr lang="en-US" sz="3200" i="1" dirty="0" smtClean="0"/>
              <a:t> See you on Thursday, Sept. 27.</a:t>
            </a:r>
            <a:endParaRPr lang="en-US" sz="32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5180" y="23648"/>
            <a:ext cx="4017579" cy="4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07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>
          <a:xfrm>
            <a:off x="3562902" y="2051802"/>
            <a:ext cx="5029200" cy="4207576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endParaRPr lang="en-US" sz="2800" dirty="0" smtClean="0"/>
          </a:p>
          <a:p>
            <a:r>
              <a:rPr lang="en-US" sz="2400" b="1" dirty="0" smtClean="0"/>
              <a:t>Who are the mentors?</a:t>
            </a:r>
          </a:p>
          <a:p>
            <a:r>
              <a:rPr lang="en-US" sz="2400" b="1" dirty="0" smtClean="0"/>
              <a:t>Where did they come from?</a:t>
            </a:r>
          </a:p>
          <a:p>
            <a:r>
              <a:rPr lang="en-US" sz="2400" b="1" dirty="0" smtClean="0"/>
              <a:t>Criteria to mentor?</a:t>
            </a:r>
          </a:p>
          <a:p>
            <a:r>
              <a:rPr lang="en-US" sz="2400" b="1" dirty="0" smtClean="0"/>
              <a:t>What </a:t>
            </a:r>
            <a:r>
              <a:rPr lang="en-US" sz="2400" b="1" dirty="0" smtClean="0"/>
              <a:t>does a mentor do? </a:t>
            </a:r>
          </a:p>
          <a:p>
            <a:r>
              <a:rPr lang="en-US" sz="2400" b="1" dirty="0" smtClean="0"/>
              <a:t>How </a:t>
            </a:r>
            <a:r>
              <a:rPr lang="en-US" sz="2400" b="1" dirty="0" smtClean="0"/>
              <a:t>are they matched </a:t>
            </a:r>
            <a:r>
              <a:rPr lang="en-US" sz="2400" b="1" dirty="0" smtClean="0"/>
              <a:t>to </a:t>
            </a:r>
            <a:r>
              <a:rPr lang="en-US" sz="2400" b="1" dirty="0" smtClean="0"/>
              <a:t>students</a:t>
            </a:r>
            <a:r>
              <a:rPr lang="en-US" sz="2400" b="1" dirty="0" smtClean="0"/>
              <a:t>? </a:t>
            </a:r>
            <a:endParaRPr lang="en-US" sz="2400" b="1" dirty="0" smtClean="0"/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1600200" y="1062124"/>
            <a:ext cx="6991902" cy="975546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 cap="none" baseline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4200" dirty="0">
                <a:effectLst>
                  <a:reflection blurRad="228600" stA="27000" endPos="45500" dist="279400" dir="5400000" sy="-100000" algn="bl" rotWithShape="0"/>
                </a:effectLst>
              </a:rPr>
              <a:t>T</a:t>
            </a:r>
            <a:r>
              <a:rPr lang="en-US" sz="4200" dirty="0" smtClean="0">
                <a:effectLst>
                  <a:reflection blurRad="228600" stA="27000" endPos="45500" dist="279400" dir="5400000" sy="-100000" algn="bl" rotWithShape="0"/>
                </a:effectLst>
              </a:rPr>
              <a:t>he Mentors</a:t>
            </a:r>
            <a:endParaRPr lang="en-US" sz="4200" dirty="0">
              <a:effectLst>
                <a:reflection blurRad="228600" stA="27000" endPos="45500" dist="279400" dir="5400000" sy="-100000" algn="bl" rotWithShape="0"/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BFFFF"/>
              </a:clrFrom>
              <a:clrTo>
                <a:srgbClr val="FB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90600"/>
            <a:ext cx="1209675" cy="116205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9600" y="2581134"/>
            <a:ext cx="2601981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57084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04800" y="1676400"/>
            <a:ext cx="4191000" cy="639762"/>
          </a:xfrm>
          <a:solidFill>
            <a:schemeClr val="accent5"/>
          </a:solidFill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10</a:t>
            </a:r>
            <a:r>
              <a:rPr lang="en-US" sz="2800" baseline="30000" dirty="0" smtClean="0">
                <a:solidFill>
                  <a:schemeClr val="bg1"/>
                </a:solidFill>
              </a:rPr>
              <a:t>TH</a:t>
            </a:r>
            <a:r>
              <a:rPr lang="en-US" sz="2800" dirty="0" smtClean="0">
                <a:solidFill>
                  <a:schemeClr val="bg1"/>
                </a:solidFill>
              </a:rPr>
              <a:t> GRADE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04800" y="2286000"/>
            <a:ext cx="4191000" cy="4191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Group mentoring, 3:1</a:t>
            </a:r>
          </a:p>
          <a:p>
            <a:r>
              <a:rPr lang="en-US" sz="2400" dirty="0" smtClean="0"/>
              <a:t>Focus on skills for success, good habits, academics</a:t>
            </a:r>
          </a:p>
          <a:p>
            <a:r>
              <a:rPr lang="en-US" sz="2400" dirty="0" smtClean="0"/>
              <a:t>Group dynamic at meetings</a:t>
            </a:r>
          </a:p>
          <a:p>
            <a:r>
              <a:rPr lang="en-US" sz="2400" dirty="0" smtClean="0"/>
              <a:t>Some meetings longer</a:t>
            </a:r>
          </a:p>
          <a:p>
            <a:r>
              <a:rPr lang="en-US" sz="2400" dirty="0" smtClean="0"/>
              <a:t>Educational fieldtrip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 algn="ctr">
              <a:buNone/>
            </a:pPr>
            <a:endParaRPr lang="en-US" sz="2800" dirty="0" smtClean="0"/>
          </a:p>
          <a:p>
            <a:pPr marL="45720" indent="0" algn="ctr">
              <a:buNone/>
            </a:pPr>
            <a:r>
              <a:rPr lang="en-US" dirty="0" smtClean="0">
                <a:hlinkClick r:id="rId2" action="ppaction://hlinksldjump"/>
              </a:rPr>
              <a:t>Jump to Meetings For 10</a:t>
            </a:r>
            <a:r>
              <a:rPr lang="en-US" baseline="30000" dirty="0" smtClean="0">
                <a:hlinkClick r:id="rId2" action="ppaction://hlinksldjump"/>
              </a:rPr>
              <a:t>th</a:t>
            </a:r>
            <a:r>
              <a:rPr lang="en-US" dirty="0" smtClean="0">
                <a:hlinkClick r:id="rId2" action="ppaction://hlinksldjump"/>
              </a:rPr>
              <a:t> Grade</a:t>
            </a:r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24400" y="1676400"/>
            <a:ext cx="4114800" cy="639762"/>
          </a:xfrm>
          <a:solidFill>
            <a:schemeClr val="bg2">
              <a:lumMod val="25000"/>
            </a:schemeClr>
          </a:solidFill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 11</a:t>
            </a:r>
            <a:r>
              <a:rPr lang="en-US" sz="2800" baseline="30000" dirty="0" smtClean="0">
                <a:solidFill>
                  <a:schemeClr val="bg1"/>
                </a:solidFill>
              </a:rPr>
              <a:t>TH</a:t>
            </a:r>
            <a:r>
              <a:rPr lang="en-US" sz="2800" dirty="0" smtClean="0">
                <a:solidFill>
                  <a:schemeClr val="bg1"/>
                </a:solidFill>
              </a:rPr>
              <a:t> GRADE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24400" y="2362200"/>
            <a:ext cx="4114800" cy="4114800"/>
          </a:xfrm>
          <a:solidFill>
            <a:schemeClr val="bg2"/>
          </a:solidFill>
        </p:spPr>
        <p:txBody>
          <a:bodyPr>
            <a:normAutofit fontScale="92500"/>
          </a:bodyPr>
          <a:lstStyle/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One-on-one mentoring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Focus on goals, future, career-exploration &amp; training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Personal dynamic at meetings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Job Shadow Fieldtrip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Community Service Project</a:t>
            </a:r>
          </a:p>
          <a:p>
            <a:pPr marL="45720" indent="0">
              <a:buNone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" indent="0" algn="ctr"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  <a:hlinkClick r:id="rId3" action="ppaction://hlinksldjump"/>
            </a:endParaRPr>
          </a:p>
          <a:p>
            <a:pPr marL="45720" indent="0" algn="ctr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hlinkClick r:id="rId3" action="ppaction://hlinksldjump"/>
              </a:rPr>
              <a:t>Jump to Meetings For 11</a:t>
            </a:r>
            <a:r>
              <a:rPr lang="en-US" baseline="30000" dirty="0" smtClean="0">
                <a:solidFill>
                  <a:schemeClr val="tx2">
                    <a:lumMod val="50000"/>
                  </a:schemeClr>
                </a:solidFill>
                <a:hlinkClick r:id="rId3" action="ppaction://hlinksldjump"/>
              </a:rPr>
              <a:t>th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hlinkClick r:id="rId3" action="ppaction://hlinksldjump"/>
              </a:rPr>
              <a:t> Grade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81000"/>
            <a:ext cx="8839200" cy="1030014"/>
          </a:xfrm>
        </p:spPr>
        <p:txBody>
          <a:bodyPr/>
          <a:lstStyle/>
          <a:p>
            <a:pPr marL="0" indent="0" algn="ctr">
              <a:buNone/>
            </a:pPr>
            <a:r>
              <a:rPr lang="en-US" sz="5000" dirty="0" smtClean="0">
                <a:effectLst>
                  <a:reflection blurRad="6350" stA="20000" endPos="34000" dir="5400000" sy="-100000" algn="bl" rotWithShape="0"/>
                </a:effectLst>
              </a:rPr>
              <a:t>Comparing Mentor Programs</a:t>
            </a:r>
            <a:endParaRPr lang="en-US" sz="5000" dirty="0">
              <a:effectLst>
                <a:reflection blurRad="6350" stA="20000" endPos="34000" dir="5400000" sy="-100000" algn="bl" rotWithShape="0"/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clrChange>
              <a:clrFrom>
                <a:srgbClr val="FBFFFF"/>
              </a:clrFrom>
              <a:clrTo>
                <a:srgbClr val="FB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80" y="1447800"/>
            <a:ext cx="869239" cy="8350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BFFFF"/>
              </a:clrFrom>
              <a:clrTo>
                <a:srgbClr val="FB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1" y="1447799"/>
            <a:ext cx="1039456" cy="99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9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B531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/>
          <p:cNvSpPr txBox="1">
            <a:spLocks/>
          </p:cNvSpPr>
          <p:nvPr/>
        </p:nvSpPr>
        <p:spPr>
          <a:xfrm>
            <a:off x="17986" y="1981200"/>
            <a:ext cx="9084409" cy="975546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 cap="none" baseline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228600" stA="27000" endPos="45500" dist="279400" dir="5400000" sy="-100000" algn="bl" rotWithShape="0"/>
                </a:effectLst>
              </a:rPr>
              <a:t>AOB 10</a:t>
            </a:r>
            <a:r>
              <a:rPr lang="en-US" sz="4400" baseline="30000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228600" stA="27000" endPos="45500" dist="279400" dir="5400000" sy="-100000" algn="bl" rotWithShape="0"/>
                </a:effectLst>
              </a:rPr>
              <a:t>th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228600" stA="27000" endPos="45500" dist="279400" dir="5400000" sy="-100000" algn="bl" rotWithShape="0"/>
                </a:effectLst>
              </a:rPr>
              <a:t> Grade Mentor Program </a:t>
            </a:r>
            <a:endParaRPr lang="en-US" sz="4400" dirty="0">
              <a:solidFill>
                <a:schemeClr val="accent5">
                  <a:lumMod val="75000"/>
                </a:schemeClr>
              </a:solidFill>
              <a:effectLst>
                <a:reflection blurRad="228600" stA="27000" endPos="45500" dist="279400" dir="5400000" sy="-100000" algn="bl" rotWithShape="0"/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01612" y="5289758"/>
            <a:ext cx="2231256" cy="1487504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92595" y="5289758"/>
            <a:ext cx="2195412" cy="1463608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2617" y="112745"/>
            <a:ext cx="2237573" cy="1491715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35" y="112744"/>
            <a:ext cx="2144266" cy="1500713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4047" y="5300572"/>
            <a:ext cx="2218547" cy="1479031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498" y="5285312"/>
            <a:ext cx="2241437" cy="1494291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1779" y="162104"/>
            <a:ext cx="2144266" cy="1429510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sp>
        <p:nvSpPr>
          <p:cNvPr id="18" name="TextBox 17"/>
          <p:cNvSpPr txBox="1"/>
          <p:nvPr/>
        </p:nvSpPr>
        <p:spPr>
          <a:xfrm>
            <a:off x="750190" y="3276600"/>
            <a:ext cx="762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5"/>
                </a:solidFill>
              </a:rPr>
              <a:t>*Group Mentoring, 3:1</a:t>
            </a:r>
          </a:p>
          <a:p>
            <a:pPr algn="ctr"/>
            <a:r>
              <a:rPr lang="en-US" sz="3600" dirty="0" smtClean="0">
                <a:solidFill>
                  <a:schemeClr val="accent5"/>
                </a:solidFill>
              </a:rPr>
              <a:t>*Focus on Motivation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92595" y="140258"/>
            <a:ext cx="2209800" cy="1473200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57" y="3200400"/>
            <a:ext cx="1189844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2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B531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91051" y="3276600"/>
            <a:ext cx="6400800" cy="2457510"/>
          </a:xfrm>
        </p:spPr>
        <p:txBody>
          <a:bodyPr/>
          <a:lstStyle/>
          <a:p>
            <a:pPr marL="45720" indent="0">
              <a:buNone/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15200" y="59436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Page</a:t>
            </a: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957583"/>
              </p:ext>
            </p:extLst>
          </p:nvPr>
        </p:nvGraphicFramePr>
        <p:xfrm>
          <a:off x="0" y="609600"/>
          <a:ext cx="9143999" cy="641590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107703"/>
                <a:gridCol w="4150097"/>
                <a:gridCol w="2362200"/>
                <a:gridCol w="1523999"/>
              </a:tblGrid>
              <a:tr h="2602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MONTH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MEETING TOPIC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rgbClr val="4864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SCHEDULED DATE /TIME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rgbClr val="4864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LOCATION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rgbClr val="486416"/>
                    </a:solidFill>
                  </a:tcPr>
                </a:tc>
              </a:tr>
              <a:tr h="520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Sept.</a:t>
                      </a:r>
                      <a:endParaRPr lang="en-US" sz="15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Group Meeting 1: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Introductions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&amp;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Ice Breakers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Thur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 Sept.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26, 2013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1:00 – 2:15 pm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 High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Library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0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Oct.</a:t>
                      </a:r>
                      <a:endParaRPr lang="en-US" sz="15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Group Meeting 2: </a:t>
                      </a: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Team Building</a:t>
                      </a:r>
                      <a:r>
                        <a:rPr lang="en-US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Goal Setting &amp; Individual Check-Ins*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Thur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Oct. 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24, 2013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1:00 – 3:00pm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*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High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Library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0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Nov.</a:t>
                      </a:r>
                      <a:endParaRPr lang="en-US" sz="15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Group Meeting 3: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 Team "Business" Olympics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Thur., Nov. 21, 2013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1:00 – 2:15 pm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Location chosen by mentor &amp; 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students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52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Dec.</a:t>
                      </a:r>
                      <a:endParaRPr lang="en-US" sz="15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Group Meeting 4: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 Good Habit: Time Management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Thurs, Dec. 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29, 2013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1:00 – 2:15 pm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 High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Library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4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Jan.</a:t>
                      </a:r>
                      <a:endParaRPr lang="en-US" sz="15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Group Meeting 5: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Personal Business Plan &amp; Academic Reflection</a:t>
                      </a: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Thur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Jan. 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14, 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1:00 – 2:15 pm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 High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Library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76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effectLst/>
                        </a:rPr>
                        <a:t>Feb.</a:t>
                      </a:r>
                      <a:endParaRPr lang="en-US" sz="1500" b="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Group Meeting 6: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Group Mock Job Interviews &amp; Check-Ins*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Thur., Feb. 20, 2014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1:00 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– 3:00 pm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*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 High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Library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06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effectLst/>
                        </a:rPr>
                        <a:t>Mar.</a:t>
                      </a:r>
                      <a:endParaRPr lang="en-US" sz="1500" b="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Group Meeting 7: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Educational Group</a:t>
                      </a:r>
                      <a:r>
                        <a:rPr lang="en-US" sz="1600" b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Fieldtrip Day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Choose day in March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(not: 13th, 14th, 18th, 19</a:t>
                      </a:r>
                      <a:r>
                        <a:rPr lang="en-US" sz="1400" baseline="30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Exact </a:t>
                      </a:r>
                      <a:r>
                        <a:rPr lang="en-US" sz="14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timeTBD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by mentor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 High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Gymnasium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6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effectLst/>
                        </a:rPr>
                        <a:t>Apr.</a:t>
                      </a:r>
                      <a:endParaRPr lang="en-US" sz="1500" b="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Group Meeting 8: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College Forum &amp; Debrief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Thur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Apr. 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17,</a:t>
                      </a:r>
                      <a:r>
                        <a:rPr lang="en-US" sz="14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2014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1:00 – 2:15 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 High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Library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6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May</a:t>
                      </a:r>
                      <a:endParaRPr lang="en-US" sz="15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Group Meeting 9: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Affirmations, Closing &amp; </a:t>
                      </a:r>
                      <a:r>
                        <a:rPr lang="en-US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Luncheon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Thurs, May 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15, 2014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1:00 – 2:15 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 High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Library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0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June</a:t>
                      </a:r>
                      <a:endParaRPr lang="en-US" sz="15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Mentor- Student Group Meeting 10: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Performance Review of Personal Business Plan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Thur., Jun 12, 2014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9:30 am - 11:30 am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High </a:t>
                      </a: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Library</a:t>
                      </a: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1137745" y="1051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reflection blurRad="342900" stA="55000" endA="300" endPos="45500" dist="393700" dir="5400000" sy="-100000" algn="bl" rotWithShape="0"/>
                </a:effectLst>
              </a:rPr>
              <a:t>Scheduled Meetings – 10</a:t>
            </a:r>
            <a:r>
              <a:rPr lang="en-US" sz="2800" baseline="30000" dirty="0" smtClean="0">
                <a:solidFill>
                  <a:schemeClr val="accent5">
                    <a:lumMod val="50000"/>
                  </a:schemeClr>
                </a:solidFill>
                <a:effectLst>
                  <a:reflection blurRad="342900" stA="55000" endA="300" endPos="45500" dist="393700" dir="5400000" sy="-100000" algn="bl" rotWithShape="0"/>
                </a:effectLst>
              </a:rPr>
              <a:t>th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reflection blurRad="342900" stA="55000" endA="300" endPos="45500" dist="393700" dir="5400000" sy="-100000" algn="bl" rotWithShape="0"/>
                </a:effectLst>
              </a:rPr>
              <a:t> Grade Program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52" y="10510"/>
            <a:ext cx="609600" cy="58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80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/>
          <p:cNvSpPr txBox="1">
            <a:spLocks/>
          </p:cNvSpPr>
          <p:nvPr/>
        </p:nvSpPr>
        <p:spPr>
          <a:xfrm>
            <a:off x="17986" y="1981200"/>
            <a:ext cx="9084409" cy="975546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 cap="none" baseline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en-US" sz="4400" dirty="0" smtClean="0">
                <a:effectLst>
                  <a:reflection blurRad="228600" stA="27000" endPos="45500" dist="279400" dir="5400000" sy="-100000" algn="bl" rotWithShape="0"/>
                </a:effectLst>
              </a:rPr>
              <a:t>AOB 11</a:t>
            </a:r>
            <a:r>
              <a:rPr lang="en-US" sz="4400" baseline="30000" dirty="0" smtClean="0">
                <a:effectLst>
                  <a:reflection blurRad="228600" stA="27000" endPos="45500" dist="279400" dir="5400000" sy="-100000" algn="bl" rotWithShape="0"/>
                </a:effectLst>
              </a:rPr>
              <a:t>th</a:t>
            </a:r>
            <a:r>
              <a:rPr lang="en-US" sz="4400" dirty="0" smtClean="0">
                <a:effectLst>
                  <a:reflection blurRad="228600" stA="27000" endPos="45500" dist="279400" dir="5400000" sy="-100000" algn="bl" rotWithShape="0"/>
                </a:effectLst>
              </a:rPr>
              <a:t> Grade Mentor Program </a:t>
            </a:r>
            <a:endParaRPr lang="en-US" sz="4400" dirty="0">
              <a:effectLst>
                <a:reflection blurRad="228600" stA="27000" endPos="45500" dist="279400" dir="5400000" sy="-100000" algn="bl" rotWithShape="0"/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86" y="5222438"/>
            <a:ext cx="2301963" cy="1534642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9949" y="5244395"/>
            <a:ext cx="2236093" cy="1490728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0433" y="5222439"/>
            <a:ext cx="2301962" cy="1534641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6041" y="5222438"/>
            <a:ext cx="2301963" cy="1534642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86" y="109537"/>
            <a:ext cx="2301963" cy="1534642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9950" y="131494"/>
            <a:ext cx="2236093" cy="1490728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6" y="115837"/>
            <a:ext cx="2244390" cy="1496260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6043" y="104946"/>
            <a:ext cx="2260727" cy="1507151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sp>
        <p:nvSpPr>
          <p:cNvPr id="18" name="TextBox 17"/>
          <p:cNvSpPr txBox="1"/>
          <p:nvPr/>
        </p:nvSpPr>
        <p:spPr>
          <a:xfrm>
            <a:off x="750190" y="3276600"/>
            <a:ext cx="762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*One-on-One Mentoring</a:t>
            </a:r>
          </a:p>
          <a:p>
            <a:pPr algn="ctr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*Career Focus</a:t>
            </a:r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284483"/>
            <a:ext cx="1107370" cy="1063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24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591879"/>
              </p:ext>
            </p:extLst>
          </p:nvPr>
        </p:nvGraphicFramePr>
        <p:xfrm>
          <a:off x="304800" y="685800"/>
          <a:ext cx="8458200" cy="6098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4626"/>
                <a:gridCol w="4080774"/>
                <a:gridCol w="1905000"/>
                <a:gridCol w="1447800"/>
              </a:tblGrid>
              <a:tr h="24127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MONTH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MEETING TOPIC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SCHEDULED DATE /</a:t>
                      </a:r>
                      <a:r>
                        <a:rPr lang="en-US" sz="1400" dirty="0" smtClean="0">
                          <a:effectLst/>
                        </a:rPr>
                        <a:t>T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LOCATION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969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September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Meeting 1: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Intro, Ice Breakers, Self-Esteem &amp; Goal Review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Thur.,  Sept. 26, 2013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12:00 pm – 1:15 pm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 High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Library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25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October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Meeting 2: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Roadmap Mentor Interviews &amp; Student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Roadmaps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Thur., Oct. 24, 2013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12:00 – 1:15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 High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Library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2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November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Meeting 3: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 "Business"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Olympics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Thur., Nov. 21, 2013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12:00 – 1:15 pm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 High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Outdoor soccer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field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39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December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Meeting 4: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Job Shadow Fieldtrip Day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Choose day between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Dec. 4 - Dec. 19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Mentor's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workplace or alternate location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8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January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Meeting 5: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Semester Reflection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Thur., Jan 16, 2014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12:00 – 1:15 pm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 High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Library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365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February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Meeting 6: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Resume &amp; Interview Techniques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Thur., Feb. 20, 2014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12:00 – 1:15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 High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Library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73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March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Meeting 7: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Future Planning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Thur., Mar. 20, 2014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12:00 – 1:15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 High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Library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42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April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Meeting 8: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Community Service Project FieldTrip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Fri., Apr. 17, 2014*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Off-campus fieldtrip;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93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Meeting 9: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Luncheon &amp; Recognition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Thur., May 15, 2014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12:00 – 1:15 pm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 High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Library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143000" y="152400"/>
            <a:ext cx="7696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  <a:effectLst>
                  <a:reflection blurRad="342900" stA="55000" endA="300" endPos="45500" dist="393700" dir="5400000" sy="-100000" algn="bl" rotWithShape="0"/>
                </a:effectLst>
              </a:rPr>
              <a:t>Scheduled Meetings – 11</a:t>
            </a:r>
            <a:r>
              <a:rPr lang="en-US" sz="3000" baseline="30000" dirty="0" smtClean="0">
                <a:solidFill>
                  <a:schemeClr val="tx2">
                    <a:lumMod val="50000"/>
                  </a:schemeClr>
                </a:solidFill>
                <a:effectLst>
                  <a:reflection blurRad="342900" stA="55000" endA="300" endPos="45500" dist="393700" dir="5400000" sy="-100000" algn="bl" rotWithShape="0"/>
                </a:effectLst>
              </a:rPr>
              <a:t>th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  <a:effectLst>
                  <a:reflection blurRad="342900" stA="55000" endA="300" endPos="45500" dist="393700" dir="5400000" sy="-100000" algn="bl" rotWithShape="0"/>
                </a:effectLst>
              </a:rPr>
              <a:t> Grade Program</a:t>
            </a:r>
            <a:endParaRPr lang="en-US" sz="3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 rot="-1186368">
            <a:off x="469173" y="71133"/>
            <a:ext cx="634432" cy="522232"/>
          </a:xfrm>
          <a:prstGeom prst="star5">
            <a:avLst>
              <a:gd name="adj" fmla="val 16931"/>
              <a:gd name="hf" fmla="val 105146"/>
              <a:gd name="vf" fmla="val 110557"/>
            </a:avLst>
          </a:prstGeom>
          <a:gradFill rotWithShape="1">
            <a:gsLst>
              <a:gs pos="0">
                <a:srgbClr val="F9E11E"/>
              </a:gs>
              <a:gs pos="100000">
                <a:srgbClr val="FF7900"/>
              </a:gs>
            </a:gsLst>
            <a:lin ang="2700000" scaled="1"/>
          </a:gradFill>
          <a:ln w="9525" algn="in">
            <a:solidFill>
              <a:srgbClr val="FF7900"/>
            </a:solidFill>
            <a:miter lim="800000"/>
            <a:headEnd/>
            <a:tailEnd/>
          </a:ln>
          <a:effectLst>
            <a:outerShdw dist="35921" dir="2700000" algn="ctr" rotWithShape="0">
              <a:srgbClr val="CCCCCC"/>
            </a:outerShdw>
          </a:effec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0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13178</TotalTime>
  <Words>1506</Words>
  <Application>Microsoft Office PowerPoint</Application>
  <PresentationFormat>On-screen Show (4:3)</PresentationFormat>
  <Paragraphs>421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Slipstream</vt:lpstr>
      <vt:lpstr>PowerPoint Presentation</vt:lpstr>
      <vt:lpstr>PowerPoint Presentation</vt:lpstr>
      <vt:lpstr>PowerPoint Presentation</vt:lpstr>
      <vt:lpstr>PowerPoint Presentation</vt:lpstr>
      <vt:lpstr>Comparing Mentor Programs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11th Grade Mentoring</vt:lpstr>
      <vt:lpstr>Unique Fact Card Match Up</vt:lpstr>
      <vt:lpstr>PowerPoint Presentation</vt:lpstr>
      <vt:lpstr>11th Grade Mentoring</vt:lpstr>
      <vt:lpstr>PowerPoint Presentation</vt:lpstr>
      <vt:lpstr>11th Grade Mentoring</vt:lpstr>
      <vt:lpstr>PowerPoint Presentation</vt:lpstr>
      <vt:lpstr>11th Grade Mentoring</vt:lpstr>
      <vt:lpstr>PowerPoint Presentation</vt:lpstr>
      <vt:lpstr>11th Grade Mentoring</vt:lpstr>
      <vt:lpstr>PowerPoint Presentation</vt:lpstr>
      <vt:lpstr>11th Grade Mentoring</vt:lpstr>
      <vt:lpstr>PowerPoint Presentation</vt:lpstr>
      <vt:lpstr>11th Grade Mentoring</vt:lpstr>
      <vt:lpstr>PowerPoint Presentation</vt:lpstr>
      <vt:lpstr>11th Grade Mentoring</vt:lpstr>
      <vt:lpstr>PowerPoint Presentation</vt:lpstr>
      <vt:lpstr>11th Grade Mentoring</vt:lpstr>
      <vt:lpstr>11th Grade Mentoring</vt:lpstr>
      <vt:lpstr>PowerPoint Presentation</vt:lpstr>
      <vt:lpstr>Final Steps:</vt:lpstr>
      <vt:lpstr>LiveScan Screening</vt:lpstr>
      <vt:lpstr>LiveScan Screening</vt:lpstr>
      <vt:lpstr>Thank You,  Mentors!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AOBT Mentor Program</dc:title>
  <dc:creator>HP</dc:creator>
  <cp:lastModifiedBy>HP</cp:lastModifiedBy>
  <cp:revision>230</cp:revision>
  <cp:lastPrinted>2011-09-20T23:53:01Z</cp:lastPrinted>
  <dcterms:created xsi:type="dcterms:W3CDTF">2010-09-22T05:30:33Z</dcterms:created>
  <dcterms:modified xsi:type="dcterms:W3CDTF">2013-09-26T00:23:41Z</dcterms:modified>
</cp:coreProperties>
</file>