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7" r:id="rId2"/>
    <p:sldId id="282" r:id="rId3"/>
    <p:sldId id="279" r:id="rId4"/>
    <p:sldId id="256" r:id="rId5"/>
    <p:sldId id="280" r:id="rId6"/>
    <p:sldId id="257" r:id="rId7"/>
    <p:sldId id="258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92" r:id="rId33"/>
    <p:sldId id="293" r:id="rId34"/>
    <p:sldId id="294" r:id="rId35"/>
    <p:sldId id="295" r:id="rId36"/>
    <p:sldId id="296" r:id="rId37"/>
    <p:sldId id="291" r:id="rId38"/>
    <p:sldId id="300" r:id="rId39"/>
    <p:sldId id="29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48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4412B-8831-4DBA-842F-8C53B86C4A4C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224BD-3004-4584-AF49-70136932F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5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7E762D8-1F60-43E2-A228-215CD933334C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F43F2-8189-C44B-B0F7-75FA283DD5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12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DCB3BEB-12E9-4806-B506-5B36087E9DA4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532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2987375-085A-44BE-B884-83B87A6C48F5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56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EC8E1AA-5CB7-4B24-B1A1-BC944EE70FA4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686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note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625C8-635D-487F-B6C1-C2CEF0E91F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3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625C8-635D-487F-B6C1-C2CEF0E91F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70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625C8-635D-487F-B6C1-C2CEF0E91F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7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625C8-635D-487F-B6C1-C2CEF0E91F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22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E987870-04DB-4ECB-A620-FD400B2F4499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4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1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371600" y="533400"/>
            <a:ext cx="7315200" cy="5410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solidFill>
                  <a:srgbClr val="304755"/>
                </a:solidFill>
              </a:defRPr>
            </a:lvl1pPr>
          </a:lstStyle>
          <a:p>
            <a:r>
              <a:rPr lang="en-US" dirty="0" smtClean="0"/>
              <a:t>Picture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24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371600" y="533400"/>
            <a:ext cx="7315200" cy="5410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solidFill>
                  <a:srgbClr val="304755"/>
                </a:solidFill>
              </a:defRPr>
            </a:lvl1pPr>
          </a:lstStyle>
          <a:p>
            <a:r>
              <a:rPr lang="en-US" dirty="0" smtClean="0"/>
              <a:t>Picture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90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EEEEB8-713A-4609-95C9-1480CC2FD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1"/>
            <a:ext cx="9144000" cy="131603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9143999" cy="1316725"/>
          </a:xfrm>
        </p:spPr>
        <p:txBody>
          <a:bodyPr tIns="0" rIns="91440" bIns="0">
            <a:noAutofit/>
          </a:bodyPr>
          <a:lstStyle>
            <a:lvl1pPr algn="ctr">
              <a:lnSpc>
                <a:spcPct val="90000"/>
              </a:lnSpc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1650" y="1600201"/>
            <a:ext cx="8185150" cy="4525963"/>
          </a:xfrm>
        </p:spPr>
        <p:txBody>
          <a:bodyPr>
            <a:noAutofit/>
          </a:bodyPr>
          <a:lstStyle>
            <a:lvl1pPr marL="231775" indent="-231775">
              <a:spcBef>
                <a:spcPts val="1200"/>
              </a:spcBef>
              <a:spcAft>
                <a:spcPts val="1200"/>
              </a:spcAft>
              <a:buClr>
                <a:srgbClr val="919600"/>
              </a:buClr>
              <a:buFont typeface="Arial" pitchFamily="34" charset="0"/>
              <a:buChar char="•"/>
              <a:defRPr sz="2800">
                <a:latin typeface="+mn-lt"/>
              </a:defRPr>
            </a:lvl1pPr>
            <a:lvl2pPr marL="463550" indent="-231775">
              <a:spcBef>
                <a:spcPts val="1200"/>
              </a:spcBef>
              <a:spcAft>
                <a:spcPts val="1200"/>
              </a:spcAft>
              <a:buClr>
                <a:srgbClr val="919600"/>
              </a:buClr>
              <a:buFont typeface="Arial" pitchFamily="34" charset="0"/>
              <a:buChar char="•"/>
              <a:defRPr sz="2400">
                <a:latin typeface="+mn-lt"/>
              </a:defRPr>
            </a:lvl2pPr>
            <a:lvl3pPr marL="795338" indent="-228600">
              <a:spcBef>
                <a:spcPts val="1200"/>
              </a:spcBef>
              <a:spcAft>
                <a:spcPts val="1200"/>
              </a:spcAft>
              <a:buFont typeface="Calibri" pitchFamily="34" charset="0"/>
              <a:buChar char="–"/>
              <a:defRPr sz="2000">
                <a:latin typeface="+mn-lt"/>
              </a:defRPr>
            </a:lvl3pPr>
            <a:lvl4pPr>
              <a:buNone/>
              <a:defRPr>
                <a:latin typeface="+mn-lt"/>
              </a:defRPr>
            </a:lvl4pPr>
            <a:lvl5pPr>
              <a:buNone/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155622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23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5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1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1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8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8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2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2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3ACF5-0C46-405A-85A6-4A47110D032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ABFAB-45CD-4C5C-AC35-A41CFC53F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3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jp9@jps.net" TargetMode="External"/><Relationship Id="rId2" Type="http://schemas.openxmlformats.org/officeDocument/2006/relationships/hyperlink" Target="mailto:patricia510@gmail.com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ccasn.berkeley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762000"/>
            <a:ext cx="6499225" cy="1725613"/>
          </a:xfrm>
        </p:spPr>
        <p:txBody>
          <a:bodyPr>
            <a:normAutofit fontScale="90000"/>
          </a:bodyPr>
          <a:lstStyle/>
          <a:p>
            <a:pPr>
              <a:buClr>
                <a:srgbClr val="6FB7D7"/>
              </a:buClr>
            </a:pPr>
            <a:r>
              <a:rPr lang="en-US" dirty="0">
                <a:latin typeface="Arial" pitchFamily="34" charset="0"/>
                <a:ea typeface="ＭＳ Ｐゴシック" pitchFamily="34" charset="-128"/>
              </a:rPr>
              <a:t>Taming the Master Schedule</a:t>
            </a:r>
            <a:br>
              <a:rPr lang="en-US" dirty="0">
                <a:latin typeface="Arial" pitchFamily="34" charset="0"/>
                <a:ea typeface="ＭＳ Ｐゴシック" pitchFamily="34" charset="-128"/>
              </a:rPr>
            </a:b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/>
            </a:r>
            <a:br>
              <a:rPr lang="en-US" dirty="0" smtClean="0">
                <a:latin typeface="Arial" pitchFamily="34" charset="0"/>
                <a:ea typeface="ＭＳ Ｐゴシック" pitchFamily="34" charset="-128"/>
              </a:rPr>
            </a:b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/>
            </a:r>
            <a:br>
              <a:rPr lang="en-US" dirty="0" smtClean="0">
                <a:latin typeface="Arial" pitchFamily="34" charset="0"/>
                <a:ea typeface="ＭＳ Ｐゴシック" pitchFamily="34" charset="-128"/>
              </a:rPr>
            </a:b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42829" y="1752600"/>
            <a:ext cx="6604000" cy="247491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buClr>
                <a:srgbClr val="6FB7D7"/>
              </a:buClr>
            </a:pPr>
            <a:endParaRPr lang="en-US" sz="2400" b="1" dirty="0" smtClean="0">
              <a:solidFill>
                <a:srgbClr val="898989"/>
              </a:solidFill>
              <a:latin typeface="Arial" pitchFamily="34" charset="0"/>
              <a:ea typeface="ＭＳ Ｐゴシック" pitchFamily="34" charset="-128"/>
            </a:endParaRPr>
          </a:p>
          <a:p>
            <a:pPr algn="l">
              <a:lnSpc>
                <a:spcPct val="80000"/>
              </a:lnSpc>
              <a:buClr>
                <a:srgbClr val="6FB7D7"/>
              </a:buClr>
            </a:pPr>
            <a:endParaRPr lang="en-US" sz="2400" b="1" dirty="0">
              <a:solidFill>
                <a:srgbClr val="898989"/>
              </a:solidFill>
              <a:latin typeface="Arial" pitchFamily="34" charset="0"/>
              <a:ea typeface="ＭＳ Ｐゴシック" pitchFamily="34" charset="-128"/>
            </a:endParaRPr>
          </a:p>
          <a:p>
            <a:pPr algn="l">
              <a:lnSpc>
                <a:spcPct val="80000"/>
              </a:lnSpc>
              <a:buClr>
                <a:srgbClr val="6FB7D7"/>
              </a:buClr>
            </a:pPr>
            <a:endParaRPr lang="en-US" sz="2400" b="1" dirty="0" smtClean="0">
              <a:solidFill>
                <a:srgbClr val="898989"/>
              </a:solidFill>
              <a:latin typeface="Arial" pitchFamily="34" charset="0"/>
              <a:ea typeface="ＭＳ Ｐゴシック" pitchFamily="34" charset="-128"/>
            </a:endParaRPr>
          </a:p>
          <a:p>
            <a:pPr>
              <a:lnSpc>
                <a:spcPct val="80000"/>
              </a:lnSpc>
              <a:buClr>
                <a:srgbClr val="6FB7D7"/>
              </a:buClr>
            </a:pP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rPr>
              <a:t>Patricia Clark and Phil Saroyan</a:t>
            </a:r>
          </a:p>
          <a:p>
            <a:pPr>
              <a:lnSpc>
                <a:spcPct val="80000"/>
              </a:lnSpc>
              <a:buClr>
                <a:srgbClr val="6FB7D7"/>
              </a:buClr>
            </a:pP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rPr>
              <a:t>CCASN – College &amp; Career Academy Support Network/  U.C.  Berkeley</a:t>
            </a:r>
          </a:p>
          <a:p>
            <a:pPr>
              <a:lnSpc>
                <a:spcPct val="80000"/>
              </a:lnSpc>
              <a:buClr>
                <a:srgbClr val="6FB7D7"/>
              </a:buClr>
            </a:pPr>
            <a:endParaRPr lang="en-US" sz="2400" dirty="0" smtClean="0">
              <a:solidFill>
                <a:srgbClr val="898989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371600" y="5562600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		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30737"/>
            <a:ext cx="34655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4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 Stages of Master Scheduling</a:t>
            </a:r>
          </a:p>
        </p:txBody>
      </p:sp>
      <p:sp>
        <p:nvSpPr>
          <p:cNvPr id="52226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00" dirty="0" smtClean="0">
              <a:latin typeface="Arial" pitchFamily="34" charset="0"/>
              <a:ea typeface="ＭＳ Ｐゴシック" pitchFamily="34" charset="-128"/>
            </a:endParaRPr>
          </a:p>
          <a:p>
            <a:pPr lvl="1" eaLnBrk="1" hangingPunct="1"/>
            <a:r>
              <a:rPr lang="en-US" sz="3000" dirty="0" smtClean="0">
                <a:latin typeface="Arial" pitchFamily="34" charset="0"/>
                <a:ea typeface="ＭＳ Ｐゴシック" pitchFamily="34" charset="-128"/>
              </a:rPr>
              <a:t>Planning, Designing, Preliminary Tasks</a:t>
            </a:r>
          </a:p>
          <a:p>
            <a:pPr lvl="1" eaLnBrk="1" hangingPunct="1"/>
            <a:r>
              <a:rPr lang="en-US" sz="3000" dirty="0" smtClean="0">
                <a:latin typeface="Arial" pitchFamily="34" charset="0"/>
                <a:ea typeface="ＭＳ Ｐゴシック" pitchFamily="34" charset="-128"/>
              </a:rPr>
              <a:t>Student Pathway Program of Study Selection; Elective Course Selection; Tallies</a:t>
            </a:r>
          </a:p>
          <a:p>
            <a:pPr lvl="1" eaLnBrk="1" hangingPunct="1"/>
            <a:r>
              <a:rPr lang="en-US" sz="3000" dirty="0" smtClean="0">
                <a:latin typeface="Arial" pitchFamily="34" charset="0"/>
                <a:ea typeface="ＭＳ Ｐゴシック" pitchFamily="34" charset="-128"/>
              </a:rPr>
              <a:t>Building the Master Schedule</a:t>
            </a:r>
          </a:p>
          <a:p>
            <a:pPr lvl="1" eaLnBrk="1" hangingPunct="1"/>
            <a:r>
              <a:rPr lang="en-US" sz="3000" dirty="0" smtClean="0">
                <a:latin typeface="Arial" pitchFamily="34" charset="0"/>
                <a:ea typeface="ＭＳ Ｐゴシック" pitchFamily="34" charset="-128"/>
              </a:rPr>
              <a:t>Analysis and Adjustment; Distribution of Student &amp; Teacher Schedules </a:t>
            </a:r>
          </a:p>
          <a:p>
            <a:pPr lvl="1" eaLnBrk="1" hangingPunct="1"/>
            <a:r>
              <a:rPr lang="en-US" sz="3000" dirty="0" smtClean="0">
                <a:latin typeface="Arial" pitchFamily="34" charset="0"/>
                <a:ea typeface="ＭＳ Ｐゴシック" pitchFamily="34" charset="-128"/>
              </a:rPr>
              <a:t>Fine-tuning, Readjustment, and Assessment  (begin the cycle anew) </a:t>
            </a:r>
          </a:p>
        </p:txBody>
      </p:sp>
    </p:spTree>
    <p:extLst>
      <p:ext uri="{BB962C8B-B14F-4D97-AF65-F5344CB8AC3E}">
        <p14:creationId xmlns:p14="http://schemas.microsoft.com/office/powerpoint/2010/main" val="14403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Role of the District in Supporting Effective Scheduling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812" y="1600200"/>
            <a:ext cx="5791200" cy="4343400"/>
          </a:xfrm>
        </p:spPr>
      </p:pic>
    </p:spTree>
    <p:extLst>
      <p:ext uri="{BB962C8B-B14F-4D97-AF65-F5344CB8AC3E}">
        <p14:creationId xmlns:p14="http://schemas.microsoft.com/office/powerpoint/2010/main" val="98881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07951"/>
            <a:ext cx="8042275" cy="80645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Stage 1: Planning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549275" y="1295400"/>
            <a:ext cx="8042275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Assemble Master Schedule Team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Establish set of Guiding Principles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Identify and address any scheduling opportunities, needs, or constraints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Dialogue/Communicate w. all Stakeholders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Develop/Disseminate Master Schedule Plan, Process, and Timeline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Review/Update Curriculum &amp; Courses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Develop Pathway &amp; Course selection process and materials </a:t>
            </a:r>
          </a:p>
          <a:p>
            <a:pPr lvl="1">
              <a:lnSpc>
                <a:spcPct val="90000"/>
              </a:lnSpc>
            </a:pPr>
            <a:r>
              <a:rPr lang="en-US" sz="2400" i="1" dirty="0" smtClean="0">
                <a:latin typeface="Arial" pitchFamily="34" charset="0"/>
                <a:ea typeface="ＭＳ Ｐゴシック" pitchFamily="34" charset="-128"/>
              </a:rPr>
              <a:t>Tips: Involve stakeholders early; Use visual representations 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latin typeface="Comic Sans MS"/>
              <a:ea typeface="ＭＳ Ｐゴシック" pitchFamily="34" charset="-128"/>
              <a:cs typeface="Comic Sans MS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2400" dirty="0" smtClean="0">
              <a:latin typeface="Comic Sans MS"/>
              <a:ea typeface="ＭＳ Ｐゴシック" pitchFamily="34" charset="-128"/>
              <a:cs typeface="Comic Sans MS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Arial" pitchFamily="34" charset="0"/>
                <a:ea typeface="ＭＳ Ｐゴシック" pitchFamily="34" charset="-128"/>
              </a:rPr>
              <a:t>Stage 2:  Pathway/Program of Study and Course Selection; Tallies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2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Disseminate Selection/Registration materials </a:t>
            </a:r>
            <a:r>
              <a:rPr lang="en-US" sz="1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(increasingly this is done on line)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4000" i="1" dirty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1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Make </a:t>
            </a:r>
            <a:r>
              <a:rPr lang="en-US" sz="1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multiple presentations </a:t>
            </a:r>
            <a:r>
              <a:rPr lang="en-US" sz="11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to students/</a:t>
            </a:r>
            <a:r>
              <a:rPr lang="en-US" sz="1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parents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Assure every student is supported by an adult advocate  to make informed choices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/>
            </a:pPr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Complete </a:t>
            </a:r>
            <a:r>
              <a:rPr lang="en-US" sz="9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Pathway recruitment and  </a:t>
            </a:r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selection </a:t>
            </a:r>
            <a:r>
              <a:rPr lang="en-US" sz="9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process (pathway showcase, visits, etc.)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9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Check and Verify Everything: Accuracy is Critical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96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</a:endParaRPr>
          </a:p>
          <a:p>
            <a:pPr marL="857250" lvl="3" indent="0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</a:endParaRPr>
          </a:p>
          <a:p>
            <a:pPr marL="857250" lvl="3" indent="0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   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56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POS/Course Selection &amp; Tallies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Balance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student choice with equity (each pathway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reflecting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the diversity of the school as a whole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)</a:t>
            </a:r>
          </a:p>
          <a:p>
            <a:pPr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</a:endParaRPr>
          </a:p>
          <a:p>
            <a:pPr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Use course tallies to determine final course offerings &amp; number of course sections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19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18" b="17632"/>
          <a:stretch/>
        </p:blipFill>
        <p:spPr>
          <a:xfrm>
            <a:off x="457200" y="1295400"/>
            <a:ext cx="8215238" cy="5029200"/>
          </a:xfrm>
        </p:spPr>
      </p:pic>
      <p:sp>
        <p:nvSpPr>
          <p:cNvPr id="2" name="Rectangle 1"/>
          <p:cNvSpPr/>
          <p:nvPr/>
        </p:nvSpPr>
        <p:spPr>
          <a:xfrm>
            <a:off x="381000" y="7620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itchFamily="34" charset="0"/>
                <a:ea typeface="ＭＳ Ｐゴシック" pitchFamily="34" charset="-128"/>
              </a:rPr>
              <a:t>Stage 3:</a:t>
            </a:r>
            <a:br>
              <a:rPr lang="en-US" sz="3600" b="1" dirty="0">
                <a:latin typeface="Arial" pitchFamily="34" charset="0"/>
                <a:ea typeface="ＭＳ Ｐゴシック" pitchFamily="34" charset="-128"/>
              </a:rPr>
            </a:br>
            <a:r>
              <a:rPr lang="en-US" sz="3600" b="1" dirty="0">
                <a:latin typeface="Arial" pitchFamily="34" charset="0"/>
                <a:ea typeface="ＭＳ Ｐゴシック" pitchFamily="34" charset="-128"/>
              </a:rPr>
              <a:t>Building the Master Schedule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571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Planning Time</a:t>
            </a:r>
            <a:br>
              <a:rPr lang="en-US" dirty="0" smtClean="0"/>
            </a:br>
            <a:r>
              <a:rPr lang="en-US" sz="3200" dirty="0" smtClean="0"/>
              <a:t>The Linchpin of Linked Learning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905000"/>
            <a:ext cx="8289925" cy="4343400"/>
          </a:xfrm>
        </p:spPr>
        <p:txBody>
          <a:bodyPr/>
          <a:lstStyle/>
          <a:p>
            <a:r>
              <a:rPr lang="en-US" dirty="0" smtClean="0"/>
              <a:t>Professional Development</a:t>
            </a:r>
          </a:p>
          <a:p>
            <a:r>
              <a:rPr lang="en-US" dirty="0" smtClean="0"/>
              <a:t>Integrated, Thematic Curriculum Development</a:t>
            </a:r>
          </a:p>
          <a:p>
            <a:r>
              <a:rPr lang="en-US" dirty="0" smtClean="0"/>
              <a:t>Course Development</a:t>
            </a:r>
          </a:p>
          <a:p>
            <a:r>
              <a:rPr lang="en-US" dirty="0" smtClean="0"/>
              <a:t>Meetings with Business Partners</a:t>
            </a:r>
          </a:p>
          <a:p>
            <a:r>
              <a:rPr lang="en-US" dirty="0" smtClean="0"/>
              <a:t>Student Counseling/College &amp; Career Planning</a:t>
            </a:r>
          </a:p>
        </p:txBody>
      </p:sp>
    </p:spTree>
    <p:extLst>
      <p:ext uri="{BB962C8B-B14F-4D97-AF65-F5344CB8AC3E}">
        <p14:creationId xmlns:p14="http://schemas.microsoft.com/office/powerpoint/2010/main" val="1767281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3810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Making it Happen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676400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Not an easy task especially as the number of Cohorts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Influenced by school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School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Number of teachers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Number of periods each teacher is assigned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Maximum class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Maximum case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There is a limit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4372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Common Planning Time Limit Calculation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762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Example: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990600" y="1143000"/>
            <a:ext cx="769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Total number of students – 1500</a:t>
            </a:r>
          </a:p>
          <a:p>
            <a:r>
              <a:rPr lang="en-US" sz="2400" dirty="0"/>
              <a:t>Total number of teachers – 56</a:t>
            </a:r>
          </a:p>
          <a:p>
            <a:r>
              <a:rPr lang="en-US" sz="2400" dirty="0"/>
              <a:t>Number of periods an individual teacher is assigned – 5</a:t>
            </a:r>
          </a:p>
          <a:p>
            <a:r>
              <a:rPr lang="en-US" sz="2400" dirty="0"/>
              <a:t>Maximum student case load for a teacher – 165</a:t>
            </a:r>
          </a:p>
          <a:p>
            <a:r>
              <a:rPr lang="en-US" sz="2400" dirty="0"/>
              <a:t>Maximum class size – 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7300" y="30480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Limiting divisor – case load or maximum class size?</a:t>
            </a:r>
          </a:p>
          <a:p>
            <a:r>
              <a:rPr lang="en-US" sz="2400" dirty="0" smtClean="0"/>
              <a:t>165 / 5 = </a:t>
            </a:r>
            <a:r>
              <a:rPr lang="en-US" sz="2400" b="1" dirty="0" smtClean="0"/>
              <a:t>33</a:t>
            </a:r>
            <a:r>
              <a:rPr lang="en-US" sz="2400" dirty="0" smtClean="0"/>
              <a:t>           -</a:t>
            </a:r>
            <a:r>
              <a:rPr lang="en-US" sz="2400" dirty="0" err="1" smtClean="0"/>
              <a:t>vs</a:t>
            </a:r>
            <a:r>
              <a:rPr lang="en-US" sz="2400" dirty="0" smtClean="0"/>
              <a:t>-         Maximum class size of </a:t>
            </a:r>
            <a:r>
              <a:rPr lang="en-US" sz="2400" b="1" dirty="0" smtClean="0"/>
              <a:t>32</a:t>
            </a:r>
          </a:p>
          <a:p>
            <a:r>
              <a:rPr lang="en-US" sz="2400" dirty="0" smtClean="0"/>
              <a:t>1500 / 32 = </a:t>
            </a:r>
            <a:r>
              <a:rPr lang="en-US" sz="2400" b="1" dirty="0" smtClean="0"/>
              <a:t>47</a:t>
            </a:r>
            <a:r>
              <a:rPr lang="en-US" sz="2400" dirty="0" smtClean="0"/>
              <a:t> (rounded up)</a:t>
            </a:r>
          </a:p>
          <a:p>
            <a:r>
              <a:rPr lang="en-US" sz="2400" dirty="0" smtClean="0"/>
              <a:t>56 – 47 = </a:t>
            </a:r>
            <a:r>
              <a:rPr lang="en-US" sz="2400" b="1" dirty="0" smtClean="0"/>
              <a:t>9 – Total number of preps per period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8629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Tool: Common Planning Time </a:t>
            </a:r>
            <a:r>
              <a:rPr lang="en-US" sz="2400" dirty="0" smtClean="0"/>
              <a:t>Estimator – Excel Spreadsheet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7244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Exceptions: 	Multiple Lunch Periods</a:t>
            </a:r>
          </a:p>
          <a:p>
            <a:r>
              <a:rPr lang="en-US" dirty="0"/>
              <a:t>	</a:t>
            </a:r>
            <a:r>
              <a:rPr lang="en-US" dirty="0" smtClean="0"/>
              <a:t>		Stacking of larger class size classes (Physical Education</a:t>
            </a:r>
          </a:p>
          <a:p>
            <a:r>
              <a:rPr lang="en-US" dirty="0"/>
              <a:t>	</a:t>
            </a:r>
            <a:r>
              <a:rPr lang="en-US" dirty="0" smtClean="0"/>
              <a:t>		Periods designed for fewer students – optional periods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48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031221"/>
              </p:ext>
            </p:extLst>
          </p:nvPr>
        </p:nvGraphicFramePr>
        <p:xfrm>
          <a:off x="2932793" y="1600200"/>
          <a:ext cx="4476750" cy="4907280"/>
        </p:xfrm>
        <a:graphic>
          <a:graphicData uri="http://schemas.openxmlformats.org/drawingml/2006/table">
            <a:tbl>
              <a:tblPr firstRow="1" firstCol="1" bandRow="1"/>
              <a:tblGrid>
                <a:gridCol w="2392746"/>
                <a:gridCol w="2084004"/>
              </a:tblGrid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Advanced Band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Art Design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Biology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Chemistry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English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Filipino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French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Government/Econ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Journalism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Leadership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Marching Band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Physics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Spanish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Studio Art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837543" y="1096682"/>
            <a:ext cx="4572000" cy="4921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smtClean="0">
                <a:ea typeface="Calibri"/>
                <a:cs typeface="Times New Roman"/>
              </a:rPr>
              <a:t>Course </a:t>
            </a:r>
            <a:r>
              <a:rPr lang="en-US" sz="2400" dirty="0">
                <a:ea typeface="Calibri"/>
                <a:cs typeface="Times New Roman"/>
              </a:rPr>
              <a:t>Title	</a:t>
            </a:r>
            <a:r>
              <a:rPr lang="en-US" sz="2400" dirty="0" smtClean="0">
                <a:ea typeface="Calibri"/>
                <a:cs typeface="Times New Roman"/>
              </a:rPr>
              <a:t>Number </a:t>
            </a:r>
            <a:r>
              <a:rPr lang="en-US" sz="2400" dirty="0">
                <a:ea typeface="Calibri"/>
                <a:cs typeface="Times New Roman"/>
              </a:rPr>
              <a:t>of Requests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1" y="702135"/>
            <a:ext cx="632459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marR="0" indent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a typeface="Calibri"/>
                <a:cs typeface="Times New Roman"/>
              </a:rPr>
              <a:t>Calculus – 32 Requests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Sample Conflict Matrix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90420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Objectives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To increase our own expertise, efficiency, and effectiveness in building a successful Master Schedule</a:t>
            </a:r>
          </a:p>
          <a:p>
            <a:pPr marL="0" indent="0" eaLnBrk="1" hangingPunct="1">
              <a:buNone/>
            </a:pPr>
            <a:endParaRPr lang="en-US" sz="12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r>
              <a:rPr lang="en-US" sz="2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To acquire valuable master scheduling tools, strategies and resources </a:t>
            </a:r>
          </a:p>
          <a:p>
            <a:pPr marL="0" indent="0" eaLnBrk="1" hangingPunct="1">
              <a:buNone/>
            </a:pPr>
            <a:endParaRPr lang="en-US" sz="12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r>
              <a:rPr lang="en-US" sz="26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To share our own scheduling best practices</a:t>
            </a:r>
            <a:r>
              <a:rPr lang="en-US" sz="26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, </a:t>
            </a:r>
            <a:r>
              <a:rPr lang="en-US" sz="26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challenges </a:t>
            </a:r>
            <a:r>
              <a:rPr lang="en-US" sz="26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 solutions</a:t>
            </a:r>
          </a:p>
          <a:p>
            <a:pPr eaLnBrk="1" hangingPunct="1"/>
            <a:endParaRPr lang="en-US" sz="26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en-US" sz="26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endParaRPr lang="en-US" sz="28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1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Matrix Considerations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752600"/>
            <a:ext cx="7010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/>
              <a:t>Mandatory Placements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/>
              <a:t>Pathway Courses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/>
              <a:t>Special Education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/>
              <a:t>English Language </a:t>
            </a:r>
            <a:r>
              <a:rPr lang="en-US" sz="2800" b="1" dirty="0" smtClean="0"/>
              <a:t>Learners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/>
              <a:t>Singletons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/>
              <a:t>Doubletons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/>
              <a:t>Tripletons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/>
              <a:t>Conflict Totals Per Period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 smtClean="0"/>
              <a:t>Hyperdispersion</a:t>
            </a:r>
            <a:endParaRPr lang="en-US" sz="28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11430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Placement Order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192555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576795"/>
              </p:ext>
            </p:extLst>
          </p:nvPr>
        </p:nvGraphicFramePr>
        <p:xfrm>
          <a:off x="2351577" y="1371601"/>
          <a:ext cx="6563823" cy="267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611"/>
                <a:gridCol w="881189"/>
                <a:gridCol w="892366"/>
                <a:gridCol w="860234"/>
                <a:gridCol w="838200"/>
                <a:gridCol w="892366"/>
                <a:gridCol w="870857"/>
              </a:tblGrid>
              <a:tr h="84836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</a:t>
                      </a:r>
                      <a:r>
                        <a:rPr lang="en-US" sz="2400" baseline="0" dirty="0" smtClean="0">
                          <a:latin typeface="Calibri" pitchFamily="34" charset="0"/>
                        </a:rPr>
                        <a:t> 1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 2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 3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</a:t>
                      </a:r>
                      <a:r>
                        <a:rPr lang="en-US" sz="2400" baseline="0" dirty="0" smtClean="0">
                          <a:latin typeface="Calibri" pitchFamily="34" charset="0"/>
                        </a:rPr>
                        <a:t> 4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 5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 6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Course 1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PREP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Course 2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PREP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Course 3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PREP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Course 4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PREP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99382" y="76200"/>
            <a:ext cx="73588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Pathway with 120 </a:t>
            </a:r>
            <a:r>
              <a:rPr lang="en-US" sz="2400" b="1" dirty="0" smtClean="0"/>
              <a:t>students</a:t>
            </a:r>
          </a:p>
          <a:p>
            <a:pPr algn="ctr"/>
            <a:r>
              <a:rPr lang="en-US" sz="2000" dirty="0"/>
              <a:t>(Each Letter Represents a Group of 30 Students in this Pathway)</a:t>
            </a:r>
          </a:p>
          <a:p>
            <a:pPr algn="ctr"/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34905"/>
              </p:ext>
            </p:extLst>
          </p:nvPr>
        </p:nvGraphicFramePr>
        <p:xfrm>
          <a:off x="3723177" y="4114800"/>
          <a:ext cx="5137468" cy="18288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838200"/>
                <a:gridCol w="914400"/>
                <a:gridCol w="838200"/>
                <a:gridCol w="838200"/>
                <a:gridCol w="914400"/>
                <a:gridCol w="794068"/>
              </a:tblGrid>
              <a:tr h="34794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794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4794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4794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23177" y="4114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23177" y="457646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23177" y="503813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52724" y="549979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066577" y="4114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066577" y="4576464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066577" y="5043949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066577" y="5506568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97465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Aspects of this structure: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1295400"/>
            <a:ext cx="2362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Common prep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Teachers teach one period out of the academy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Students take 4 classes in academy and 2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tudents in academy can go out for classes during period 1 &amp;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Academy field trips complicated by 6</a:t>
            </a:r>
            <a:r>
              <a:rPr lang="en-US" baseline="30000" dirty="0" smtClean="0"/>
              <a:t>th</a:t>
            </a:r>
            <a:r>
              <a:rPr lang="en-US" dirty="0" smtClean="0"/>
              <a:t> period outside class (students in academy periods 3-6 improves the ability to take field trips)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43200" y="6248400"/>
            <a:ext cx="494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let’s see what happens with 30 more students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848600" y="6433066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3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116237"/>
              </p:ext>
            </p:extLst>
          </p:nvPr>
        </p:nvGraphicFramePr>
        <p:xfrm>
          <a:off x="2454991" y="990600"/>
          <a:ext cx="6563823" cy="267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611"/>
                <a:gridCol w="881189"/>
                <a:gridCol w="892366"/>
                <a:gridCol w="860234"/>
                <a:gridCol w="838200"/>
                <a:gridCol w="892366"/>
                <a:gridCol w="870857"/>
              </a:tblGrid>
              <a:tr h="84836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</a:t>
                      </a:r>
                      <a:r>
                        <a:rPr lang="en-US" sz="2400" baseline="0" dirty="0" smtClean="0">
                          <a:latin typeface="Calibri" pitchFamily="34" charset="0"/>
                        </a:rPr>
                        <a:t> 1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 2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 3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</a:t>
                      </a:r>
                      <a:r>
                        <a:rPr lang="en-US" sz="2400" baseline="0" dirty="0" smtClean="0">
                          <a:latin typeface="Calibri" pitchFamily="34" charset="0"/>
                        </a:rPr>
                        <a:t> 4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 5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Per 6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Course 1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PREP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E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Course 2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PREP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E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Course 3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PREP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E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Course 4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PREP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E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693756"/>
              </p:ext>
            </p:extLst>
          </p:nvPr>
        </p:nvGraphicFramePr>
        <p:xfrm>
          <a:off x="3826591" y="3886199"/>
          <a:ext cx="5137468" cy="22860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838200"/>
                <a:gridCol w="914400"/>
                <a:gridCol w="838200"/>
                <a:gridCol w="838200"/>
                <a:gridCol w="914400"/>
                <a:gridCol w="79406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66800" y="0"/>
            <a:ext cx="7467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Pathway with 150 students</a:t>
            </a:r>
          </a:p>
          <a:p>
            <a:pPr algn="ctr"/>
            <a:r>
              <a:rPr lang="en-US" sz="2000" dirty="0"/>
              <a:t>(Each Letter Represents a Group of 30 Students in this Pathway)</a:t>
            </a:r>
          </a:p>
          <a:p>
            <a:pPr algn="ctr"/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24777" y="4360413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821148" y="3907686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46548" y="5271723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10262" y="4822078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522948" y="3886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846548" y="5714999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90177" y="4343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28377" y="4800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153400" y="5257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684748" y="5714999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85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Aspects of this structure: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914400"/>
            <a:ext cx="2362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Common prep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Teachers teach all 5 periods in the academy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Students take 4 classes in academy and 2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tudents in academy can go out for classes during any period 1 – 6 (a student can change group to go out any period)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Academy field trips complicated by students taking classes outside of the academy during all periods of the day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43200" y="6248400"/>
            <a:ext cx="494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let’s see what happens with 300 students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848600" y="6433066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5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705786"/>
              </p:ext>
            </p:extLst>
          </p:nvPr>
        </p:nvGraphicFramePr>
        <p:xfrm>
          <a:off x="685798" y="670560"/>
          <a:ext cx="78486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2"/>
                <a:gridCol w="914400"/>
                <a:gridCol w="1143000"/>
                <a:gridCol w="1219200"/>
                <a:gridCol w="1219200"/>
                <a:gridCol w="1219200"/>
                <a:gridCol w="1143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278471"/>
              </p:ext>
            </p:extLst>
          </p:nvPr>
        </p:nvGraphicFramePr>
        <p:xfrm>
          <a:off x="685800" y="1051560"/>
          <a:ext cx="7848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0600"/>
                <a:gridCol w="914400"/>
                <a:gridCol w="1143000"/>
                <a:gridCol w="1219200"/>
                <a:gridCol w="1219200"/>
                <a:gridCol w="1219200"/>
                <a:gridCol w="1143000"/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English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Prep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E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Prep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F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G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H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I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J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History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Prep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E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F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History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Prep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G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H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I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J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Science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Prep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E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F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G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Science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Prep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H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I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J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Tech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Prep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D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E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F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G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H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Tech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itchFamily="34" charset="0"/>
                        </a:rPr>
                        <a:t>Prep</a:t>
                      </a:r>
                      <a:endParaRPr 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I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J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A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B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C</a:t>
                      </a:r>
                      <a:endParaRPr lang="en-US" sz="2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5800" y="-76200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Pathway with 300 students</a:t>
            </a:r>
          </a:p>
          <a:p>
            <a:pPr algn="ctr"/>
            <a:r>
              <a:rPr lang="en-US" sz="2000" b="1" dirty="0" smtClean="0"/>
              <a:t>(Each Letter Represents a Group of 30 Students in this Pathway)</a:t>
            </a:r>
            <a:endParaRPr lang="en-US" sz="2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181376"/>
              </p:ext>
            </p:extLst>
          </p:nvPr>
        </p:nvGraphicFramePr>
        <p:xfrm>
          <a:off x="685802" y="4785360"/>
          <a:ext cx="7848595" cy="37084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990598"/>
                <a:gridCol w="914400"/>
                <a:gridCol w="1143000"/>
                <a:gridCol w="1219200"/>
                <a:gridCol w="1219200"/>
                <a:gridCol w="1219200"/>
                <a:gridCol w="1142997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 Out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 &amp; J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 &amp; F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 &amp; G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 &amp; H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 &amp; I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034696"/>
              </p:ext>
            </p:extLst>
          </p:nvPr>
        </p:nvGraphicFramePr>
        <p:xfrm>
          <a:off x="685797" y="5166360"/>
          <a:ext cx="7848603" cy="158496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990603"/>
                <a:gridCol w="914400"/>
                <a:gridCol w="1143000"/>
                <a:gridCol w="1219200"/>
                <a:gridCol w="1219200"/>
                <a:gridCol w="1219200"/>
                <a:gridCol w="11430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Band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Alg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1</a:t>
                      </a:r>
                    </a:p>
                    <a:p>
                      <a:pPr algn="ctr"/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Alg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2</a:t>
                      </a:r>
                    </a:p>
                    <a:p>
                      <a:pPr algn="ctr"/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Geom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Chem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Physics</a:t>
                      </a:r>
                    </a:p>
                    <a:p>
                      <a:pPr algn="ctr"/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Alg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2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AP Course</a:t>
                      </a:r>
                    </a:p>
                    <a:p>
                      <a:pPr algn="ctr"/>
                      <a:r>
                        <a:rPr lang="en-US" sz="2000" dirty="0" smtClean="0"/>
                        <a:t>World </a:t>
                      </a:r>
                      <a:r>
                        <a:rPr lang="en-US" sz="1800" dirty="0" smtClean="0"/>
                        <a:t>Language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AP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Course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World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Language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AP Course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World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Language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odecagon 6"/>
          <p:cNvSpPr/>
          <p:nvPr/>
        </p:nvSpPr>
        <p:spPr>
          <a:xfrm>
            <a:off x="2590800" y="1066800"/>
            <a:ext cx="1143000" cy="457200"/>
          </a:xfrm>
          <a:prstGeom prst="dodec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decagon 7"/>
          <p:cNvSpPr/>
          <p:nvPr/>
        </p:nvSpPr>
        <p:spPr>
          <a:xfrm>
            <a:off x="4953000" y="4267200"/>
            <a:ext cx="1219200" cy="457200"/>
          </a:xfrm>
          <a:prstGeom prst="dodec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decagon 8"/>
          <p:cNvSpPr/>
          <p:nvPr/>
        </p:nvSpPr>
        <p:spPr>
          <a:xfrm>
            <a:off x="6172200" y="3352800"/>
            <a:ext cx="1219200" cy="457200"/>
          </a:xfrm>
          <a:prstGeom prst="dodec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decagon 9"/>
          <p:cNvSpPr/>
          <p:nvPr/>
        </p:nvSpPr>
        <p:spPr>
          <a:xfrm>
            <a:off x="7391400" y="2438400"/>
            <a:ext cx="1143000" cy="457200"/>
          </a:xfrm>
          <a:prstGeom prst="dodec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decagon 10"/>
          <p:cNvSpPr/>
          <p:nvPr/>
        </p:nvSpPr>
        <p:spPr>
          <a:xfrm>
            <a:off x="1524000" y="5181600"/>
            <a:ext cx="1219200" cy="457200"/>
          </a:xfrm>
          <a:prstGeom prst="dodec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decagon 11"/>
          <p:cNvSpPr/>
          <p:nvPr/>
        </p:nvSpPr>
        <p:spPr>
          <a:xfrm>
            <a:off x="3733800" y="5791200"/>
            <a:ext cx="1219200" cy="457200"/>
          </a:xfrm>
          <a:prstGeom prst="dodec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0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3" y="1219200"/>
            <a:ext cx="8782376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773" y="457200"/>
            <a:ext cx="8782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Pathway with 300 students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79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The Golden Numbers</a:t>
            </a:r>
            <a:endParaRPr 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do you know the best configuration of a Linked Learning Cohort?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Number of teachers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Number of periods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Number of students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667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Tool: Cohort Size Calculator – Excel Spreadsheet </a:t>
            </a:r>
            <a:endParaRPr lang="en-US" sz="24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3200400"/>
            <a:ext cx="4398034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6714" y="5410200"/>
            <a:ext cx="7082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Fill in the 5 values and a chart on the spreadsheet will show you workable configurations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111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79"/>
          <a:stretch/>
        </p:blipFill>
        <p:spPr bwMode="auto">
          <a:xfrm>
            <a:off x="457200" y="1432560"/>
            <a:ext cx="2841786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2"/>
          <a:stretch/>
        </p:blipFill>
        <p:spPr bwMode="auto">
          <a:xfrm>
            <a:off x="3276592" y="1432560"/>
            <a:ext cx="5310516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itchFamily="34" charset="0"/>
                <a:ea typeface="ＭＳ Ｐゴシック" pitchFamily="34" charset="-128"/>
              </a:rPr>
              <a:t>Tally &amp; Section Allocation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276592" y="5791200"/>
            <a:ext cx="342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44 Total Sections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99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12" y="457200"/>
            <a:ext cx="2920888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0312"/>
            <a:ext cx="4944726" cy="463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12359" y="5144869"/>
            <a:ext cx="342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40 Total Sections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431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456970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0829" y="159603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Student Counts from Course Request Tally</a:t>
            </a:r>
          </a:p>
        </p:txBody>
      </p:sp>
      <p:cxnSp>
        <p:nvCxnSpPr>
          <p:cNvPr id="16" name="Straight Arrow Connector 15"/>
          <p:cNvCxnSpPr>
            <a:stCxn id="2" idx="2"/>
          </p:cNvCxnSpPr>
          <p:nvPr/>
        </p:nvCxnSpPr>
        <p:spPr>
          <a:xfrm flipH="1">
            <a:off x="6175829" y="990600"/>
            <a:ext cx="3429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274079" y="1295400"/>
            <a:ext cx="1155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Room #</a:t>
            </a:r>
            <a:endParaRPr lang="en-US" sz="2400" b="1" dirty="0"/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>
            <a:off x="7851834" y="1757065"/>
            <a:ext cx="72966" cy="681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849618" y="1058146"/>
            <a:ext cx="1062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Course</a:t>
            </a:r>
            <a:endParaRPr lang="en-US" sz="2400" b="1" dirty="0"/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>
            <a:off x="4380886" y="1519811"/>
            <a:ext cx="648314" cy="918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18574" y="833735"/>
            <a:ext cx="1175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Teacher</a:t>
            </a:r>
            <a:endParaRPr lang="en-US" sz="2400" b="1" dirty="0"/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>
            <a:off x="2406556" y="1295400"/>
            <a:ext cx="587981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0029" y="152400"/>
            <a:ext cx="34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Seat Balancing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25988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1"/>
          <p:cNvSpPr>
            <a:spLocks noChangeArrowheads="1"/>
          </p:cNvSpPr>
          <p:nvPr/>
        </p:nvSpPr>
        <p:spPr bwMode="auto">
          <a:xfrm>
            <a:off x="3282950" y="457200"/>
            <a:ext cx="2544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u="sng"/>
              <a:t>Balanced!!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752600"/>
            <a:ext cx="8259783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3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239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003"/>
            <a:ext cx="8229600" cy="1143000"/>
          </a:xfrm>
        </p:spPr>
        <p:txBody>
          <a:bodyPr/>
          <a:lstStyle/>
          <a:p>
            <a:r>
              <a:rPr lang="en-US" dirty="0" smtClean="0"/>
              <a:t>Making a Room Assignment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144729"/>
              </p:ext>
            </p:extLst>
          </p:nvPr>
        </p:nvGraphicFramePr>
        <p:xfrm>
          <a:off x="1524000" y="1937603"/>
          <a:ext cx="609600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914403"/>
                <a:gridCol w="859972"/>
                <a:gridCol w="892629"/>
                <a:gridCol w="849085"/>
                <a:gridCol w="903515"/>
                <a:gridCol w="83819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Rm</a:t>
                      </a:r>
                      <a:r>
                        <a:rPr lang="en-US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/>
                </a:tc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Rm</a:t>
                      </a:r>
                      <a:r>
                        <a:rPr lang="en-US" dirty="0" smtClean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Rm</a:t>
                      </a:r>
                      <a:r>
                        <a:rPr lang="en-US" dirty="0" smtClean="0"/>
                        <a:t>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Rm</a:t>
                      </a:r>
                      <a:r>
                        <a:rPr lang="en-US" dirty="0" smtClean="0"/>
                        <a:t>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Rm</a:t>
                      </a:r>
                      <a:r>
                        <a:rPr lang="en-US" dirty="0" smtClean="0"/>
                        <a:t>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7030A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7030A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7030A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7030A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Rm</a:t>
                      </a:r>
                      <a:r>
                        <a:rPr lang="en-US" dirty="0" smtClean="0"/>
                        <a:t>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38400" y="2674203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2293203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5947" y="2693253"/>
            <a:ext cx="85030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X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6293" y="3060188"/>
            <a:ext cx="78621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X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3053067"/>
            <a:ext cx="80900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X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9973" y="2688713"/>
            <a:ext cx="80900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X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4236303"/>
            <a:ext cx="80900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X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1800" y="3817203"/>
            <a:ext cx="80900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X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49606" y="3055203"/>
            <a:ext cx="9144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68990" y="3055203"/>
            <a:ext cx="854847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28599" y="3055203"/>
            <a:ext cx="894461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69981" y="3817203"/>
            <a:ext cx="894461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64442" y="3817203"/>
            <a:ext cx="821599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33284" y="2493228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819400" y="2864703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681101" y="2855178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195826" y="4064853"/>
            <a:ext cx="0" cy="3238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600200" y="4960203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Just one room change for each sharing teacher with the move following a prep period.</a:t>
            </a:r>
            <a:endParaRPr lang="en-US" sz="24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990600" y="1455003"/>
            <a:ext cx="7225333" cy="369332"/>
            <a:chOff x="990600" y="914400"/>
            <a:chExt cx="7225333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990600" y="914400"/>
              <a:ext cx="342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 Rooms, 6 Teachers, No sharing</a:t>
              </a:r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4128599" y="1099066"/>
              <a:ext cx="97680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181600" y="914400"/>
              <a:ext cx="3034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 Rooms, 7 Teachers, Sharing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5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7" presetClass="emph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mph" presetSubtype="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7" presetClass="emph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8" grpId="0"/>
      <p:bldP spid="8" grpId="1"/>
      <p:bldP spid="9" grpId="0"/>
      <p:bldP spid="9" grpId="1"/>
      <p:bldP spid="11" grpId="0"/>
      <p:bldP spid="12" grpId="0"/>
      <p:bldP spid="13" grpId="0"/>
      <p:bldP spid="13" grpId="1"/>
      <p:bldP spid="14" grpId="0" animBg="1"/>
      <p:bldP spid="15" grpId="0" animBg="1"/>
      <p:bldP spid="16" grpId="0" animBg="1"/>
      <p:bldP spid="17" grpId="0" animBg="1"/>
      <p:bldP spid="18" grpId="0" animBg="1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Now you are ready to enter the master schedule into your student information system.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1828800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Remember the Tags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 a Simulation (</a:t>
            </a:r>
            <a:r>
              <a:rPr lang="en-US" sz="2400" dirty="0" err="1" smtClean="0"/>
              <a:t>Sim</a:t>
            </a:r>
            <a:r>
              <a:rPr lang="en-US" sz="2400" dirty="0" smtClean="0"/>
              <a:t>)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Analyze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Make Adjustments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Finalize the Master Schedule</a:t>
            </a:r>
            <a:endParaRPr lang="en-US" sz="2400" dirty="0"/>
          </a:p>
        </p:txBody>
      </p:sp>
      <p:pic>
        <p:nvPicPr>
          <p:cNvPr id="6148" name="Picture 4" descr="http://thumbs.dreamstime.com/z/people-working-office-computer-225314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/>
        </p:blipFill>
        <p:spPr bwMode="auto">
          <a:xfrm>
            <a:off x="4419600" y="3966029"/>
            <a:ext cx="3930313" cy="232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7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Arial" pitchFamily="34" charset="0"/>
                <a:ea typeface="ＭＳ Ｐゴシック" pitchFamily="34" charset="-128"/>
              </a:rPr>
              <a:t>Stage 4:</a:t>
            </a:r>
            <a:br>
              <a:rPr lang="en-US" sz="4000" dirty="0" smtClean="0">
                <a:latin typeface="Arial" pitchFamily="34" charset="0"/>
                <a:ea typeface="ＭＳ Ｐゴシック" pitchFamily="34" charset="-128"/>
              </a:rPr>
            </a:br>
            <a:r>
              <a:rPr lang="en-US" sz="4000" dirty="0" smtClean="0">
                <a:latin typeface="Arial" pitchFamily="34" charset="0"/>
                <a:ea typeface="ＭＳ Ｐゴシック" pitchFamily="34" charset="-128"/>
              </a:rPr>
              <a:t>Analysis, Adjustment, Distribution</a:t>
            </a:r>
          </a:p>
        </p:txBody>
      </p:sp>
      <p:sp>
        <p:nvSpPr>
          <p:cNvPr id="1699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 2" charset="0"/>
              <a:buChar char=""/>
              <a:defRPr/>
            </a:pPr>
            <a:r>
              <a:rPr lang="en-US" sz="2800" dirty="0">
                <a:latin typeface="Arial" charset="0"/>
              </a:rPr>
              <a:t>Run Scheduler- identify percentage of </a:t>
            </a:r>
            <a:r>
              <a:rPr lang="en-US" sz="2800" dirty="0" smtClean="0">
                <a:latin typeface="Arial" charset="0"/>
              </a:rPr>
              <a:t>success</a:t>
            </a:r>
          </a:p>
          <a:p>
            <a:pPr eaLnBrk="1" hangingPunct="1">
              <a:lnSpc>
                <a:spcPct val="90000"/>
              </a:lnSpc>
              <a:buFont typeface="Wingdings 2" charset="0"/>
              <a:buChar char=""/>
              <a:defRPr/>
            </a:pPr>
            <a:r>
              <a:rPr lang="en-US" sz="2800" dirty="0" smtClean="0">
                <a:latin typeface="Arial" charset="0"/>
              </a:rPr>
              <a:t>Complete a Careful Analysis</a:t>
            </a:r>
          </a:p>
          <a:p>
            <a:pPr eaLnBrk="1" hangingPunct="1">
              <a:lnSpc>
                <a:spcPct val="90000"/>
              </a:lnSpc>
              <a:buFont typeface="Wingdings 2" charset="0"/>
              <a:buChar char=""/>
              <a:defRPr/>
            </a:pPr>
            <a:r>
              <a:rPr lang="en-US" sz="2800" dirty="0" smtClean="0">
                <a:latin typeface="Arial" charset="0"/>
              </a:rPr>
              <a:t>Make further adjustments as needed </a:t>
            </a:r>
          </a:p>
          <a:p>
            <a:pPr eaLnBrk="1" hangingPunct="1">
              <a:lnSpc>
                <a:spcPct val="90000"/>
              </a:lnSpc>
              <a:buFont typeface="Wingdings 2" charset="0"/>
              <a:buChar char=""/>
              <a:defRPr/>
            </a:pPr>
            <a:r>
              <a:rPr lang="en-US" sz="2800" dirty="0" smtClean="0">
                <a:latin typeface="Arial" charset="0"/>
              </a:rPr>
              <a:t>Distribute student/teacher schedules </a:t>
            </a:r>
          </a:p>
          <a:p>
            <a:pPr eaLnBrk="1" hangingPunct="1">
              <a:lnSpc>
                <a:spcPct val="90000"/>
              </a:lnSpc>
              <a:buFont typeface="Wingdings 2" charset="0"/>
              <a:buChar char=""/>
              <a:defRPr/>
            </a:pPr>
            <a:endParaRPr lang="en-US" sz="2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 2" charset="0"/>
              <a:buChar char=""/>
              <a:defRPr/>
            </a:pPr>
            <a:r>
              <a:rPr lang="en-US" sz="2800" i="1" dirty="0" smtClean="0">
                <a:latin typeface="Arial" charset="0"/>
              </a:rPr>
              <a:t>Tip: Year to year tracking of scheduling conflicts, challenges, and solutions is important 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800" i="1" dirty="0" smtClean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8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charset="0"/>
              <a:buNone/>
              <a:defRPr/>
            </a:pPr>
            <a:endParaRPr lang="en-US" sz="2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 2" charset="0"/>
              <a:buChar char=""/>
              <a:defRPr/>
            </a:pP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S5: Fine-tuning, Readjustments &amp; Assessment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19200"/>
            <a:ext cx="8042275" cy="4724400"/>
          </a:xfrm>
        </p:spPr>
        <p:txBody>
          <a:bodyPr/>
          <a:lstStyle/>
          <a:p>
            <a:r>
              <a:rPr lang="en-US" sz="2800" dirty="0"/>
              <a:t>Adjustments for new/transfer students</a:t>
            </a:r>
          </a:p>
          <a:p>
            <a:r>
              <a:rPr lang="en-US" sz="2800" dirty="0"/>
              <a:t>Adjustments for students who withdraw/ transfer</a:t>
            </a:r>
          </a:p>
          <a:p>
            <a:r>
              <a:rPr lang="en-US" sz="2800" dirty="0"/>
              <a:t>Adjustments for student credits earned over the summer/grade changes, etc. </a:t>
            </a:r>
          </a:p>
          <a:p>
            <a:r>
              <a:rPr lang="en-US" sz="2800" dirty="0"/>
              <a:t>Adjustments in teaching personnel</a:t>
            </a:r>
          </a:p>
          <a:p>
            <a:r>
              <a:rPr lang="en-US" sz="2800" dirty="0"/>
              <a:t>Adjustments for changes in FTE</a:t>
            </a:r>
          </a:p>
          <a:p>
            <a:r>
              <a:rPr lang="en-US" sz="2800" dirty="0"/>
              <a:t>Coordination/support new and returning student induction</a:t>
            </a:r>
          </a:p>
          <a:p>
            <a:r>
              <a:rPr lang="en-US" sz="2800" dirty="0"/>
              <a:t>Distribution (redistribution) </a:t>
            </a:r>
            <a:r>
              <a:rPr lang="en-US" sz="2800" dirty="0" smtClean="0"/>
              <a:t>of schedules 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7395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Looking at results</a:t>
            </a:r>
          </a:p>
          <a:p>
            <a:r>
              <a:rPr lang="en-US" dirty="0"/>
              <a:t>Internal Assessment – Learning from those involved in the </a:t>
            </a:r>
            <a:r>
              <a:rPr lang="en-US" dirty="0" smtClean="0"/>
              <a:t>process</a:t>
            </a:r>
          </a:p>
          <a:p>
            <a:r>
              <a:rPr lang="en-US" dirty="0" smtClean="0"/>
              <a:t>External Assessment – Learning from those effected by the results </a:t>
            </a:r>
          </a:p>
          <a:p>
            <a:r>
              <a:rPr lang="en-US" dirty="0" smtClean="0"/>
              <a:t>A cycle of improvement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189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EEB8-713A-4609-95C9-1480CC2FDB5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Inviting your Brilliance and Wisdom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23675" b="2367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8148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EEB8-713A-4609-95C9-1480CC2FDB5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Very, Very Soon – CCASN Online Master Scheduling Guide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Effective Scheduling for Linked Learning Pathways and Academies</a:t>
            </a:r>
            <a:endParaRPr lang="en-US" sz="500" dirty="0"/>
          </a:p>
          <a:p>
            <a:r>
              <a:rPr lang="en-US" dirty="0"/>
              <a:t>How you, your District, site, and Pathway might help…</a:t>
            </a:r>
            <a:r>
              <a:rPr lang="en-US" dirty="0" smtClean="0"/>
              <a:t>.</a:t>
            </a:r>
            <a:endParaRPr lang="en-US" sz="500" dirty="0"/>
          </a:p>
          <a:p>
            <a:r>
              <a:rPr lang="en-US" dirty="0"/>
              <a:t>How you, your District, site, and Pathway might benefit ….</a:t>
            </a:r>
          </a:p>
          <a:p>
            <a:pPr marL="0" indent="0">
              <a:buNone/>
            </a:pPr>
            <a:r>
              <a:rPr lang="en-US" dirty="0"/>
              <a:t>               </a:t>
            </a:r>
            <a:r>
              <a:rPr lang="en-US" i="1" dirty="0"/>
              <a:t>Blessed are those who share.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2686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748191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06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50958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 charset="0"/>
                <a:ea typeface="MS PGothic" charset="0"/>
              </a:rPr>
              <a:t>Thank you for your participation.</a:t>
            </a:r>
          </a:p>
        </p:txBody>
      </p:sp>
      <p:pic>
        <p:nvPicPr>
          <p:cNvPr id="6553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" b="77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8791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Staying Connected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Patricia Clark    </a:t>
            </a:r>
            <a:r>
              <a:rPr lang="en-US" dirty="0" smtClean="0">
                <a:hlinkClick r:id="rId2"/>
              </a:rPr>
              <a:t>patricia510@gmail.com</a:t>
            </a:r>
            <a:r>
              <a:rPr lang="en-US" dirty="0" smtClean="0"/>
              <a:t>      510.504.3826</a:t>
            </a:r>
          </a:p>
          <a:p>
            <a:r>
              <a:rPr lang="en-US" dirty="0" smtClean="0"/>
              <a:t>Phil Saroyan  </a:t>
            </a:r>
            <a:r>
              <a:rPr lang="en-US" dirty="0" smtClean="0">
                <a:hlinkClick r:id="rId3"/>
              </a:rPr>
              <a:t>jp9@jps.net</a:t>
            </a:r>
            <a:r>
              <a:rPr lang="en-US" dirty="0" smtClean="0"/>
              <a:t>  707.246.2076</a:t>
            </a:r>
          </a:p>
          <a:p>
            <a:r>
              <a:rPr lang="en-US" dirty="0" smtClean="0"/>
              <a:t>College and Career Academy Support Network (CCASN)  - University of California Berkeley Graduate School of Education   </a:t>
            </a:r>
            <a:r>
              <a:rPr lang="en-US" dirty="0" smtClean="0">
                <a:hlinkClick r:id="rId4"/>
              </a:rPr>
              <a:t>http://ccasn.berkeley.edu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5049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JP\Desktop\Master Schedule Workshop\Balancing Act_M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341813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9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The Perfect Master Schedule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848600" cy="4373563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A schedule in which </a:t>
            </a:r>
            <a:r>
              <a:rPr lang="en-US" sz="2800" b="1" u="sng" dirty="0" smtClean="0">
                <a:latin typeface="Arial" pitchFamily="34" charset="0"/>
                <a:ea typeface="ＭＳ Ｐゴシック" pitchFamily="34" charset="-128"/>
              </a:rPr>
              <a:t>ALL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 students and teachers are successfully </a:t>
            </a:r>
            <a:r>
              <a:rPr lang="en-US" sz="2800" dirty="0" err="1" smtClean="0">
                <a:latin typeface="Arial" pitchFamily="34" charset="0"/>
                <a:ea typeface="ＭＳ Ｐゴシック" pitchFamily="34" charset="-128"/>
              </a:rPr>
              <a:t>cohorted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 in their respective pathways; where each pathway team </a:t>
            </a:r>
            <a:r>
              <a:rPr lang="en-US" sz="2800" i="1" dirty="0" smtClean="0">
                <a:latin typeface="Arial" pitchFamily="34" charset="0"/>
                <a:ea typeface="ＭＳ Ｐゴシック" pitchFamily="34" charset="-128"/>
              </a:rPr>
              <a:t>(or grade level pathway team or upper/lower division pathway team)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 of teachers shares common planning time; and where every student is supported to successfully complete a challenging, interdisciplinary program of study that results in her/him graduating college- and-career-ready. </a:t>
            </a:r>
          </a:p>
        </p:txBody>
      </p:sp>
    </p:spTree>
    <p:extLst>
      <p:ext uri="{BB962C8B-B14F-4D97-AF65-F5344CB8AC3E}">
        <p14:creationId xmlns:p14="http://schemas.microsoft.com/office/powerpoint/2010/main" val="15069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990600" y="1143000"/>
            <a:ext cx="7162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4400" b="1" dirty="0"/>
              <a:t>So... If you are the person/s </a:t>
            </a:r>
            <a:r>
              <a:rPr lang="en-US" sz="4400" b="1" dirty="0" smtClean="0"/>
              <a:t>or team </a:t>
            </a:r>
            <a:r>
              <a:rPr lang="en-US" sz="4400" b="1" dirty="0"/>
              <a:t>who has ultimate responsibility for the master schedule, what is one indicator that you have done a good job?</a:t>
            </a:r>
          </a:p>
        </p:txBody>
      </p:sp>
    </p:spTree>
    <p:extLst>
      <p:ext uri="{BB962C8B-B14F-4D97-AF65-F5344CB8AC3E}">
        <p14:creationId xmlns:p14="http://schemas.microsoft.com/office/powerpoint/2010/main" val="40041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JP\Desktop\Master Schedule Workshop\From Vallejo High\Counselor's H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480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381000" y="482600"/>
            <a:ext cx="3733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4000" b="1"/>
              <a:t>The Counselors</a:t>
            </a:r>
            <a:r>
              <a:rPr lang="ja-JP" altLang="en-US" sz="4000" b="1"/>
              <a:t>’</a:t>
            </a:r>
            <a:r>
              <a:rPr lang="en-US" altLang="ja-JP" sz="4000" b="1"/>
              <a:t> Hall…</a:t>
            </a:r>
          </a:p>
          <a:p>
            <a:pPr eaLnBrk="1" hangingPunct="1"/>
            <a:endParaRPr lang="en-US" sz="2800" b="1"/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685800" y="2552700"/>
            <a:ext cx="30480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/>
              <a:t>…10 minutes after the beginning of 1</a:t>
            </a:r>
            <a:r>
              <a:rPr lang="en-US" sz="3600" baseline="30000"/>
              <a:t>st</a:t>
            </a:r>
            <a:r>
              <a:rPr lang="en-US" sz="3600"/>
              <a:t> period on the 1</a:t>
            </a:r>
            <a:r>
              <a:rPr lang="en-US" sz="3600" baseline="30000"/>
              <a:t>st</a:t>
            </a:r>
            <a:r>
              <a:rPr lang="en-US" sz="3600"/>
              <a:t> day of school.</a:t>
            </a:r>
          </a:p>
          <a:p>
            <a:pPr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363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Scheduling with a Pathway Lens 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524750" cy="4343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latin typeface="Arial" pitchFamily="34" charset="0"/>
                <a:ea typeface="ＭＳ Ｐゴシック" pitchFamily="34" charset="-128"/>
              </a:rPr>
              <a:t>Student recruitment/selection involves high expectations for all; heterogeneous grouping with each pathway reflecting the diversity of school/district</a:t>
            </a:r>
          </a:p>
          <a:p>
            <a:pPr marL="0" indent="0" eaLnBrk="1" hangingPunct="1">
              <a:buNone/>
            </a:pPr>
            <a:r>
              <a:rPr lang="en-US" sz="2400" dirty="0" smtClean="0">
                <a:latin typeface="Arial" pitchFamily="34" charset="0"/>
                <a:ea typeface="ＭＳ Ｐゴシック" pitchFamily="34" charset="-128"/>
              </a:rPr>
              <a:t> *  SLCs: interdisciplinary Pathway Programs of  Study</a:t>
            </a:r>
            <a:endParaRPr lang="en-US" sz="600" dirty="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sz="2400" dirty="0" smtClean="0">
                <a:latin typeface="Arial" pitchFamily="34" charset="0"/>
                <a:ea typeface="ＭＳ Ｐゴシック" pitchFamily="34" charset="-128"/>
              </a:rPr>
              <a:t>Cohort Scheduling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ea typeface="ＭＳ Ｐゴシック" pitchFamily="34" charset="-128"/>
              </a:rPr>
              <a:t>Common planning time/community of practice</a:t>
            </a:r>
          </a:p>
          <a:p>
            <a:pPr eaLnBrk="1" hangingPunct="1"/>
            <a:r>
              <a:rPr lang="en-US" sz="2400" dirty="0" smtClean="0">
                <a:latin typeface="Arial" pitchFamily="34" charset="0"/>
                <a:ea typeface="ＭＳ Ｐゴシック" pitchFamily="34" charset="-128"/>
              </a:rPr>
              <a:t>Pathway Lead’s Coordination Time </a:t>
            </a:r>
          </a:p>
          <a:p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Partnerships with Business, Postsecondary, Government, and Community</a:t>
            </a:r>
          </a:p>
          <a:p>
            <a:pPr eaLnBrk="1" hangingPunct="1"/>
            <a:endParaRPr lang="en-US" sz="2800" dirty="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endParaRPr lang="en-US" sz="2800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14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Scheduling with </a:t>
            </a:r>
            <a:br>
              <a:rPr lang="en-US" dirty="0" smtClean="0">
                <a:latin typeface="Arial" pitchFamily="34" charset="0"/>
                <a:ea typeface="ＭＳ Ｐゴシック" pitchFamily="34" charset="-128"/>
              </a:rPr>
            </a:br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a Pathway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725" y="1600200"/>
            <a:ext cx="8042275" cy="43434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en-US" sz="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College and Career Readiness  (including, all students have access to advanced courses, access to CTE)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en-US" sz="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en-US" sz="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en-US" sz="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Work-based Learning (internships,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practica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)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en-US" sz="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Student Support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04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1538</Words>
  <Application>Microsoft Office PowerPoint</Application>
  <PresentationFormat>On-screen Show (4:3)</PresentationFormat>
  <Paragraphs>453</Paragraphs>
  <Slides>39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Taming the Master Schedule   </vt:lpstr>
      <vt:lpstr>Objectives</vt:lpstr>
      <vt:lpstr>PowerPoint Presentation</vt:lpstr>
      <vt:lpstr>PowerPoint Presentation</vt:lpstr>
      <vt:lpstr>The Perfect Master Schedule</vt:lpstr>
      <vt:lpstr>PowerPoint Presentation</vt:lpstr>
      <vt:lpstr>PowerPoint Presentation</vt:lpstr>
      <vt:lpstr>Scheduling with a Pathway Lens </vt:lpstr>
      <vt:lpstr>Scheduling with  a Pathway Lens</vt:lpstr>
      <vt:lpstr> Stages of Master Scheduling</vt:lpstr>
      <vt:lpstr>The Role of the District in Supporting Effective Scheduling</vt:lpstr>
      <vt:lpstr>Stage 1: Planning</vt:lpstr>
      <vt:lpstr>Stage 2:  Pathway/Program of Study and Course Selection; Tallies</vt:lpstr>
      <vt:lpstr>POS/Course Selection &amp; Tallies</vt:lpstr>
      <vt:lpstr>PowerPoint Presentation</vt:lpstr>
      <vt:lpstr>Common Planning Time The Linchpin of Linked Learning</vt:lpstr>
      <vt:lpstr>PowerPoint Presentation</vt:lpstr>
      <vt:lpstr>PowerPoint Presentation</vt:lpstr>
      <vt:lpstr>PowerPoint Presentation</vt:lpstr>
      <vt:lpstr>Conflict Matrix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a Room Assignment</vt:lpstr>
      <vt:lpstr>PowerPoint Presentation</vt:lpstr>
      <vt:lpstr>Stage 4: Analysis, Adjustment, Distribution</vt:lpstr>
      <vt:lpstr>S5: Fine-tuning, Readjustments &amp; Assessment </vt:lpstr>
      <vt:lpstr>Assessment </vt:lpstr>
      <vt:lpstr>Inviting your Brilliance and Wisdom</vt:lpstr>
      <vt:lpstr>Coming Very, Very Soon – CCASN Online Master Scheduling Guide </vt:lpstr>
      <vt:lpstr>PowerPoint Presentation</vt:lpstr>
      <vt:lpstr>Thank you for your participation.</vt:lpstr>
      <vt:lpstr>Staying Connected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</dc:creator>
  <cp:lastModifiedBy>Alexandra Sizemore-Smale</cp:lastModifiedBy>
  <cp:revision>17</cp:revision>
  <dcterms:created xsi:type="dcterms:W3CDTF">2014-02-25T05:18:28Z</dcterms:created>
  <dcterms:modified xsi:type="dcterms:W3CDTF">2014-03-03T19:28:29Z</dcterms:modified>
</cp:coreProperties>
</file>