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  <p:sldMasterId id="2147483674" r:id="rId6"/>
    <p:sldMasterId id="2147483688" r:id="rId7"/>
    <p:sldMasterId id="2147483714" r:id="rId8"/>
  </p:sldMasterIdLst>
  <p:notesMasterIdLst>
    <p:notesMasterId r:id="rId47"/>
  </p:notesMasterIdLst>
  <p:handoutMasterIdLst>
    <p:handoutMasterId r:id="rId48"/>
  </p:handoutMasterIdLst>
  <p:sldIdLst>
    <p:sldId id="695" r:id="rId9"/>
    <p:sldId id="746" r:id="rId10"/>
    <p:sldId id="741" r:id="rId11"/>
    <p:sldId id="771" r:id="rId12"/>
    <p:sldId id="696" r:id="rId13"/>
    <p:sldId id="716" r:id="rId14"/>
    <p:sldId id="728" r:id="rId15"/>
    <p:sldId id="747" r:id="rId16"/>
    <p:sldId id="748" r:id="rId17"/>
    <p:sldId id="749" r:id="rId18"/>
    <p:sldId id="750" r:id="rId19"/>
    <p:sldId id="751" r:id="rId20"/>
    <p:sldId id="752" r:id="rId21"/>
    <p:sldId id="772" r:id="rId22"/>
    <p:sldId id="753" r:id="rId23"/>
    <p:sldId id="755" r:id="rId24"/>
    <p:sldId id="720" r:id="rId25"/>
    <p:sldId id="773" r:id="rId26"/>
    <p:sldId id="678" r:id="rId27"/>
    <p:sldId id="700" r:id="rId28"/>
    <p:sldId id="724" r:id="rId29"/>
    <p:sldId id="730" r:id="rId30"/>
    <p:sldId id="667" r:id="rId31"/>
    <p:sldId id="687" r:id="rId32"/>
    <p:sldId id="719" r:id="rId33"/>
    <p:sldId id="757" r:id="rId34"/>
    <p:sldId id="758" r:id="rId35"/>
    <p:sldId id="760" r:id="rId36"/>
    <p:sldId id="759" r:id="rId37"/>
    <p:sldId id="756" r:id="rId38"/>
    <p:sldId id="775" r:id="rId39"/>
    <p:sldId id="767" r:id="rId40"/>
    <p:sldId id="761" r:id="rId41"/>
    <p:sldId id="762" r:id="rId42"/>
    <p:sldId id="763" r:id="rId43"/>
    <p:sldId id="774" r:id="rId44"/>
    <p:sldId id="764" r:id="rId45"/>
    <p:sldId id="738" r:id="rId46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/>
        <a:cs typeface="Genev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/>
        <a:cs typeface="Genev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es Bresnahan" initials="FB" lastIdx="2" clrIdx="0"/>
  <p:cmAuthor id="1" name="Allie Wagner" initials="AW" lastIdx="28" clrIdx="1"/>
  <p:cmAuthor id="2" name="Tanja Hester" initials="T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009BAD"/>
    <a:srgbClr val="413200"/>
    <a:srgbClr val="E6691E"/>
    <a:srgbClr val="FAE67D"/>
    <a:srgbClr val="282209"/>
    <a:srgbClr val="211C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42" autoAdjust="0"/>
    <p:restoredTop sz="97065" autoAdjust="0"/>
  </p:normalViewPr>
  <p:slideViewPr>
    <p:cSldViewPr snapToGrid="0" snapToObjects="1">
      <p:cViewPr>
        <p:scale>
          <a:sx n="94" d="100"/>
          <a:sy n="94" d="100"/>
        </p:scale>
        <p:origin x="-1424" y="-136"/>
      </p:cViewPr>
      <p:guideLst>
        <p:guide orient="horz" pos="38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50" Type="http://schemas.openxmlformats.org/officeDocument/2006/relationships/commentAuthors" Target="commentAuthors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9" Type="http://schemas.openxmlformats.org/officeDocument/2006/relationships/slide" Target="slides/slide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E6F37-A7E6-4B5B-9C69-36A2A11A183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BEE427-77A8-4296-AF3C-2C1D4FA4BDFF}">
      <dgm:prSet phldrT="[Text]" custT="1"/>
      <dgm:spPr>
        <a:solidFill>
          <a:srgbClr val="FAE67D"/>
        </a:solidFill>
      </dgm:spPr>
      <dgm:t>
        <a:bodyPr tIns="182880" anchor="t" anchorCtr="0"/>
        <a:lstStyle/>
        <a:p>
          <a:r>
            <a:rPr lang="en-US" sz="2000" dirty="0" smtClean="0">
              <a:solidFill>
                <a:srgbClr val="413200"/>
              </a:solidFill>
            </a:rPr>
            <a:t>Increase </a:t>
          </a:r>
          <a:r>
            <a:rPr lang="en-US" sz="2000" b="1" dirty="0" smtClean="0">
              <a:solidFill>
                <a:srgbClr val="413200"/>
              </a:solidFill>
            </a:rPr>
            <a:t>high school graduation rates</a:t>
          </a:r>
          <a:r>
            <a:rPr lang="en-US" sz="2000" dirty="0" smtClean="0">
              <a:solidFill>
                <a:srgbClr val="413200"/>
              </a:solidFill>
            </a:rPr>
            <a:t> </a:t>
          </a:r>
        </a:p>
        <a:p>
          <a:endParaRPr lang="en-US" sz="2400" dirty="0">
            <a:solidFill>
              <a:srgbClr val="413200"/>
            </a:solidFill>
          </a:endParaRPr>
        </a:p>
      </dgm:t>
    </dgm:pt>
    <dgm:pt modelId="{635EE560-349D-4363-8F15-FF74DE35200C}" type="parTrans" cxnId="{243AA34B-7148-4C80-A5F9-002871FDF38D}">
      <dgm:prSet/>
      <dgm:spPr/>
      <dgm:t>
        <a:bodyPr/>
        <a:lstStyle/>
        <a:p>
          <a:endParaRPr lang="en-US"/>
        </a:p>
      </dgm:t>
    </dgm:pt>
    <dgm:pt modelId="{4012988B-F1C9-4604-B947-E935F7CCE094}" type="sibTrans" cxnId="{243AA34B-7148-4C80-A5F9-002871FDF38D}">
      <dgm:prSet/>
      <dgm:spPr/>
      <dgm:t>
        <a:bodyPr/>
        <a:lstStyle/>
        <a:p>
          <a:endParaRPr lang="en-US"/>
        </a:p>
      </dgm:t>
    </dgm:pt>
    <dgm:pt modelId="{FB5F8558-1A29-40E7-8168-D2B16BAB0C17}">
      <dgm:prSet phldrT="[Text]" custT="1"/>
      <dgm:spPr>
        <a:solidFill>
          <a:srgbClr val="FAE67D"/>
        </a:solidFill>
      </dgm:spPr>
      <dgm:t>
        <a:bodyPr tIns="182880" anchor="t" anchorCtr="0"/>
        <a:lstStyle/>
        <a:p>
          <a:pPr algn="ctr"/>
          <a:endParaRPr lang="en-US" sz="400" b="0" dirty="0" smtClean="0">
            <a:solidFill>
              <a:srgbClr val="413200"/>
            </a:solidFill>
          </a:endParaRPr>
        </a:p>
        <a:p>
          <a:pPr algn="ctr"/>
          <a:r>
            <a:rPr lang="en-US" sz="2000" b="0" dirty="0" smtClean="0">
              <a:solidFill>
                <a:srgbClr val="413200"/>
              </a:solidFill>
            </a:rPr>
            <a:t>Increase</a:t>
          </a:r>
          <a:r>
            <a:rPr lang="en-US" sz="2000" b="1" dirty="0" smtClean="0">
              <a:solidFill>
                <a:srgbClr val="413200"/>
              </a:solidFill>
            </a:rPr>
            <a:t> Career Readiness</a:t>
          </a:r>
          <a:endParaRPr lang="en-US" sz="2000" b="1" dirty="0">
            <a:solidFill>
              <a:srgbClr val="413200"/>
            </a:solidFill>
          </a:endParaRPr>
        </a:p>
      </dgm:t>
    </dgm:pt>
    <dgm:pt modelId="{CF6D9FA4-EA0D-424B-8C7B-5235A684AE99}" type="parTrans" cxnId="{D77342C3-25DF-4DF8-8C7C-A9C5A8C0273B}">
      <dgm:prSet/>
      <dgm:spPr/>
      <dgm:t>
        <a:bodyPr/>
        <a:lstStyle/>
        <a:p>
          <a:endParaRPr lang="en-US"/>
        </a:p>
      </dgm:t>
    </dgm:pt>
    <dgm:pt modelId="{94313E4C-C761-4359-894D-F5336A55B610}" type="sibTrans" cxnId="{D77342C3-25DF-4DF8-8C7C-A9C5A8C0273B}">
      <dgm:prSet/>
      <dgm:spPr/>
      <dgm:t>
        <a:bodyPr/>
        <a:lstStyle/>
        <a:p>
          <a:endParaRPr lang="en-US"/>
        </a:p>
      </dgm:t>
    </dgm:pt>
    <dgm:pt modelId="{02DF2C6E-47C4-D84F-93EA-9E5B4CD906FA}">
      <dgm:prSet custT="1"/>
      <dgm:spPr>
        <a:solidFill>
          <a:srgbClr val="FAE67D"/>
        </a:solidFill>
      </dgm:spPr>
      <dgm:t>
        <a:bodyPr/>
        <a:lstStyle/>
        <a:p>
          <a:endParaRPr lang="en-US" sz="2000" dirty="0" smtClean="0"/>
        </a:p>
        <a:p>
          <a:endParaRPr lang="en-US" sz="400" dirty="0" smtClean="0"/>
        </a:p>
        <a:p>
          <a:endParaRPr lang="en-US" sz="400" dirty="0" smtClean="0"/>
        </a:p>
        <a:p>
          <a:r>
            <a:rPr lang="en-US" sz="2000" dirty="0" smtClean="0"/>
            <a:t>Increase  </a:t>
          </a:r>
          <a:r>
            <a:rPr lang="en-US" sz="2000" b="1" dirty="0" smtClean="0"/>
            <a:t>College Readiness</a:t>
          </a:r>
          <a:endParaRPr lang="en-US" sz="2000" b="1" dirty="0"/>
        </a:p>
      </dgm:t>
    </dgm:pt>
    <dgm:pt modelId="{F8EF7727-E9A4-A146-A22D-150E1A608CD3}" type="parTrans" cxnId="{85293EFA-05DD-2D43-B920-CB4B2C6B5BF7}">
      <dgm:prSet/>
      <dgm:spPr/>
      <dgm:t>
        <a:bodyPr/>
        <a:lstStyle/>
        <a:p>
          <a:endParaRPr lang="en-US"/>
        </a:p>
      </dgm:t>
    </dgm:pt>
    <dgm:pt modelId="{AC5B0BA9-0E1E-3E49-A7D4-70A6C615CF75}" type="sibTrans" cxnId="{85293EFA-05DD-2D43-B920-CB4B2C6B5BF7}">
      <dgm:prSet/>
      <dgm:spPr/>
      <dgm:t>
        <a:bodyPr/>
        <a:lstStyle/>
        <a:p>
          <a:endParaRPr lang="en-US"/>
        </a:p>
      </dgm:t>
    </dgm:pt>
    <dgm:pt modelId="{53CBB1A3-C229-1F4D-9024-98CDD07850E6}">
      <dgm:prSet custT="1"/>
      <dgm:spPr>
        <a:solidFill>
          <a:srgbClr val="FAE67D"/>
        </a:solidFill>
      </dgm:spPr>
      <dgm:t>
        <a:bodyPr/>
        <a:lstStyle/>
        <a:p>
          <a:endParaRPr lang="en-US" sz="1100" dirty="0" smtClean="0"/>
        </a:p>
        <a:p>
          <a:endParaRPr lang="en-US" sz="2000" dirty="0" smtClean="0"/>
        </a:p>
        <a:p>
          <a:endParaRPr lang="en-US" sz="400" dirty="0" smtClean="0"/>
        </a:p>
        <a:p>
          <a:endParaRPr lang="en-US" sz="2000" dirty="0" smtClean="0"/>
        </a:p>
        <a:p>
          <a:r>
            <a:rPr lang="en-US" sz="2000" dirty="0" smtClean="0"/>
            <a:t>Increase </a:t>
          </a:r>
          <a:r>
            <a:rPr lang="en-US" sz="2000" b="1" dirty="0" smtClean="0"/>
            <a:t>College/Higher Skills Training Completion</a:t>
          </a:r>
          <a:endParaRPr lang="en-US" sz="2000" b="1" dirty="0"/>
        </a:p>
      </dgm:t>
    </dgm:pt>
    <dgm:pt modelId="{CAA80FB2-09E7-AC4D-8A07-A4CBC1F10C69}" type="parTrans" cxnId="{9A6D4C61-6AC7-C743-9C44-1076DA3EBC52}">
      <dgm:prSet/>
      <dgm:spPr/>
      <dgm:t>
        <a:bodyPr/>
        <a:lstStyle/>
        <a:p>
          <a:endParaRPr lang="en-US"/>
        </a:p>
      </dgm:t>
    </dgm:pt>
    <dgm:pt modelId="{E41F88BA-7F36-0F41-9686-3CC518C36089}" type="sibTrans" cxnId="{9A6D4C61-6AC7-C743-9C44-1076DA3EBC52}">
      <dgm:prSet/>
      <dgm:spPr/>
      <dgm:t>
        <a:bodyPr/>
        <a:lstStyle/>
        <a:p>
          <a:endParaRPr lang="en-US"/>
        </a:p>
      </dgm:t>
    </dgm:pt>
    <dgm:pt modelId="{0399018D-6801-400B-AE85-79CB58A5BC30}">
      <dgm:prSet phldrT="[Text]" custT="1"/>
      <dgm:spPr>
        <a:solidFill>
          <a:srgbClr val="FAE67D"/>
        </a:solidFill>
      </dgm:spPr>
      <dgm:t>
        <a:bodyPr tIns="182880" anchor="t" anchorCtr="0"/>
        <a:lstStyle/>
        <a:p>
          <a:pPr>
            <a:spcAft>
              <a:spcPts val="0"/>
            </a:spcAft>
          </a:pPr>
          <a:r>
            <a:rPr lang="en-US" sz="2000" b="1" dirty="0" smtClean="0">
              <a:solidFill>
                <a:srgbClr val="413200"/>
              </a:solidFill>
            </a:rPr>
            <a:t>Local Students in Higher Wage Jobs</a:t>
          </a:r>
          <a:endParaRPr lang="en-US" sz="2000" b="1" dirty="0">
            <a:solidFill>
              <a:srgbClr val="413200"/>
            </a:solidFill>
          </a:endParaRPr>
        </a:p>
      </dgm:t>
    </dgm:pt>
    <dgm:pt modelId="{E1EF7312-FED1-4169-A0D8-40808D6E545C}" type="sibTrans" cxnId="{886911A8-545A-48D0-A790-C5A4156EA894}">
      <dgm:prSet/>
      <dgm:spPr/>
      <dgm:t>
        <a:bodyPr/>
        <a:lstStyle/>
        <a:p>
          <a:endParaRPr lang="en-US"/>
        </a:p>
      </dgm:t>
    </dgm:pt>
    <dgm:pt modelId="{CF534DFA-5169-47FF-8A9C-A51EA535F1AD}" type="parTrans" cxnId="{886911A8-545A-48D0-A790-C5A4156EA894}">
      <dgm:prSet/>
      <dgm:spPr/>
      <dgm:t>
        <a:bodyPr/>
        <a:lstStyle/>
        <a:p>
          <a:endParaRPr lang="en-US"/>
        </a:p>
      </dgm:t>
    </dgm:pt>
    <dgm:pt modelId="{123DB723-2830-4C59-8A4E-67AC0FD1E9FA}" type="pres">
      <dgm:prSet presAssocID="{D10E6F37-A7E6-4B5B-9C69-36A2A11A183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2213DE-C4FD-463A-A16F-DB4883BF467B}" type="pres">
      <dgm:prSet presAssocID="{E1BEE427-77A8-4296-AF3C-2C1D4FA4BDFF}" presName="compNode" presStyleCnt="0"/>
      <dgm:spPr/>
    </dgm:pt>
    <dgm:pt modelId="{3E5D8BEF-BC28-4052-A12C-44DE94E1BC73}" type="pres">
      <dgm:prSet presAssocID="{E1BEE427-77A8-4296-AF3C-2C1D4FA4BDFF}" presName="aNode" presStyleLbl="bgShp" presStyleIdx="0" presStyleCnt="5"/>
      <dgm:spPr/>
      <dgm:t>
        <a:bodyPr/>
        <a:lstStyle/>
        <a:p>
          <a:endParaRPr lang="en-US"/>
        </a:p>
      </dgm:t>
    </dgm:pt>
    <dgm:pt modelId="{5D018821-249E-4E25-B6DC-0EFFF8E42036}" type="pres">
      <dgm:prSet presAssocID="{E1BEE427-77A8-4296-AF3C-2C1D4FA4BDFF}" presName="textNode" presStyleLbl="bgShp" presStyleIdx="0" presStyleCnt="5"/>
      <dgm:spPr/>
      <dgm:t>
        <a:bodyPr/>
        <a:lstStyle/>
        <a:p>
          <a:endParaRPr lang="en-US"/>
        </a:p>
      </dgm:t>
    </dgm:pt>
    <dgm:pt modelId="{982F15D5-BB77-4811-AFB2-3BE8DC7740A5}" type="pres">
      <dgm:prSet presAssocID="{E1BEE427-77A8-4296-AF3C-2C1D4FA4BDFF}" presName="compChildNode" presStyleCnt="0"/>
      <dgm:spPr/>
    </dgm:pt>
    <dgm:pt modelId="{4E45CD8C-5A2B-48AC-81CE-A40AA965739E}" type="pres">
      <dgm:prSet presAssocID="{E1BEE427-77A8-4296-AF3C-2C1D4FA4BDFF}" presName="theInnerList" presStyleCnt="0"/>
      <dgm:spPr/>
    </dgm:pt>
    <dgm:pt modelId="{B6008C74-DA2C-478A-BCC5-E66E9704009A}" type="pres">
      <dgm:prSet presAssocID="{E1BEE427-77A8-4296-AF3C-2C1D4FA4BDFF}" presName="aSpace" presStyleCnt="0"/>
      <dgm:spPr/>
    </dgm:pt>
    <dgm:pt modelId="{8AB4EBDD-D217-B340-A274-3D8D8866BE2B}" type="pres">
      <dgm:prSet presAssocID="{02DF2C6E-47C4-D84F-93EA-9E5B4CD906FA}" presName="compNode" presStyleCnt="0"/>
      <dgm:spPr/>
    </dgm:pt>
    <dgm:pt modelId="{162DA994-226B-784B-8414-A4D92F1B1FBB}" type="pres">
      <dgm:prSet presAssocID="{02DF2C6E-47C4-D84F-93EA-9E5B4CD906FA}" presName="aNode" presStyleLbl="bgShp" presStyleIdx="1" presStyleCnt="5"/>
      <dgm:spPr/>
      <dgm:t>
        <a:bodyPr/>
        <a:lstStyle/>
        <a:p>
          <a:endParaRPr lang="en-US"/>
        </a:p>
      </dgm:t>
    </dgm:pt>
    <dgm:pt modelId="{F0FB7794-47A2-404A-A71C-B372A85C1B22}" type="pres">
      <dgm:prSet presAssocID="{02DF2C6E-47C4-D84F-93EA-9E5B4CD906FA}" presName="textNode" presStyleLbl="bgShp" presStyleIdx="1" presStyleCnt="5"/>
      <dgm:spPr/>
      <dgm:t>
        <a:bodyPr/>
        <a:lstStyle/>
        <a:p>
          <a:endParaRPr lang="en-US"/>
        </a:p>
      </dgm:t>
    </dgm:pt>
    <dgm:pt modelId="{A28CF7AC-3271-9C45-A521-983BF5204B19}" type="pres">
      <dgm:prSet presAssocID="{02DF2C6E-47C4-D84F-93EA-9E5B4CD906FA}" presName="compChildNode" presStyleCnt="0"/>
      <dgm:spPr/>
    </dgm:pt>
    <dgm:pt modelId="{7231EC31-F320-8449-8CC3-5AF81B8CF4AC}" type="pres">
      <dgm:prSet presAssocID="{02DF2C6E-47C4-D84F-93EA-9E5B4CD906FA}" presName="theInnerList" presStyleCnt="0"/>
      <dgm:spPr/>
    </dgm:pt>
    <dgm:pt modelId="{906B634B-57C8-F346-B0E2-A5AA3A609283}" type="pres">
      <dgm:prSet presAssocID="{02DF2C6E-47C4-D84F-93EA-9E5B4CD906FA}" presName="aSpace" presStyleCnt="0"/>
      <dgm:spPr/>
    </dgm:pt>
    <dgm:pt modelId="{97464BB2-CCC8-5649-BDEC-6394B5DB33D1}" type="pres">
      <dgm:prSet presAssocID="{53CBB1A3-C229-1F4D-9024-98CDD07850E6}" presName="compNode" presStyleCnt="0"/>
      <dgm:spPr/>
    </dgm:pt>
    <dgm:pt modelId="{54C714B4-CBFA-5644-B57D-4F0ED0658F21}" type="pres">
      <dgm:prSet presAssocID="{53CBB1A3-C229-1F4D-9024-98CDD07850E6}" presName="aNode" presStyleLbl="bgShp" presStyleIdx="2" presStyleCnt="5"/>
      <dgm:spPr/>
      <dgm:t>
        <a:bodyPr/>
        <a:lstStyle/>
        <a:p>
          <a:endParaRPr lang="en-US"/>
        </a:p>
      </dgm:t>
    </dgm:pt>
    <dgm:pt modelId="{E7CBD36D-3E81-9E4A-9AC5-5E7605977068}" type="pres">
      <dgm:prSet presAssocID="{53CBB1A3-C229-1F4D-9024-98CDD07850E6}" presName="textNode" presStyleLbl="bgShp" presStyleIdx="2" presStyleCnt="5"/>
      <dgm:spPr/>
      <dgm:t>
        <a:bodyPr/>
        <a:lstStyle/>
        <a:p>
          <a:endParaRPr lang="en-US"/>
        </a:p>
      </dgm:t>
    </dgm:pt>
    <dgm:pt modelId="{4CEAEA61-3758-704C-B8B8-17D0D834ED26}" type="pres">
      <dgm:prSet presAssocID="{53CBB1A3-C229-1F4D-9024-98CDD07850E6}" presName="compChildNode" presStyleCnt="0"/>
      <dgm:spPr/>
    </dgm:pt>
    <dgm:pt modelId="{0AD47329-360F-E243-8AAA-9BE0C3C47BD3}" type="pres">
      <dgm:prSet presAssocID="{53CBB1A3-C229-1F4D-9024-98CDD07850E6}" presName="theInnerList" presStyleCnt="0"/>
      <dgm:spPr/>
    </dgm:pt>
    <dgm:pt modelId="{5BEAF915-9B2F-A445-A008-23E462851EEB}" type="pres">
      <dgm:prSet presAssocID="{53CBB1A3-C229-1F4D-9024-98CDD07850E6}" presName="aSpace" presStyleCnt="0"/>
      <dgm:spPr/>
    </dgm:pt>
    <dgm:pt modelId="{39F2D87E-E7A7-4F8A-945E-6FF5470BFC4A}" type="pres">
      <dgm:prSet presAssocID="{FB5F8558-1A29-40E7-8168-D2B16BAB0C17}" presName="compNode" presStyleCnt="0"/>
      <dgm:spPr/>
    </dgm:pt>
    <dgm:pt modelId="{2AB8AE35-10BB-4B4B-A3B1-8C267B7BF3F2}" type="pres">
      <dgm:prSet presAssocID="{FB5F8558-1A29-40E7-8168-D2B16BAB0C17}" presName="aNode" presStyleLbl="bgShp" presStyleIdx="3" presStyleCnt="5"/>
      <dgm:spPr/>
      <dgm:t>
        <a:bodyPr/>
        <a:lstStyle/>
        <a:p>
          <a:endParaRPr lang="en-US"/>
        </a:p>
      </dgm:t>
    </dgm:pt>
    <dgm:pt modelId="{896C64A5-6044-4A1E-A6CF-DC4A0CAC7E6D}" type="pres">
      <dgm:prSet presAssocID="{FB5F8558-1A29-40E7-8168-D2B16BAB0C17}" presName="textNode" presStyleLbl="bgShp" presStyleIdx="3" presStyleCnt="5"/>
      <dgm:spPr/>
      <dgm:t>
        <a:bodyPr/>
        <a:lstStyle/>
        <a:p>
          <a:endParaRPr lang="en-US"/>
        </a:p>
      </dgm:t>
    </dgm:pt>
    <dgm:pt modelId="{1BC7FA1E-16E5-444C-BF53-FE279804AC9B}" type="pres">
      <dgm:prSet presAssocID="{FB5F8558-1A29-40E7-8168-D2B16BAB0C17}" presName="compChildNode" presStyleCnt="0"/>
      <dgm:spPr/>
    </dgm:pt>
    <dgm:pt modelId="{EA2BAD4B-032B-4635-A7CC-CC71488C1E56}" type="pres">
      <dgm:prSet presAssocID="{FB5F8558-1A29-40E7-8168-D2B16BAB0C17}" presName="theInnerList" presStyleCnt="0"/>
      <dgm:spPr/>
    </dgm:pt>
    <dgm:pt modelId="{A6F04786-71D3-42B7-A309-9910D3EDA58C}" type="pres">
      <dgm:prSet presAssocID="{FB5F8558-1A29-40E7-8168-D2B16BAB0C17}" presName="aSpace" presStyleCnt="0"/>
      <dgm:spPr/>
    </dgm:pt>
    <dgm:pt modelId="{745F8F8C-D47B-4673-84BD-712CB7E6767E}" type="pres">
      <dgm:prSet presAssocID="{0399018D-6801-400B-AE85-79CB58A5BC30}" presName="compNode" presStyleCnt="0"/>
      <dgm:spPr/>
    </dgm:pt>
    <dgm:pt modelId="{1277C7F1-0593-42F8-8C0D-4FF9AEC78421}" type="pres">
      <dgm:prSet presAssocID="{0399018D-6801-400B-AE85-79CB58A5BC30}" presName="aNode" presStyleLbl="bgShp" presStyleIdx="4" presStyleCnt="5" custLinFactNeighborX="-998"/>
      <dgm:spPr/>
      <dgm:t>
        <a:bodyPr/>
        <a:lstStyle/>
        <a:p>
          <a:endParaRPr lang="en-US"/>
        </a:p>
      </dgm:t>
    </dgm:pt>
    <dgm:pt modelId="{FCCAC703-182D-4E91-B719-4B496CD9CD39}" type="pres">
      <dgm:prSet presAssocID="{0399018D-6801-400B-AE85-79CB58A5BC30}" presName="textNode" presStyleLbl="bgShp" presStyleIdx="4" presStyleCnt="5"/>
      <dgm:spPr/>
      <dgm:t>
        <a:bodyPr/>
        <a:lstStyle/>
        <a:p>
          <a:endParaRPr lang="en-US"/>
        </a:p>
      </dgm:t>
    </dgm:pt>
    <dgm:pt modelId="{B3D8BAB0-3135-4B5C-8CCA-9189427BACF3}" type="pres">
      <dgm:prSet presAssocID="{0399018D-6801-400B-AE85-79CB58A5BC30}" presName="compChildNode" presStyleCnt="0"/>
      <dgm:spPr/>
    </dgm:pt>
    <dgm:pt modelId="{009108B9-F8E4-4CA4-B919-7327939DB511}" type="pres">
      <dgm:prSet presAssocID="{0399018D-6801-400B-AE85-79CB58A5BC30}" presName="theInnerList" presStyleCnt="0"/>
      <dgm:spPr/>
    </dgm:pt>
  </dgm:ptLst>
  <dgm:cxnLst>
    <dgm:cxn modelId="{C77F0B67-4624-4C58-A34C-6EB183FA0602}" type="presOf" srcId="{E1BEE427-77A8-4296-AF3C-2C1D4FA4BDFF}" destId="{3E5D8BEF-BC28-4052-A12C-44DE94E1BC73}" srcOrd="0" destOrd="0" presId="urn:microsoft.com/office/officeart/2005/8/layout/lProcess2"/>
    <dgm:cxn modelId="{886911A8-545A-48D0-A790-C5A4156EA894}" srcId="{D10E6F37-A7E6-4B5B-9C69-36A2A11A183A}" destId="{0399018D-6801-400B-AE85-79CB58A5BC30}" srcOrd="4" destOrd="0" parTransId="{CF534DFA-5169-47FF-8A9C-A51EA535F1AD}" sibTransId="{E1EF7312-FED1-4169-A0D8-40808D6E545C}"/>
    <dgm:cxn modelId="{D77342C3-25DF-4DF8-8C7C-A9C5A8C0273B}" srcId="{D10E6F37-A7E6-4B5B-9C69-36A2A11A183A}" destId="{FB5F8558-1A29-40E7-8168-D2B16BAB0C17}" srcOrd="3" destOrd="0" parTransId="{CF6D9FA4-EA0D-424B-8C7B-5235A684AE99}" sibTransId="{94313E4C-C761-4359-894D-F5336A55B610}"/>
    <dgm:cxn modelId="{3B4AABF1-1756-4084-8140-2E10F678B4E3}" type="presOf" srcId="{FB5F8558-1A29-40E7-8168-D2B16BAB0C17}" destId="{896C64A5-6044-4A1E-A6CF-DC4A0CAC7E6D}" srcOrd="1" destOrd="0" presId="urn:microsoft.com/office/officeart/2005/8/layout/lProcess2"/>
    <dgm:cxn modelId="{178EF28A-DAA0-49D2-A9B6-B398FDB167F1}" type="presOf" srcId="{FB5F8558-1A29-40E7-8168-D2B16BAB0C17}" destId="{2AB8AE35-10BB-4B4B-A3B1-8C267B7BF3F2}" srcOrd="0" destOrd="0" presId="urn:microsoft.com/office/officeart/2005/8/layout/lProcess2"/>
    <dgm:cxn modelId="{85293EFA-05DD-2D43-B920-CB4B2C6B5BF7}" srcId="{D10E6F37-A7E6-4B5B-9C69-36A2A11A183A}" destId="{02DF2C6E-47C4-D84F-93EA-9E5B4CD906FA}" srcOrd="1" destOrd="0" parTransId="{F8EF7727-E9A4-A146-A22D-150E1A608CD3}" sibTransId="{AC5B0BA9-0E1E-3E49-A7D4-70A6C615CF75}"/>
    <dgm:cxn modelId="{FBEB4D3C-7D6D-4DD7-B54C-8BD7EA5ACA33}" type="presOf" srcId="{0399018D-6801-400B-AE85-79CB58A5BC30}" destId="{FCCAC703-182D-4E91-B719-4B496CD9CD39}" srcOrd="1" destOrd="0" presId="urn:microsoft.com/office/officeart/2005/8/layout/lProcess2"/>
    <dgm:cxn modelId="{A4EE2620-25B0-8445-BB80-15DC39AF11F1}" type="presOf" srcId="{53CBB1A3-C229-1F4D-9024-98CDD07850E6}" destId="{E7CBD36D-3E81-9E4A-9AC5-5E7605977068}" srcOrd="1" destOrd="0" presId="urn:microsoft.com/office/officeart/2005/8/layout/lProcess2"/>
    <dgm:cxn modelId="{79E98792-B620-A242-81B5-7E84E3970236}" type="presOf" srcId="{02DF2C6E-47C4-D84F-93EA-9E5B4CD906FA}" destId="{F0FB7794-47A2-404A-A71C-B372A85C1B22}" srcOrd="1" destOrd="0" presId="urn:microsoft.com/office/officeart/2005/8/layout/lProcess2"/>
    <dgm:cxn modelId="{1BC10C0A-6AD1-A043-BB1D-A49957B02047}" type="presOf" srcId="{53CBB1A3-C229-1F4D-9024-98CDD07850E6}" destId="{54C714B4-CBFA-5644-B57D-4F0ED0658F21}" srcOrd="0" destOrd="0" presId="urn:microsoft.com/office/officeart/2005/8/layout/lProcess2"/>
    <dgm:cxn modelId="{243AA34B-7148-4C80-A5F9-002871FDF38D}" srcId="{D10E6F37-A7E6-4B5B-9C69-36A2A11A183A}" destId="{E1BEE427-77A8-4296-AF3C-2C1D4FA4BDFF}" srcOrd="0" destOrd="0" parTransId="{635EE560-349D-4363-8F15-FF74DE35200C}" sibTransId="{4012988B-F1C9-4604-B947-E935F7CCE094}"/>
    <dgm:cxn modelId="{D007B1E7-1ED4-43FA-8D7E-9803DAB226DC}" type="presOf" srcId="{D10E6F37-A7E6-4B5B-9C69-36A2A11A183A}" destId="{123DB723-2830-4C59-8A4E-67AC0FD1E9FA}" srcOrd="0" destOrd="0" presId="urn:microsoft.com/office/officeart/2005/8/layout/lProcess2"/>
    <dgm:cxn modelId="{9A6D4C61-6AC7-C743-9C44-1076DA3EBC52}" srcId="{D10E6F37-A7E6-4B5B-9C69-36A2A11A183A}" destId="{53CBB1A3-C229-1F4D-9024-98CDD07850E6}" srcOrd="2" destOrd="0" parTransId="{CAA80FB2-09E7-AC4D-8A07-A4CBC1F10C69}" sibTransId="{E41F88BA-7F36-0F41-9686-3CC518C36089}"/>
    <dgm:cxn modelId="{0A8DD605-CF54-4067-9696-299C042C167A}" type="presOf" srcId="{E1BEE427-77A8-4296-AF3C-2C1D4FA4BDFF}" destId="{5D018821-249E-4E25-B6DC-0EFFF8E42036}" srcOrd="1" destOrd="0" presId="urn:microsoft.com/office/officeart/2005/8/layout/lProcess2"/>
    <dgm:cxn modelId="{4C45CDBE-256E-473E-AFEC-299AA8358DD3}" type="presOf" srcId="{0399018D-6801-400B-AE85-79CB58A5BC30}" destId="{1277C7F1-0593-42F8-8C0D-4FF9AEC78421}" srcOrd="0" destOrd="0" presId="urn:microsoft.com/office/officeart/2005/8/layout/lProcess2"/>
    <dgm:cxn modelId="{6F6F0F26-F669-404F-A1B7-644B0FFFCC14}" type="presOf" srcId="{02DF2C6E-47C4-D84F-93EA-9E5B4CD906FA}" destId="{162DA994-226B-784B-8414-A4D92F1B1FBB}" srcOrd="0" destOrd="0" presId="urn:microsoft.com/office/officeart/2005/8/layout/lProcess2"/>
    <dgm:cxn modelId="{1CB23C16-6996-4107-930E-2CD8ED8E483F}" type="presParOf" srcId="{123DB723-2830-4C59-8A4E-67AC0FD1E9FA}" destId="{AB2213DE-C4FD-463A-A16F-DB4883BF467B}" srcOrd="0" destOrd="0" presId="urn:microsoft.com/office/officeart/2005/8/layout/lProcess2"/>
    <dgm:cxn modelId="{B76FACEB-10B1-4A4F-BD92-81232BE80209}" type="presParOf" srcId="{AB2213DE-C4FD-463A-A16F-DB4883BF467B}" destId="{3E5D8BEF-BC28-4052-A12C-44DE94E1BC73}" srcOrd="0" destOrd="0" presId="urn:microsoft.com/office/officeart/2005/8/layout/lProcess2"/>
    <dgm:cxn modelId="{4C20890A-6095-4BE6-982A-F5E16C2E5F77}" type="presParOf" srcId="{AB2213DE-C4FD-463A-A16F-DB4883BF467B}" destId="{5D018821-249E-4E25-B6DC-0EFFF8E42036}" srcOrd="1" destOrd="0" presId="urn:microsoft.com/office/officeart/2005/8/layout/lProcess2"/>
    <dgm:cxn modelId="{E85258A9-2E73-4ACC-8351-8300D7ABB0DA}" type="presParOf" srcId="{AB2213DE-C4FD-463A-A16F-DB4883BF467B}" destId="{982F15D5-BB77-4811-AFB2-3BE8DC7740A5}" srcOrd="2" destOrd="0" presId="urn:microsoft.com/office/officeart/2005/8/layout/lProcess2"/>
    <dgm:cxn modelId="{BD1639C1-348A-4CA9-9AD3-5E6C3391B4B8}" type="presParOf" srcId="{982F15D5-BB77-4811-AFB2-3BE8DC7740A5}" destId="{4E45CD8C-5A2B-48AC-81CE-A40AA965739E}" srcOrd="0" destOrd="0" presId="urn:microsoft.com/office/officeart/2005/8/layout/lProcess2"/>
    <dgm:cxn modelId="{D6D5957A-0166-4DD3-9E5C-329887B7C9A7}" type="presParOf" srcId="{123DB723-2830-4C59-8A4E-67AC0FD1E9FA}" destId="{B6008C74-DA2C-478A-BCC5-E66E9704009A}" srcOrd="1" destOrd="0" presId="urn:microsoft.com/office/officeart/2005/8/layout/lProcess2"/>
    <dgm:cxn modelId="{05F7C7F8-832F-7B48-9FCC-149B5108DD5F}" type="presParOf" srcId="{123DB723-2830-4C59-8A4E-67AC0FD1E9FA}" destId="{8AB4EBDD-D217-B340-A274-3D8D8866BE2B}" srcOrd="2" destOrd="0" presId="urn:microsoft.com/office/officeart/2005/8/layout/lProcess2"/>
    <dgm:cxn modelId="{16684144-968E-B74C-846A-AF0980E578C4}" type="presParOf" srcId="{8AB4EBDD-D217-B340-A274-3D8D8866BE2B}" destId="{162DA994-226B-784B-8414-A4D92F1B1FBB}" srcOrd="0" destOrd="0" presId="urn:microsoft.com/office/officeart/2005/8/layout/lProcess2"/>
    <dgm:cxn modelId="{750A1802-63F8-C749-A055-DE93E97947A1}" type="presParOf" srcId="{8AB4EBDD-D217-B340-A274-3D8D8866BE2B}" destId="{F0FB7794-47A2-404A-A71C-B372A85C1B22}" srcOrd="1" destOrd="0" presId="urn:microsoft.com/office/officeart/2005/8/layout/lProcess2"/>
    <dgm:cxn modelId="{61643625-8902-7547-94F5-1CB0E5015438}" type="presParOf" srcId="{8AB4EBDD-D217-B340-A274-3D8D8866BE2B}" destId="{A28CF7AC-3271-9C45-A521-983BF5204B19}" srcOrd="2" destOrd="0" presId="urn:microsoft.com/office/officeart/2005/8/layout/lProcess2"/>
    <dgm:cxn modelId="{0A3BBCBA-83F0-8949-8152-F904E5C8B62B}" type="presParOf" srcId="{A28CF7AC-3271-9C45-A521-983BF5204B19}" destId="{7231EC31-F320-8449-8CC3-5AF81B8CF4AC}" srcOrd="0" destOrd="0" presId="urn:microsoft.com/office/officeart/2005/8/layout/lProcess2"/>
    <dgm:cxn modelId="{3694F9CD-62CF-AD43-AB1D-FB5B357D65C8}" type="presParOf" srcId="{123DB723-2830-4C59-8A4E-67AC0FD1E9FA}" destId="{906B634B-57C8-F346-B0E2-A5AA3A609283}" srcOrd="3" destOrd="0" presId="urn:microsoft.com/office/officeart/2005/8/layout/lProcess2"/>
    <dgm:cxn modelId="{C4FFA744-7B4B-7640-A525-E722F09C5210}" type="presParOf" srcId="{123DB723-2830-4C59-8A4E-67AC0FD1E9FA}" destId="{97464BB2-CCC8-5649-BDEC-6394B5DB33D1}" srcOrd="4" destOrd="0" presId="urn:microsoft.com/office/officeart/2005/8/layout/lProcess2"/>
    <dgm:cxn modelId="{F3293C17-4832-9145-A269-5C4B615AE4DD}" type="presParOf" srcId="{97464BB2-CCC8-5649-BDEC-6394B5DB33D1}" destId="{54C714B4-CBFA-5644-B57D-4F0ED0658F21}" srcOrd="0" destOrd="0" presId="urn:microsoft.com/office/officeart/2005/8/layout/lProcess2"/>
    <dgm:cxn modelId="{0547389D-1D55-C349-948D-72FD62DA26A7}" type="presParOf" srcId="{97464BB2-CCC8-5649-BDEC-6394B5DB33D1}" destId="{E7CBD36D-3E81-9E4A-9AC5-5E7605977068}" srcOrd="1" destOrd="0" presId="urn:microsoft.com/office/officeart/2005/8/layout/lProcess2"/>
    <dgm:cxn modelId="{E0039976-8C59-644D-BF14-0759A804537A}" type="presParOf" srcId="{97464BB2-CCC8-5649-BDEC-6394B5DB33D1}" destId="{4CEAEA61-3758-704C-B8B8-17D0D834ED26}" srcOrd="2" destOrd="0" presId="urn:microsoft.com/office/officeart/2005/8/layout/lProcess2"/>
    <dgm:cxn modelId="{21190CD4-3C12-3C43-A224-B1C80E2EAB15}" type="presParOf" srcId="{4CEAEA61-3758-704C-B8B8-17D0D834ED26}" destId="{0AD47329-360F-E243-8AAA-9BE0C3C47BD3}" srcOrd="0" destOrd="0" presId="urn:microsoft.com/office/officeart/2005/8/layout/lProcess2"/>
    <dgm:cxn modelId="{E3F4AC00-EBE0-8A4F-8C1B-4D569F076B52}" type="presParOf" srcId="{123DB723-2830-4C59-8A4E-67AC0FD1E9FA}" destId="{5BEAF915-9B2F-A445-A008-23E462851EEB}" srcOrd="5" destOrd="0" presId="urn:microsoft.com/office/officeart/2005/8/layout/lProcess2"/>
    <dgm:cxn modelId="{4D490036-F83B-4CDD-AE4D-BD324F39D3B0}" type="presParOf" srcId="{123DB723-2830-4C59-8A4E-67AC0FD1E9FA}" destId="{39F2D87E-E7A7-4F8A-945E-6FF5470BFC4A}" srcOrd="6" destOrd="0" presId="urn:microsoft.com/office/officeart/2005/8/layout/lProcess2"/>
    <dgm:cxn modelId="{4D1C51BA-E196-4F39-BD60-BDFCFDF12862}" type="presParOf" srcId="{39F2D87E-E7A7-4F8A-945E-6FF5470BFC4A}" destId="{2AB8AE35-10BB-4B4B-A3B1-8C267B7BF3F2}" srcOrd="0" destOrd="0" presId="urn:microsoft.com/office/officeart/2005/8/layout/lProcess2"/>
    <dgm:cxn modelId="{BB28C35F-FE70-4351-890F-E95E113946E2}" type="presParOf" srcId="{39F2D87E-E7A7-4F8A-945E-6FF5470BFC4A}" destId="{896C64A5-6044-4A1E-A6CF-DC4A0CAC7E6D}" srcOrd="1" destOrd="0" presId="urn:microsoft.com/office/officeart/2005/8/layout/lProcess2"/>
    <dgm:cxn modelId="{A538FB38-3BB9-4A89-9364-6C1B23264A8D}" type="presParOf" srcId="{39F2D87E-E7A7-4F8A-945E-6FF5470BFC4A}" destId="{1BC7FA1E-16E5-444C-BF53-FE279804AC9B}" srcOrd="2" destOrd="0" presId="urn:microsoft.com/office/officeart/2005/8/layout/lProcess2"/>
    <dgm:cxn modelId="{8D666364-C539-40C5-B1B2-324AFABAD4D5}" type="presParOf" srcId="{1BC7FA1E-16E5-444C-BF53-FE279804AC9B}" destId="{EA2BAD4B-032B-4635-A7CC-CC71488C1E56}" srcOrd="0" destOrd="0" presId="urn:microsoft.com/office/officeart/2005/8/layout/lProcess2"/>
    <dgm:cxn modelId="{72B1ADC5-790B-4EA9-B183-17CFBBB087C0}" type="presParOf" srcId="{123DB723-2830-4C59-8A4E-67AC0FD1E9FA}" destId="{A6F04786-71D3-42B7-A309-9910D3EDA58C}" srcOrd="7" destOrd="0" presId="urn:microsoft.com/office/officeart/2005/8/layout/lProcess2"/>
    <dgm:cxn modelId="{844CEB18-F023-4958-A5E8-197487D440AF}" type="presParOf" srcId="{123DB723-2830-4C59-8A4E-67AC0FD1E9FA}" destId="{745F8F8C-D47B-4673-84BD-712CB7E6767E}" srcOrd="8" destOrd="0" presId="urn:microsoft.com/office/officeart/2005/8/layout/lProcess2"/>
    <dgm:cxn modelId="{B74E5523-E206-4718-976B-24ADE45133F1}" type="presParOf" srcId="{745F8F8C-D47B-4673-84BD-712CB7E6767E}" destId="{1277C7F1-0593-42F8-8C0D-4FF9AEC78421}" srcOrd="0" destOrd="0" presId="urn:microsoft.com/office/officeart/2005/8/layout/lProcess2"/>
    <dgm:cxn modelId="{6DA17E04-12A5-4B2C-9871-D9A02C1722D5}" type="presParOf" srcId="{745F8F8C-D47B-4673-84BD-712CB7E6767E}" destId="{FCCAC703-182D-4E91-B719-4B496CD9CD39}" srcOrd="1" destOrd="0" presId="urn:microsoft.com/office/officeart/2005/8/layout/lProcess2"/>
    <dgm:cxn modelId="{19E0B878-B763-4595-981A-A71209D67846}" type="presParOf" srcId="{745F8F8C-D47B-4673-84BD-712CB7E6767E}" destId="{B3D8BAB0-3135-4B5C-8CCA-9189427BACF3}" srcOrd="2" destOrd="0" presId="urn:microsoft.com/office/officeart/2005/8/layout/lProcess2"/>
    <dgm:cxn modelId="{9BB50BD3-40AC-4F7B-B8BE-50F9329393DC}" type="presParOf" srcId="{B3D8BAB0-3135-4B5C-8CCA-9189427BACF3}" destId="{009108B9-F8E4-4CA4-B919-7327939DB51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5EBAB4-8375-4FA0-B834-3CF71C957197}" type="doc">
      <dgm:prSet loTypeId="urn:microsoft.com/office/officeart/2009/3/layout/StepUpProcess" loCatId="process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E1A5E6A-96B2-4686-809D-62E0ABC08BA0}">
      <dgm:prSet phldrT="[Text]" custT="1"/>
      <dgm:spPr/>
      <dgm:t>
        <a:bodyPr/>
        <a:lstStyle/>
        <a:p>
          <a:pPr marL="112713" indent="-112713"/>
          <a:r>
            <a:rPr lang="en-US" sz="1200" b="1" dirty="0" smtClean="0">
              <a:latin typeface="Arial"/>
              <a:cs typeface="Arial"/>
            </a:rPr>
            <a:t>● </a:t>
          </a:r>
          <a:r>
            <a:rPr lang="en-US" sz="1200" b="1" dirty="0" smtClean="0"/>
            <a:t>Housing &amp;      Enrollment</a:t>
          </a:r>
        </a:p>
        <a:p>
          <a:r>
            <a:rPr lang="en-US" sz="1200" b="1" dirty="0" smtClean="0">
              <a:latin typeface="Arial"/>
              <a:cs typeface="Arial"/>
            </a:rPr>
            <a:t>● </a:t>
          </a:r>
          <a:r>
            <a:rPr lang="en-US" sz="1200" b="1" dirty="0" smtClean="0"/>
            <a:t>Financial Aid</a:t>
          </a:r>
        </a:p>
        <a:p>
          <a:r>
            <a:rPr lang="en-US" sz="1200" b="1" dirty="0" smtClean="0">
              <a:latin typeface="Arial"/>
              <a:cs typeface="Arial"/>
            </a:rPr>
            <a:t>● </a:t>
          </a:r>
          <a:r>
            <a:rPr lang="en-US" sz="1200" b="1" dirty="0" smtClean="0"/>
            <a:t>Transportation</a:t>
          </a:r>
        </a:p>
        <a:p>
          <a:pPr marL="112713" indent="-112713"/>
          <a:r>
            <a:rPr lang="en-US" sz="1200" b="1" dirty="0" smtClean="0">
              <a:latin typeface="Arial"/>
              <a:cs typeface="Arial"/>
            </a:rPr>
            <a:t>● </a:t>
          </a:r>
          <a:r>
            <a:rPr lang="en-US" sz="1200" b="1" dirty="0" smtClean="0"/>
            <a:t>Campus  Navigation</a:t>
          </a:r>
        </a:p>
        <a:p>
          <a:pPr marL="112713" indent="-112713"/>
          <a:r>
            <a:rPr lang="en-US" sz="1200" b="1" dirty="0" smtClean="0">
              <a:latin typeface="Arial"/>
              <a:cs typeface="Arial"/>
            </a:rPr>
            <a:t>● </a:t>
          </a:r>
          <a:r>
            <a:rPr lang="en-US" sz="1200" b="1" dirty="0" smtClean="0"/>
            <a:t>Academic Guidance</a:t>
          </a:r>
        </a:p>
        <a:p>
          <a:pPr marL="112713" indent="-112713"/>
          <a:r>
            <a:rPr lang="en-US" sz="1200" b="1" dirty="0" smtClean="0">
              <a:latin typeface="Arial"/>
              <a:cs typeface="Arial"/>
            </a:rPr>
            <a:t>● </a:t>
          </a:r>
          <a:r>
            <a:rPr lang="en-US" sz="1200" b="1" dirty="0" smtClean="0"/>
            <a:t>Course / Major Selection</a:t>
          </a:r>
          <a:endParaRPr lang="en-US" sz="1200" b="1" dirty="0"/>
        </a:p>
      </dgm:t>
    </dgm:pt>
    <dgm:pt modelId="{ADCB205B-B9F7-4F55-B7AB-91957456422B}" type="parTrans" cxnId="{6636AE5E-2DD8-475E-BC67-FF9F2C25CB2D}">
      <dgm:prSet/>
      <dgm:spPr/>
      <dgm:t>
        <a:bodyPr/>
        <a:lstStyle/>
        <a:p>
          <a:endParaRPr lang="en-US"/>
        </a:p>
      </dgm:t>
    </dgm:pt>
    <dgm:pt modelId="{644D58C8-D634-4E64-A180-A4C1003A7467}" type="sibTrans" cxnId="{6636AE5E-2DD8-475E-BC67-FF9F2C25CB2D}">
      <dgm:prSet/>
      <dgm:spPr/>
      <dgm:t>
        <a:bodyPr/>
        <a:lstStyle/>
        <a:p>
          <a:endParaRPr lang="en-US"/>
        </a:p>
      </dgm:t>
    </dgm:pt>
    <dgm:pt modelId="{22DE6C05-E6B8-415B-9467-94FE6163D6D5}">
      <dgm:prSet phldrT="[Text]" custT="1"/>
      <dgm:spPr/>
      <dgm:t>
        <a:bodyPr/>
        <a:lstStyle/>
        <a:p>
          <a:pPr marL="112713" indent="-112713"/>
          <a:r>
            <a:rPr lang="en-US" sz="1200" b="1" dirty="0" smtClean="0">
              <a:latin typeface="Arial"/>
              <a:cs typeface="Arial"/>
            </a:rPr>
            <a:t>● </a:t>
          </a:r>
          <a:r>
            <a:rPr lang="en-US" sz="1200" b="1" dirty="0" smtClean="0"/>
            <a:t>Time Management </a:t>
          </a:r>
        </a:p>
        <a:p>
          <a:r>
            <a:rPr lang="en-US" sz="1200" b="1" dirty="0" smtClean="0">
              <a:latin typeface="Arial"/>
              <a:cs typeface="Arial"/>
            </a:rPr>
            <a:t>● </a:t>
          </a:r>
          <a:r>
            <a:rPr lang="en-US" sz="1200" b="1" dirty="0" smtClean="0"/>
            <a:t>Goal Setting </a:t>
          </a:r>
        </a:p>
        <a:p>
          <a:pPr marL="112713" indent="-112713"/>
          <a:r>
            <a:rPr lang="en-US" sz="1200" b="1" dirty="0" smtClean="0">
              <a:latin typeface="Arial"/>
              <a:cs typeface="Arial"/>
            </a:rPr>
            <a:t>● </a:t>
          </a:r>
          <a:r>
            <a:rPr lang="en-US" sz="1200" b="1" dirty="0" smtClean="0"/>
            <a:t>Analytical Reading </a:t>
          </a:r>
        </a:p>
        <a:p>
          <a:r>
            <a:rPr lang="en-US" sz="1200" b="1" dirty="0" smtClean="0">
              <a:latin typeface="Arial"/>
              <a:cs typeface="Arial"/>
            </a:rPr>
            <a:t>● </a:t>
          </a:r>
          <a:r>
            <a:rPr lang="en-US" sz="1200" b="1" dirty="0" smtClean="0"/>
            <a:t>Note Taking </a:t>
          </a:r>
        </a:p>
        <a:p>
          <a:pPr marL="112713" indent="-112713"/>
          <a:r>
            <a:rPr lang="en-US" sz="1200" b="1" dirty="0" smtClean="0">
              <a:latin typeface="Arial"/>
              <a:cs typeface="Arial"/>
            </a:rPr>
            <a:t>● </a:t>
          </a:r>
          <a:r>
            <a:rPr lang="en-US" sz="1200" b="1" dirty="0" smtClean="0"/>
            <a:t>Stress Management </a:t>
          </a:r>
        </a:p>
        <a:p>
          <a:pPr marL="112713" indent="-112713"/>
          <a:r>
            <a:rPr lang="en-US" sz="1200" b="1" dirty="0" smtClean="0">
              <a:latin typeface="Arial"/>
              <a:cs typeface="Arial"/>
            </a:rPr>
            <a:t>● </a:t>
          </a:r>
          <a:r>
            <a:rPr lang="en-US" sz="1200" b="1" dirty="0" smtClean="0"/>
            <a:t>Finals Preparation</a:t>
          </a:r>
        </a:p>
        <a:p>
          <a:r>
            <a:rPr lang="en-US" sz="1200" b="1" dirty="0" smtClean="0">
              <a:latin typeface="Arial"/>
              <a:cs typeface="Arial"/>
            </a:rPr>
            <a:t>● </a:t>
          </a:r>
          <a:r>
            <a:rPr lang="en-US" sz="1200" b="1" dirty="0" smtClean="0"/>
            <a:t>Active Reading</a:t>
          </a:r>
        </a:p>
        <a:p>
          <a:r>
            <a:rPr lang="en-US" sz="1200" b="1" dirty="0" smtClean="0">
              <a:latin typeface="Arial"/>
              <a:cs typeface="Arial"/>
            </a:rPr>
            <a:t>● </a:t>
          </a:r>
          <a:r>
            <a:rPr lang="en-US" sz="1200" b="1" dirty="0" smtClean="0"/>
            <a:t>Core Writing</a:t>
          </a:r>
        </a:p>
        <a:p>
          <a:pPr marL="112713" indent="-112713"/>
          <a:r>
            <a:rPr lang="en-US" sz="1200" b="1" dirty="0" smtClean="0">
              <a:latin typeface="Arial"/>
              <a:cs typeface="Arial"/>
            </a:rPr>
            <a:t>● </a:t>
          </a:r>
          <a:r>
            <a:rPr lang="en-US" sz="1200" b="1" dirty="0" smtClean="0"/>
            <a:t>Financial Management</a:t>
          </a:r>
          <a:endParaRPr lang="en-US" sz="1200" b="1" dirty="0"/>
        </a:p>
      </dgm:t>
    </dgm:pt>
    <dgm:pt modelId="{C306112A-D50F-4773-ADD6-D16A3F1CD2C6}" type="parTrans" cxnId="{C54BB1A5-BFB4-4F52-AB85-88086F1A38C7}">
      <dgm:prSet/>
      <dgm:spPr/>
      <dgm:t>
        <a:bodyPr/>
        <a:lstStyle/>
        <a:p>
          <a:endParaRPr lang="en-US"/>
        </a:p>
      </dgm:t>
    </dgm:pt>
    <dgm:pt modelId="{9D3E4D6B-2DB8-42DE-87C2-44F6A2F468CA}" type="sibTrans" cxnId="{C54BB1A5-BFB4-4F52-AB85-88086F1A38C7}">
      <dgm:prSet/>
      <dgm:spPr/>
      <dgm:t>
        <a:bodyPr/>
        <a:lstStyle/>
        <a:p>
          <a:endParaRPr lang="en-US"/>
        </a:p>
      </dgm:t>
    </dgm:pt>
    <dgm:pt modelId="{874FD841-F8DB-4142-B837-9B9C7C4D992D}">
      <dgm:prSet phldrT="[Text]" custT="1"/>
      <dgm:spPr/>
      <dgm:t>
        <a:bodyPr/>
        <a:lstStyle/>
        <a:p>
          <a:pPr marL="112713" indent="-112713"/>
          <a:r>
            <a:rPr lang="en-US" sz="1200" b="1" dirty="0" smtClean="0">
              <a:latin typeface="Arial"/>
              <a:cs typeface="Arial"/>
            </a:rPr>
            <a:t>● </a:t>
          </a:r>
          <a:r>
            <a:rPr lang="en-US" sz="1200" b="1" dirty="0" smtClean="0"/>
            <a:t>Academic Performance</a:t>
          </a:r>
        </a:p>
        <a:p>
          <a:pPr marL="112713" indent="-112713"/>
          <a:r>
            <a:rPr lang="en-US" sz="1200" b="1" dirty="0" smtClean="0">
              <a:latin typeface="Arial"/>
              <a:cs typeface="Arial"/>
            </a:rPr>
            <a:t>● </a:t>
          </a:r>
          <a:r>
            <a:rPr lang="en-US" sz="1200" b="1" dirty="0" smtClean="0"/>
            <a:t>Persistence to Degree</a:t>
          </a:r>
          <a:endParaRPr lang="en-US" sz="1200" b="1" dirty="0"/>
        </a:p>
      </dgm:t>
    </dgm:pt>
    <dgm:pt modelId="{7F869B42-3390-4D63-AEEE-9DB79B5BA59B}" type="parTrans" cxnId="{C398FBD6-579D-4DC7-8794-03EEE323364F}">
      <dgm:prSet/>
      <dgm:spPr/>
      <dgm:t>
        <a:bodyPr/>
        <a:lstStyle/>
        <a:p>
          <a:endParaRPr lang="en-US"/>
        </a:p>
      </dgm:t>
    </dgm:pt>
    <dgm:pt modelId="{B69CFE86-8588-4F93-B7E3-E600B5A40641}" type="sibTrans" cxnId="{C398FBD6-579D-4DC7-8794-03EEE323364F}">
      <dgm:prSet/>
      <dgm:spPr/>
      <dgm:t>
        <a:bodyPr/>
        <a:lstStyle/>
        <a:p>
          <a:endParaRPr lang="en-US"/>
        </a:p>
      </dgm:t>
    </dgm:pt>
    <dgm:pt modelId="{9CD7D88A-129E-4ED6-86F5-A2088555C6FD}">
      <dgm:prSet/>
      <dgm:spPr/>
      <dgm:t>
        <a:bodyPr/>
        <a:lstStyle/>
        <a:p>
          <a:endParaRPr lang="en-US" dirty="0"/>
        </a:p>
      </dgm:t>
    </dgm:pt>
    <dgm:pt modelId="{077EF99B-3880-4801-AB43-C832746C6573}" type="parTrans" cxnId="{31BFCE9F-BCCC-4D80-84FB-0ED55810EF6B}">
      <dgm:prSet/>
      <dgm:spPr/>
      <dgm:t>
        <a:bodyPr/>
        <a:lstStyle/>
        <a:p>
          <a:endParaRPr lang="en-US"/>
        </a:p>
      </dgm:t>
    </dgm:pt>
    <dgm:pt modelId="{F0C357FD-86A4-42CB-8916-659F79AED6C6}" type="sibTrans" cxnId="{31BFCE9F-BCCC-4D80-84FB-0ED55810EF6B}">
      <dgm:prSet/>
      <dgm:spPr/>
      <dgm:t>
        <a:bodyPr/>
        <a:lstStyle/>
        <a:p>
          <a:endParaRPr lang="en-US"/>
        </a:p>
      </dgm:t>
    </dgm:pt>
    <dgm:pt modelId="{B51F14C7-5E97-4F23-A616-237E4F6BA7D3}">
      <dgm:prSet/>
      <dgm:spPr/>
      <dgm:t>
        <a:bodyPr/>
        <a:lstStyle/>
        <a:p>
          <a:endParaRPr lang="en-US" dirty="0"/>
        </a:p>
      </dgm:t>
    </dgm:pt>
    <dgm:pt modelId="{7CBA143F-0501-436D-A182-9D696B2CD860}" type="parTrans" cxnId="{4CBE35A9-FC17-49A6-857B-C0938A76F274}">
      <dgm:prSet/>
      <dgm:spPr/>
      <dgm:t>
        <a:bodyPr/>
        <a:lstStyle/>
        <a:p>
          <a:endParaRPr lang="en-US"/>
        </a:p>
      </dgm:t>
    </dgm:pt>
    <dgm:pt modelId="{CE952F0A-436A-4969-93D7-F9C4A702189C}" type="sibTrans" cxnId="{4CBE35A9-FC17-49A6-857B-C0938A76F274}">
      <dgm:prSet/>
      <dgm:spPr/>
      <dgm:t>
        <a:bodyPr/>
        <a:lstStyle/>
        <a:p>
          <a:endParaRPr lang="en-US"/>
        </a:p>
      </dgm:t>
    </dgm:pt>
    <dgm:pt modelId="{C056340B-6381-4967-89CC-BCF7D9DE5F6C}" type="pres">
      <dgm:prSet presAssocID="{875EBAB4-8375-4FA0-B834-3CF71C95719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16348FA-9D6E-4A55-B747-1AD5D10694ED}" type="pres">
      <dgm:prSet presAssocID="{BE1A5E6A-96B2-4686-809D-62E0ABC08BA0}" presName="composite" presStyleCnt="0"/>
      <dgm:spPr/>
    </dgm:pt>
    <dgm:pt modelId="{81603B26-29EF-49AD-9460-F01E73119612}" type="pres">
      <dgm:prSet presAssocID="{BE1A5E6A-96B2-4686-809D-62E0ABC08BA0}" presName="LShape" presStyleLbl="alignNode1" presStyleIdx="0" presStyleCnt="9"/>
      <dgm:spPr/>
    </dgm:pt>
    <dgm:pt modelId="{CBF2D4CD-A1C8-43C3-BAAF-B707C0680585}" type="pres">
      <dgm:prSet presAssocID="{BE1A5E6A-96B2-4686-809D-62E0ABC08BA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E4FF1-149B-4614-86F9-07023CA276C5}" type="pres">
      <dgm:prSet presAssocID="{BE1A5E6A-96B2-4686-809D-62E0ABC08BA0}" presName="Triangle" presStyleLbl="alignNode1" presStyleIdx="1" presStyleCnt="9"/>
      <dgm:spPr/>
    </dgm:pt>
    <dgm:pt modelId="{BF95D3E5-C353-4E4C-B670-5BA459305361}" type="pres">
      <dgm:prSet presAssocID="{644D58C8-D634-4E64-A180-A4C1003A7467}" presName="sibTrans" presStyleCnt="0"/>
      <dgm:spPr/>
    </dgm:pt>
    <dgm:pt modelId="{C2E5A89F-0CBA-4D42-B561-ECA1D436CC6C}" type="pres">
      <dgm:prSet presAssocID="{644D58C8-D634-4E64-A180-A4C1003A7467}" presName="space" presStyleCnt="0"/>
      <dgm:spPr/>
    </dgm:pt>
    <dgm:pt modelId="{52CE2D69-27BE-4EE5-9801-04467972F2D9}" type="pres">
      <dgm:prSet presAssocID="{22DE6C05-E6B8-415B-9467-94FE6163D6D5}" presName="composite" presStyleCnt="0"/>
      <dgm:spPr/>
    </dgm:pt>
    <dgm:pt modelId="{23E80D4A-44A0-4E02-8190-A9539689F4C5}" type="pres">
      <dgm:prSet presAssocID="{22DE6C05-E6B8-415B-9467-94FE6163D6D5}" presName="LShape" presStyleLbl="alignNode1" presStyleIdx="2" presStyleCnt="9"/>
      <dgm:spPr/>
    </dgm:pt>
    <dgm:pt modelId="{C5AC10A5-E3B5-4967-B321-9FDF01DDB318}" type="pres">
      <dgm:prSet presAssocID="{22DE6C05-E6B8-415B-9467-94FE6163D6D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D1925-5577-411A-806A-B0F55BE976D3}" type="pres">
      <dgm:prSet presAssocID="{22DE6C05-E6B8-415B-9467-94FE6163D6D5}" presName="Triangle" presStyleLbl="alignNode1" presStyleIdx="3" presStyleCnt="9"/>
      <dgm:spPr/>
    </dgm:pt>
    <dgm:pt modelId="{3A658A7D-FF04-49A3-A6F6-9BDFF4DCB991}" type="pres">
      <dgm:prSet presAssocID="{9D3E4D6B-2DB8-42DE-87C2-44F6A2F468CA}" presName="sibTrans" presStyleCnt="0"/>
      <dgm:spPr/>
    </dgm:pt>
    <dgm:pt modelId="{552436D1-F94A-4990-B690-CEA3D279B94C}" type="pres">
      <dgm:prSet presAssocID="{9D3E4D6B-2DB8-42DE-87C2-44F6A2F468CA}" presName="space" presStyleCnt="0"/>
      <dgm:spPr/>
    </dgm:pt>
    <dgm:pt modelId="{06009655-57C7-4034-A4DC-681386560C9E}" type="pres">
      <dgm:prSet presAssocID="{9CD7D88A-129E-4ED6-86F5-A2088555C6FD}" presName="composite" presStyleCnt="0"/>
      <dgm:spPr/>
    </dgm:pt>
    <dgm:pt modelId="{F4FB0E33-88B5-4618-A8E7-84D965239F6F}" type="pres">
      <dgm:prSet presAssocID="{9CD7D88A-129E-4ED6-86F5-A2088555C6FD}" presName="LShape" presStyleLbl="alignNode1" presStyleIdx="4" presStyleCnt="9"/>
      <dgm:spPr/>
    </dgm:pt>
    <dgm:pt modelId="{01B638B3-70A1-4864-A0F6-E6AD6F6C3C2C}" type="pres">
      <dgm:prSet presAssocID="{9CD7D88A-129E-4ED6-86F5-A2088555C6FD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3B1EB-38B7-4322-AF13-14D014A84FA0}" type="pres">
      <dgm:prSet presAssocID="{9CD7D88A-129E-4ED6-86F5-A2088555C6FD}" presName="Triangle" presStyleLbl="alignNode1" presStyleIdx="5" presStyleCnt="9"/>
      <dgm:spPr/>
    </dgm:pt>
    <dgm:pt modelId="{C9171734-3938-4610-BBDC-8C66B9CDF13C}" type="pres">
      <dgm:prSet presAssocID="{F0C357FD-86A4-42CB-8916-659F79AED6C6}" presName="sibTrans" presStyleCnt="0"/>
      <dgm:spPr/>
    </dgm:pt>
    <dgm:pt modelId="{28FF6817-5CFD-4F53-8C28-E615BD9EC531}" type="pres">
      <dgm:prSet presAssocID="{F0C357FD-86A4-42CB-8916-659F79AED6C6}" presName="space" presStyleCnt="0"/>
      <dgm:spPr/>
    </dgm:pt>
    <dgm:pt modelId="{9372697A-9B95-4729-AA3D-0E819D32BB47}" type="pres">
      <dgm:prSet presAssocID="{B51F14C7-5E97-4F23-A616-237E4F6BA7D3}" presName="composite" presStyleCnt="0"/>
      <dgm:spPr/>
    </dgm:pt>
    <dgm:pt modelId="{6B65004F-2A6A-4311-9E39-E36AB3BAC4F5}" type="pres">
      <dgm:prSet presAssocID="{B51F14C7-5E97-4F23-A616-237E4F6BA7D3}" presName="LShape" presStyleLbl="alignNode1" presStyleIdx="6" presStyleCnt="9"/>
      <dgm:spPr/>
    </dgm:pt>
    <dgm:pt modelId="{FADA68CD-C157-433F-AEEC-77CADEBBEFBE}" type="pres">
      <dgm:prSet presAssocID="{B51F14C7-5E97-4F23-A616-237E4F6BA7D3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B9810-3222-4E78-9C5D-C21513AA57A4}" type="pres">
      <dgm:prSet presAssocID="{B51F14C7-5E97-4F23-A616-237E4F6BA7D3}" presName="Triangle" presStyleLbl="alignNode1" presStyleIdx="7" presStyleCnt="9"/>
      <dgm:spPr/>
    </dgm:pt>
    <dgm:pt modelId="{3BDF3680-1062-40E9-8B87-D36A8DF1B552}" type="pres">
      <dgm:prSet presAssocID="{CE952F0A-436A-4969-93D7-F9C4A702189C}" presName="sibTrans" presStyleCnt="0"/>
      <dgm:spPr/>
    </dgm:pt>
    <dgm:pt modelId="{23E8BEE4-500B-4CE0-B4A7-C80D86ABADEE}" type="pres">
      <dgm:prSet presAssocID="{CE952F0A-436A-4969-93D7-F9C4A702189C}" presName="space" presStyleCnt="0"/>
      <dgm:spPr/>
    </dgm:pt>
    <dgm:pt modelId="{A40433E2-DE1A-4E65-9DD5-FF61F22C300C}" type="pres">
      <dgm:prSet presAssocID="{874FD841-F8DB-4142-B837-9B9C7C4D992D}" presName="composite" presStyleCnt="0"/>
      <dgm:spPr/>
    </dgm:pt>
    <dgm:pt modelId="{AF2D33A5-0416-4BFC-A96E-A6D4F008A75F}" type="pres">
      <dgm:prSet presAssocID="{874FD841-F8DB-4142-B837-9B9C7C4D992D}" presName="LShape" presStyleLbl="alignNode1" presStyleIdx="8" presStyleCnt="9"/>
      <dgm:spPr/>
      <dgm:t>
        <a:bodyPr/>
        <a:lstStyle/>
        <a:p>
          <a:endParaRPr lang="en-US"/>
        </a:p>
      </dgm:t>
    </dgm:pt>
    <dgm:pt modelId="{68FBBDB5-2A5A-4494-9484-23F4BF37C81C}" type="pres">
      <dgm:prSet presAssocID="{874FD841-F8DB-4142-B837-9B9C7C4D992D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BE35A9-FC17-49A6-857B-C0938A76F274}" srcId="{875EBAB4-8375-4FA0-B834-3CF71C957197}" destId="{B51F14C7-5E97-4F23-A616-237E4F6BA7D3}" srcOrd="3" destOrd="0" parTransId="{7CBA143F-0501-436D-A182-9D696B2CD860}" sibTransId="{CE952F0A-436A-4969-93D7-F9C4A702189C}"/>
    <dgm:cxn modelId="{9E3E24E5-6CF9-B246-9A26-701FC92054E9}" type="presOf" srcId="{22DE6C05-E6B8-415B-9467-94FE6163D6D5}" destId="{C5AC10A5-E3B5-4967-B321-9FDF01DDB318}" srcOrd="0" destOrd="0" presId="urn:microsoft.com/office/officeart/2009/3/layout/StepUpProcess"/>
    <dgm:cxn modelId="{6636AE5E-2DD8-475E-BC67-FF9F2C25CB2D}" srcId="{875EBAB4-8375-4FA0-B834-3CF71C957197}" destId="{BE1A5E6A-96B2-4686-809D-62E0ABC08BA0}" srcOrd="0" destOrd="0" parTransId="{ADCB205B-B9F7-4F55-B7AB-91957456422B}" sibTransId="{644D58C8-D634-4E64-A180-A4C1003A7467}"/>
    <dgm:cxn modelId="{C398FBD6-579D-4DC7-8794-03EEE323364F}" srcId="{875EBAB4-8375-4FA0-B834-3CF71C957197}" destId="{874FD841-F8DB-4142-B837-9B9C7C4D992D}" srcOrd="4" destOrd="0" parTransId="{7F869B42-3390-4D63-AEEE-9DB79B5BA59B}" sibTransId="{B69CFE86-8588-4F93-B7E3-E600B5A40641}"/>
    <dgm:cxn modelId="{7431E9D9-6500-F949-852D-4D89C3F17A8F}" type="presOf" srcId="{BE1A5E6A-96B2-4686-809D-62E0ABC08BA0}" destId="{CBF2D4CD-A1C8-43C3-BAAF-B707C0680585}" srcOrd="0" destOrd="0" presId="urn:microsoft.com/office/officeart/2009/3/layout/StepUpProcess"/>
    <dgm:cxn modelId="{DE9E18D5-AF14-E04A-9246-EC0444545BED}" type="presOf" srcId="{875EBAB4-8375-4FA0-B834-3CF71C957197}" destId="{C056340B-6381-4967-89CC-BCF7D9DE5F6C}" srcOrd="0" destOrd="0" presId="urn:microsoft.com/office/officeart/2009/3/layout/StepUpProcess"/>
    <dgm:cxn modelId="{464C0FAA-6196-7D41-97DF-7A16E210F218}" type="presOf" srcId="{9CD7D88A-129E-4ED6-86F5-A2088555C6FD}" destId="{01B638B3-70A1-4864-A0F6-E6AD6F6C3C2C}" srcOrd="0" destOrd="0" presId="urn:microsoft.com/office/officeart/2009/3/layout/StepUpProcess"/>
    <dgm:cxn modelId="{98CAEFBC-33EB-FE45-9F9F-A4CACD154003}" type="presOf" srcId="{B51F14C7-5E97-4F23-A616-237E4F6BA7D3}" destId="{FADA68CD-C157-433F-AEEC-77CADEBBEFBE}" srcOrd="0" destOrd="0" presId="urn:microsoft.com/office/officeart/2009/3/layout/StepUpProcess"/>
    <dgm:cxn modelId="{31BFCE9F-BCCC-4D80-84FB-0ED55810EF6B}" srcId="{875EBAB4-8375-4FA0-B834-3CF71C957197}" destId="{9CD7D88A-129E-4ED6-86F5-A2088555C6FD}" srcOrd="2" destOrd="0" parTransId="{077EF99B-3880-4801-AB43-C832746C6573}" sibTransId="{F0C357FD-86A4-42CB-8916-659F79AED6C6}"/>
    <dgm:cxn modelId="{FC0E617E-C9CD-CB46-A2D8-BC05456A076D}" type="presOf" srcId="{874FD841-F8DB-4142-B837-9B9C7C4D992D}" destId="{68FBBDB5-2A5A-4494-9484-23F4BF37C81C}" srcOrd="0" destOrd="0" presId="urn:microsoft.com/office/officeart/2009/3/layout/StepUpProcess"/>
    <dgm:cxn modelId="{C54BB1A5-BFB4-4F52-AB85-88086F1A38C7}" srcId="{875EBAB4-8375-4FA0-B834-3CF71C957197}" destId="{22DE6C05-E6B8-415B-9467-94FE6163D6D5}" srcOrd="1" destOrd="0" parTransId="{C306112A-D50F-4773-ADD6-D16A3F1CD2C6}" sibTransId="{9D3E4D6B-2DB8-42DE-87C2-44F6A2F468CA}"/>
    <dgm:cxn modelId="{7FDBFABB-D0B4-6F4A-A9C7-5AD1AF656AEE}" type="presParOf" srcId="{C056340B-6381-4967-89CC-BCF7D9DE5F6C}" destId="{516348FA-9D6E-4A55-B747-1AD5D10694ED}" srcOrd="0" destOrd="0" presId="urn:microsoft.com/office/officeart/2009/3/layout/StepUpProcess"/>
    <dgm:cxn modelId="{1701BBB2-45C0-DC43-B055-8E0B652EB507}" type="presParOf" srcId="{516348FA-9D6E-4A55-B747-1AD5D10694ED}" destId="{81603B26-29EF-49AD-9460-F01E73119612}" srcOrd="0" destOrd="0" presId="urn:microsoft.com/office/officeart/2009/3/layout/StepUpProcess"/>
    <dgm:cxn modelId="{A44ABD8D-11EA-4940-9D04-31D2531DF3A6}" type="presParOf" srcId="{516348FA-9D6E-4A55-B747-1AD5D10694ED}" destId="{CBF2D4CD-A1C8-43C3-BAAF-B707C0680585}" srcOrd="1" destOrd="0" presId="urn:microsoft.com/office/officeart/2009/3/layout/StepUpProcess"/>
    <dgm:cxn modelId="{670185DC-0261-3441-8F2D-FFEF500C6305}" type="presParOf" srcId="{516348FA-9D6E-4A55-B747-1AD5D10694ED}" destId="{C58E4FF1-149B-4614-86F9-07023CA276C5}" srcOrd="2" destOrd="0" presId="urn:microsoft.com/office/officeart/2009/3/layout/StepUpProcess"/>
    <dgm:cxn modelId="{C6AFC8D8-089E-C14C-A760-45974FAA66A7}" type="presParOf" srcId="{C056340B-6381-4967-89CC-BCF7D9DE5F6C}" destId="{BF95D3E5-C353-4E4C-B670-5BA459305361}" srcOrd="1" destOrd="0" presId="urn:microsoft.com/office/officeart/2009/3/layout/StepUpProcess"/>
    <dgm:cxn modelId="{F0D36F9C-0B70-B748-9243-13C327AFADC0}" type="presParOf" srcId="{BF95D3E5-C353-4E4C-B670-5BA459305361}" destId="{C2E5A89F-0CBA-4D42-B561-ECA1D436CC6C}" srcOrd="0" destOrd="0" presId="urn:microsoft.com/office/officeart/2009/3/layout/StepUpProcess"/>
    <dgm:cxn modelId="{168A106C-5B84-FE48-8C43-1A8570A3A3EF}" type="presParOf" srcId="{C056340B-6381-4967-89CC-BCF7D9DE5F6C}" destId="{52CE2D69-27BE-4EE5-9801-04467972F2D9}" srcOrd="2" destOrd="0" presId="urn:microsoft.com/office/officeart/2009/3/layout/StepUpProcess"/>
    <dgm:cxn modelId="{754B4D8E-2097-2E4F-9810-57AB8B60F88A}" type="presParOf" srcId="{52CE2D69-27BE-4EE5-9801-04467972F2D9}" destId="{23E80D4A-44A0-4E02-8190-A9539689F4C5}" srcOrd="0" destOrd="0" presId="urn:microsoft.com/office/officeart/2009/3/layout/StepUpProcess"/>
    <dgm:cxn modelId="{7B479753-38C5-094E-8C45-CB148DAD393B}" type="presParOf" srcId="{52CE2D69-27BE-4EE5-9801-04467972F2D9}" destId="{C5AC10A5-E3B5-4967-B321-9FDF01DDB318}" srcOrd="1" destOrd="0" presId="urn:microsoft.com/office/officeart/2009/3/layout/StepUpProcess"/>
    <dgm:cxn modelId="{1000FE20-4FB3-C149-9DFD-4306492134FF}" type="presParOf" srcId="{52CE2D69-27BE-4EE5-9801-04467972F2D9}" destId="{580D1925-5577-411A-806A-B0F55BE976D3}" srcOrd="2" destOrd="0" presId="urn:microsoft.com/office/officeart/2009/3/layout/StepUpProcess"/>
    <dgm:cxn modelId="{190C734E-5442-2046-AF8D-76F91BAD3DD5}" type="presParOf" srcId="{C056340B-6381-4967-89CC-BCF7D9DE5F6C}" destId="{3A658A7D-FF04-49A3-A6F6-9BDFF4DCB991}" srcOrd="3" destOrd="0" presId="urn:microsoft.com/office/officeart/2009/3/layout/StepUpProcess"/>
    <dgm:cxn modelId="{B44202D0-2B85-EF4F-8F03-CA961E51709C}" type="presParOf" srcId="{3A658A7D-FF04-49A3-A6F6-9BDFF4DCB991}" destId="{552436D1-F94A-4990-B690-CEA3D279B94C}" srcOrd="0" destOrd="0" presId="urn:microsoft.com/office/officeart/2009/3/layout/StepUpProcess"/>
    <dgm:cxn modelId="{555EE841-AB1B-2444-A4B6-16F183EA642D}" type="presParOf" srcId="{C056340B-6381-4967-89CC-BCF7D9DE5F6C}" destId="{06009655-57C7-4034-A4DC-681386560C9E}" srcOrd="4" destOrd="0" presId="urn:microsoft.com/office/officeart/2009/3/layout/StepUpProcess"/>
    <dgm:cxn modelId="{BE3D9A58-750D-2A4F-AEE5-FC9D871CEA0C}" type="presParOf" srcId="{06009655-57C7-4034-A4DC-681386560C9E}" destId="{F4FB0E33-88B5-4618-A8E7-84D965239F6F}" srcOrd="0" destOrd="0" presId="urn:microsoft.com/office/officeart/2009/3/layout/StepUpProcess"/>
    <dgm:cxn modelId="{0876688D-440B-2B4E-BA54-9643957EDE90}" type="presParOf" srcId="{06009655-57C7-4034-A4DC-681386560C9E}" destId="{01B638B3-70A1-4864-A0F6-E6AD6F6C3C2C}" srcOrd="1" destOrd="0" presId="urn:microsoft.com/office/officeart/2009/3/layout/StepUpProcess"/>
    <dgm:cxn modelId="{602A2675-1F8C-8B4F-B0CF-9EBEE28036FF}" type="presParOf" srcId="{06009655-57C7-4034-A4DC-681386560C9E}" destId="{DA63B1EB-38B7-4322-AF13-14D014A84FA0}" srcOrd="2" destOrd="0" presId="urn:microsoft.com/office/officeart/2009/3/layout/StepUpProcess"/>
    <dgm:cxn modelId="{1E58D971-6356-604E-95CF-8271119DBB28}" type="presParOf" srcId="{C056340B-6381-4967-89CC-BCF7D9DE5F6C}" destId="{C9171734-3938-4610-BBDC-8C66B9CDF13C}" srcOrd="5" destOrd="0" presId="urn:microsoft.com/office/officeart/2009/3/layout/StepUpProcess"/>
    <dgm:cxn modelId="{CE0798AA-B64A-BD46-A567-DA0B441031FA}" type="presParOf" srcId="{C9171734-3938-4610-BBDC-8C66B9CDF13C}" destId="{28FF6817-5CFD-4F53-8C28-E615BD9EC531}" srcOrd="0" destOrd="0" presId="urn:microsoft.com/office/officeart/2009/3/layout/StepUpProcess"/>
    <dgm:cxn modelId="{2BF6C5A4-87A4-B342-85C1-0161D7D38C0F}" type="presParOf" srcId="{C056340B-6381-4967-89CC-BCF7D9DE5F6C}" destId="{9372697A-9B95-4729-AA3D-0E819D32BB47}" srcOrd="6" destOrd="0" presId="urn:microsoft.com/office/officeart/2009/3/layout/StepUpProcess"/>
    <dgm:cxn modelId="{7CDA4EAE-32BE-0942-8BBB-281316AA9D02}" type="presParOf" srcId="{9372697A-9B95-4729-AA3D-0E819D32BB47}" destId="{6B65004F-2A6A-4311-9E39-E36AB3BAC4F5}" srcOrd="0" destOrd="0" presId="urn:microsoft.com/office/officeart/2009/3/layout/StepUpProcess"/>
    <dgm:cxn modelId="{AA33AE06-5A99-FA45-9801-351BFDF78B75}" type="presParOf" srcId="{9372697A-9B95-4729-AA3D-0E819D32BB47}" destId="{FADA68CD-C157-433F-AEEC-77CADEBBEFBE}" srcOrd="1" destOrd="0" presId="urn:microsoft.com/office/officeart/2009/3/layout/StepUpProcess"/>
    <dgm:cxn modelId="{C095B3FC-9DBF-824D-8090-3A6B43CEEC54}" type="presParOf" srcId="{9372697A-9B95-4729-AA3D-0E819D32BB47}" destId="{A04B9810-3222-4E78-9C5D-C21513AA57A4}" srcOrd="2" destOrd="0" presId="urn:microsoft.com/office/officeart/2009/3/layout/StepUpProcess"/>
    <dgm:cxn modelId="{DD184D05-5B4D-2F4A-97C4-6A7C823A63CC}" type="presParOf" srcId="{C056340B-6381-4967-89CC-BCF7D9DE5F6C}" destId="{3BDF3680-1062-40E9-8B87-D36A8DF1B552}" srcOrd="7" destOrd="0" presId="urn:microsoft.com/office/officeart/2009/3/layout/StepUpProcess"/>
    <dgm:cxn modelId="{9FB091F1-A2F2-1345-95D3-59E2E2B64900}" type="presParOf" srcId="{3BDF3680-1062-40E9-8B87-D36A8DF1B552}" destId="{23E8BEE4-500B-4CE0-B4A7-C80D86ABADEE}" srcOrd="0" destOrd="0" presId="urn:microsoft.com/office/officeart/2009/3/layout/StepUpProcess"/>
    <dgm:cxn modelId="{34D92FC3-25B9-2846-B876-78CD63DC3E26}" type="presParOf" srcId="{C056340B-6381-4967-89CC-BCF7D9DE5F6C}" destId="{A40433E2-DE1A-4E65-9DD5-FF61F22C300C}" srcOrd="8" destOrd="0" presId="urn:microsoft.com/office/officeart/2009/3/layout/StepUpProcess"/>
    <dgm:cxn modelId="{0C610806-0D10-A848-B746-134D386AC227}" type="presParOf" srcId="{A40433E2-DE1A-4E65-9DD5-FF61F22C300C}" destId="{AF2D33A5-0416-4BFC-A96E-A6D4F008A75F}" srcOrd="0" destOrd="0" presId="urn:microsoft.com/office/officeart/2009/3/layout/StepUpProcess"/>
    <dgm:cxn modelId="{0C2C609B-BCB4-2840-A7D5-575EFD22A05E}" type="presParOf" srcId="{A40433E2-DE1A-4E65-9DD5-FF61F22C300C}" destId="{68FBBDB5-2A5A-4494-9484-23F4BF37C81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D8BEF-BC28-4052-A12C-44DE94E1BC73}">
      <dsp:nvSpPr>
        <dsp:cNvPr id="0" name=""/>
        <dsp:cNvSpPr/>
      </dsp:nvSpPr>
      <dsp:spPr>
        <a:xfrm>
          <a:off x="4534" y="0"/>
          <a:ext cx="1591180" cy="2155349"/>
        </a:xfrm>
        <a:prstGeom prst="roundRect">
          <a:avLst>
            <a:gd name="adj" fmla="val 10000"/>
          </a:avLst>
        </a:prstGeom>
        <a:solidFill>
          <a:srgbClr val="FAE67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18288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413200"/>
              </a:solidFill>
            </a:rPr>
            <a:t>Increase </a:t>
          </a:r>
          <a:r>
            <a:rPr lang="en-US" sz="2000" b="1" kern="1200" dirty="0" smtClean="0">
              <a:solidFill>
                <a:srgbClr val="413200"/>
              </a:solidFill>
            </a:rPr>
            <a:t>high school graduation rates</a:t>
          </a:r>
          <a:r>
            <a:rPr lang="en-US" sz="2000" kern="1200" dirty="0" smtClean="0">
              <a:solidFill>
                <a:srgbClr val="413200"/>
              </a:solidFill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rgbClr val="413200"/>
            </a:solidFill>
          </a:endParaRPr>
        </a:p>
      </dsp:txBody>
      <dsp:txXfrm>
        <a:off x="4534" y="0"/>
        <a:ext cx="1591180" cy="646604"/>
      </dsp:txXfrm>
    </dsp:sp>
    <dsp:sp modelId="{162DA994-226B-784B-8414-A4D92F1B1FBB}">
      <dsp:nvSpPr>
        <dsp:cNvPr id="0" name=""/>
        <dsp:cNvSpPr/>
      </dsp:nvSpPr>
      <dsp:spPr>
        <a:xfrm>
          <a:off x="1715053" y="0"/>
          <a:ext cx="1591180" cy="2155349"/>
        </a:xfrm>
        <a:prstGeom prst="roundRect">
          <a:avLst>
            <a:gd name="adj" fmla="val 10000"/>
          </a:avLst>
        </a:prstGeom>
        <a:solidFill>
          <a:srgbClr val="FAE67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Increase  </a:t>
          </a:r>
          <a:r>
            <a:rPr lang="en-US" sz="2000" b="1" kern="1200" dirty="0" smtClean="0"/>
            <a:t>College Readiness</a:t>
          </a:r>
          <a:endParaRPr lang="en-US" sz="2000" b="1" kern="1200" dirty="0"/>
        </a:p>
      </dsp:txBody>
      <dsp:txXfrm>
        <a:off x="1715053" y="0"/>
        <a:ext cx="1591180" cy="646604"/>
      </dsp:txXfrm>
    </dsp:sp>
    <dsp:sp modelId="{54C714B4-CBFA-5644-B57D-4F0ED0658F21}">
      <dsp:nvSpPr>
        <dsp:cNvPr id="0" name=""/>
        <dsp:cNvSpPr/>
      </dsp:nvSpPr>
      <dsp:spPr>
        <a:xfrm>
          <a:off x="3425572" y="0"/>
          <a:ext cx="1591180" cy="2155349"/>
        </a:xfrm>
        <a:prstGeom prst="roundRect">
          <a:avLst>
            <a:gd name="adj" fmla="val 10000"/>
          </a:avLst>
        </a:prstGeom>
        <a:solidFill>
          <a:srgbClr val="FAE67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Increase </a:t>
          </a:r>
          <a:r>
            <a:rPr lang="en-US" sz="2000" b="1" kern="1200" dirty="0" smtClean="0"/>
            <a:t>College/Higher Skills Training Completion</a:t>
          </a:r>
          <a:endParaRPr lang="en-US" sz="2000" b="1" kern="1200" dirty="0"/>
        </a:p>
      </dsp:txBody>
      <dsp:txXfrm>
        <a:off x="3425572" y="0"/>
        <a:ext cx="1591180" cy="646604"/>
      </dsp:txXfrm>
    </dsp:sp>
    <dsp:sp modelId="{2AB8AE35-10BB-4B4B-A3B1-8C267B7BF3F2}">
      <dsp:nvSpPr>
        <dsp:cNvPr id="0" name=""/>
        <dsp:cNvSpPr/>
      </dsp:nvSpPr>
      <dsp:spPr>
        <a:xfrm>
          <a:off x="5136091" y="0"/>
          <a:ext cx="1591180" cy="2155349"/>
        </a:xfrm>
        <a:prstGeom prst="roundRect">
          <a:avLst>
            <a:gd name="adj" fmla="val 10000"/>
          </a:avLst>
        </a:prstGeom>
        <a:solidFill>
          <a:srgbClr val="FAE67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82880" rIns="15240" bIns="15240" numCol="1" spcCol="1270" anchor="t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b="0" kern="1200" dirty="0" smtClean="0">
            <a:solidFill>
              <a:srgbClr val="413200"/>
            </a:solidFill>
          </a:endParaRPr>
        </a:p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rgbClr val="413200"/>
              </a:solidFill>
            </a:rPr>
            <a:t>Increase</a:t>
          </a:r>
          <a:r>
            <a:rPr lang="en-US" sz="2000" b="1" kern="1200" dirty="0" smtClean="0">
              <a:solidFill>
                <a:srgbClr val="413200"/>
              </a:solidFill>
            </a:rPr>
            <a:t> Career Readiness</a:t>
          </a:r>
          <a:endParaRPr lang="en-US" sz="2000" b="1" kern="1200" dirty="0">
            <a:solidFill>
              <a:srgbClr val="413200"/>
            </a:solidFill>
          </a:endParaRPr>
        </a:p>
      </dsp:txBody>
      <dsp:txXfrm>
        <a:off x="5136091" y="0"/>
        <a:ext cx="1591180" cy="646604"/>
      </dsp:txXfrm>
    </dsp:sp>
    <dsp:sp modelId="{1277C7F1-0593-42F8-8C0D-4FF9AEC78421}">
      <dsp:nvSpPr>
        <dsp:cNvPr id="0" name=""/>
        <dsp:cNvSpPr/>
      </dsp:nvSpPr>
      <dsp:spPr>
        <a:xfrm>
          <a:off x="6830730" y="0"/>
          <a:ext cx="1591180" cy="2155349"/>
        </a:xfrm>
        <a:prstGeom prst="roundRect">
          <a:avLst>
            <a:gd name="adj" fmla="val 10000"/>
          </a:avLst>
        </a:prstGeom>
        <a:solidFill>
          <a:srgbClr val="FAE67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18288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solidFill>
                <a:srgbClr val="413200"/>
              </a:solidFill>
            </a:rPr>
            <a:t>Local Students in Higher Wage Jobs</a:t>
          </a:r>
          <a:endParaRPr lang="en-US" sz="2000" b="1" kern="1200" dirty="0">
            <a:solidFill>
              <a:srgbClr val="413200"/>
            </a:solidFill>
          </a:endParaRPr>
        </a:p>
      </dsp:txBody>
      <dsp:txXfrm>
        <a:off x="6830730" y="0"/>
        <a:ext cx="1591180" cy="646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03B26-29EF-49AD-9460-F01E73119612}">
      <dsp:nvSpPr>
        <dsp:cNvPr id="0" name=""/>
        <dsp:cNvSpPr/>
      </dsp:nvSpPr>
      <dsp:spPr>
        <a:xfrm rot="5400000">
          <a:off x="316477" y="2081319"/>
          <a:ext cx="948200" cy="157778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F2D4CD-A1C8-43C3-BAAF-B707C0680585}">
      <dsp:nvSpPr>
        <dsp:cNvPr id="0" name=""/>
        <dsp:cNvSpPr/>
      </dsp:nvSpPr>
      <dsp:spPr>
        <a:xfrm>
          <a:off x="158199" y="2552737"/>
          <a:ext cx="1424432" cy="1248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2713" lvl="0" indent="-11271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● </a:t>
          </a:r>
          <a:r>
            <a:rPr lang="en-US" sz="1200" b="1" kern="1200" dirty="0" smtClean="0"/>
            <a:t>Housing &amp;      Enrollment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● </a:t>
          </a:r>
          <a:r>
            <a:rPr lang="en-US" sz="1200" b="1" kern="1200" dirty="0" smtClean="0"/>
            <a:t>Financial Aid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● </a:t>
          </a:r>
          <a:r>
            <a:rPr lang="en-US" sz="1200" b="1" kern="1200" dirty="0" smtClean="0"/>
            <a:t>Transportation</a:t>
          </a:r>
        </a:p>
        <a:p>
          <a:pPr marL="112713" lvl="0" indent="-11271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● </a:t>
          </a:r>
          <a:r>
            <a:rPr lang="en-US" sz="1200" b="1" kern="1200" dirty="0" smtClean="0"/>
            <a:t>Campus  Navigation</a:t>
          </a:r>
        </a:p>
        <a:p>
          <a:pPr marL="112713" lvl="0" indent="-11271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● </a:t>
          </a:r>
          <a:r>
            <a:rPr lang="en-US" sz="1200" b="1" kern="1200" dirty="0" smtClean="0"/>
            <a:t>Academic Guidance</a:t>
          </a:r>
        </a:p>
        <a:p>
          <a:pPr marL="112713" lvl="0" indent="-11271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● </a:t>
          </a:r>
          <a:r>
            <a:rPr lang="en-US" sz="1200" b="1" kern="1200" dirty="0" smtClean="0"/>
            <a:t>Course / Major Selection</a:t>
          </a:r>
          <a:endParaRPr lang="en-US" sz="1200" b="1" kern="1200" dirty="0"/>
        </a:p>
      </dsp:txBody>
      <dsp:txXfrm>
        <a:off x="158199" y="2552737"/>
        <a:ext cx="1424432" cy="1248598"/>
      </dsp:txXfrm>
    </dsp:sp>
    <dsp:sp modelId="{C58E4FF1-149B-4614-86F9-07023CA276C5}">
      <dsp:nvSpPr>
        <dsp:cNvPr id="0" name=""/>
        <dsp:cNvSpPr/>
      </dsp:nvSpPr>
      <dsp:spPr>
        <a:xfrm>
          <a:off x="1313871" y="1965161"/>
          <a:ext cx="268760" cy="26876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E80D4A-44A0-4E02-8190-A9539689F4C5}">
      <dsp:nvSpPr>
        <dsp:cNvPr id="0" name=""/>
        <dsp:cNvSpPr/>
      </dsp:nvSpPr>
      <dsp:spPr>
        <a:xfrm rot="5400000">
          <a:off x="2060261" y="1649819"/>
          <a:ext cx="948200" cy="157778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AC10A5-E3B5-4967-B321-9FDF01DDB318}">
      <dsp:nvSpPr>
        <dsp:cNvPr id="0" name=""/>
        <dsp:cNvSpPr/>
      </dsp:nvSpPr>
      <dsp:spPr>
        <a:xfrm>
          <a:off x="1901982" y="2121236"/>
          <a:ext cx="1424432" cy="1248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2713" lvl="0" indent="-11271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● </a:t>
          </a:r>
          <a:r>
            <a:rPr lang="en-US" sz="1200" b="1" kern="1200" dirty="0" smtClean="0"/>
            <a:t>Time Management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● </a:t>
          </a:r>
          <a:r>
            <a:rPr lang="en-US" sz="1200" b="1" kern="1200" dirty="0" smtClean="0"/>
            <a:t>Goal Setting </a:t>
          </a:r>
        </a:p>
        <a:p>
          <a:pPr marL="112713" lvl="0" indent="-11271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● </a:t>
          </a:r>
          <a:r>
            <a:rPr lang="en-US" sz="1200" b="1" kern="1200" dirty="0" smtClean="0"/>
            <a:t>Analytical Reading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● </a:t>
          </a:r>
          <a:r>
            <a:rPr lang="en-US" sz="1200" b="1" kern="1200" dirty="0" smtClean="0"/>
            <a:t>Note Taking </a:t>
          </a:r>
        </a:p>
        <a:p>
          <a:pPr marL="112713" lvl="0" indent="-11271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● </a:t>
          </a:r>
          <a:r>
            <a:rPr lang="en-US" sz="1200" b="1" kern="1200" dirty="0" smtClean="0"/>
            <a:t>Stress Management </a:t>
          </a:r>
        </a:p>
        <a:p>
          <a:pPr marL="112713" lvl="0" indent="-11271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● </a:t>
          </a:r>
          <a:r>
            <a:rPr lang="en-US" sz="1200" b="1" kern="1200" dirty="0" smtClean="0"/>
            <a:t>Finals Preparation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● </a:t>
          </a:r>
          <a:r>
            <a:rPr lang="en-US" sz="1200" b="1" kern="1200" dirty="0" smtClean="0"/>
            <a:t>Active Reading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● </a:t>
          </a:r>
          <a:r>
            <a:rPr lang="en-US" sz="1200" b="1" kern="1200" dirty="0" smtClean="0"/>
            <a:t>Core Writing</a:t>
          </a:r>
        </a:p>
        <a:p>
          <a:pPr marL="112713" lvl="0" indent="-11271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● </a:t>
          </a:r>
          <a:r>
            <a:rPr lang="en-US" sz="1200" b="1" kern="1200" dirty="0" smtClean="0"/>
            <a:t>Financial Management</a:t>
          </a:r>
          <a:endParaRPr lang="en-US" sz="1200" b="1" kern="1200" dirty="0"/>
        </a:p>
      </dsp:txBody>
      <dsp:txXfrm>
        <a:off x="1901982" y="2121236"/>
        <a:ext cx="1424432" cy="1248598"/>
      </dsp:txXfrm>
    </dsp:sp>
    <dsp:sp modelId="{580D1925-5577-411A-806A-B0F55BE976D3}">
      <dsp:nvSpPr>
        <dsp:cNvPr id="0" name=""/>
        <dsp:cNvSpPr/>
      </dsp:nvSpPr>
      <dsp:spPr>
        <a:xfrm>
          <a:off x="3057654" y="1533660"/>
          <a:ext cx="268760" cy="26876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FB0E33-88B5-4618-A8E7-84D965239F6F}">
      <dsp:nvSpPr>
        <dsp:cNvPr id="0" name=""/>
        <dsp:cNvSpPr/>
      </dsp:nvSpPr>
      <dsp:spPr>
        <a:xfrm rot="5400000">
          <a:off x="3804044" y="1218318"/>
          <a:ext cx="948200" cy="157778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B638B3-70A1-4864-A0F6-E6AD6F6C3C2C}">
      <dsp:nvSpPr>
        <dsp:cNvPr id="0" name=""/>
        <dsp:cNvSpPr/>
      </dsp:nvSpPr>
      <dsp:spPr>
        <a:xfrm>
          <a:off x="3645766" y="1689735"/>
          <a:ext cx="1424432" cy="1248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/>
        </a:p>
      </dsp:txBody>
      <dsp:txXfrm>
        <a:off x="3645766" y="1689735"/>
        <a:ext cx="1424432" cy="1248598"/>
      </dsp:txXfrm>
    </dsp:sp>
    <dsp:sp modelId="{DA63B1EB-38B7-4322-AF13-14D014A84FA0}">
      <dsp:nvSpPr>
        <dsp:cNvPr id="0" name=""/>
        <dsp:cNvSpPr/>
      </dsp:nvSpPr>
      <dsp:spPr>
        <a:xfrm>
          <a:off x="4801437" y="1102159"/>
          <a:ext cx="268760" cy="26876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65004F-2A6A-4311-9E39-E36AB3BAC4F5}">
      <dsp:nvSpPr>
        <dsp:cNvPr id="0" name=""/>
        <dsp:cNvSpPr/>
      </dsp:nvSpPr>
      <dsp:spPr>
        <a:xfrm rot="5400000">
          <a:off x="5547827" y="786817"/>
          <a:ext cx="948200" cy="157778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DA68CD-C157-433F-AEEC-77CADEBBEFBE}">
      <dsp:nvSpPr>
        <dsp:cNvPr id="0" name=""/>
        <dsp:cNvSpPr/>
      </dsp:nvSpPr>
      <dsp:spPr>
        <a:xfrm>
          <a:off x="5389549" y="1258234"/>
          <a:ext cx="1424432" cy="1248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/>
        </a:p>
      </dsp:txBody>
      <dsp:txXfrm>
        <a:off x="5389549" y="1258234"/>
        <a:ext cx="1424432" cy="1248598"/>
      </dsp:txXfrm>
    </dsp:sp>
    <dsp:sp modelId="{A04B9810-3222-4E78-9C5D-C21513AA57A4}">
      <dsp:nvSpPr>
        <dsp:cNvPr id="0" name=""/>
        <dsp:cNvSpPr/>
      </dsp:nvSpPr>
      <dsp:spPr>
        <a:xfrm>
          <a:off x="6545220" y="670659"/>
          <a:ext cx="268760" cy="26876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2D33A5-0416-4BFC-A96E-A6D4F008A75F}">
      <dsp:nvSpPr>
        <dsp:cNvPr id="0" name=""/>
        <dsp:cNvSpPr/>
      </dsp:nvSpPr>
      <dsp:spPr>
        <a:xfrm rot="5400000">
          <a:off x="7291610" y="355316"/>
          <a:ext cx="948200" cy="157778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FBBDB5-2A5A-4494-9484-23F4BF37C81C}">
      <dsp:nvSpPr>
        <dsp:cNvPr id="0" name=""/>
        <dsp:cNvSpPr/>
      </dsp:nvSpPr>
      <dsp:spPr>
        <a:xfrm>
          <a:off x="7133332" y="826733"/>
          <a:ext cx="1424432" cy="1248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2713" lvl="0" indent="-11271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● </a:t>
          </a:r>
          <a:r>
            <a:rPr lang="en-US" sz="1200" b="1" kern="1200" dirty="0" smtClean="0"/>
            <a:t>Academic Performance</a:t>
          </a:r>
        </a:p>
        <a:p>
          <a:pPr marL="112713" lvl="0" indent="-11271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/>
              <a:cs typeface="Arial"/>
            </a:rPr>
            <a:t>● </a:t>
          </a:r>
          <a:r>
            <a:rPr lang="en-US" sz="1200" b="1" kern="1200" dirty="0" smtClean="0"/>
            <a:t>Persistence to Degree</a:t>
          </a:r>
          <a:endParaRPr lang="en-US" sz="1200" b="1" kern="1200" dirty="0"/>
        </a:p>
      </dsp:txBody>
      <dsp:txXfrm>
        <a:off x="7133332" y="826733"/>
        <a:ext cx="1424432" cy="1248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A16B8720-F0C2-4A89-8CC9-23519BFD4613}" type="datetime1">
              <a:rPr lang="en-US"/>
              <a:pPr>
                <a:defRPr/>
              </a:pPr>
              <a:t>3/1/14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68AC6DE2-2473-49CE-B6E8-1A6D725311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455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06DFCBD1-FEA9-4055-A1A7-44DDC6FCBBBD}" type="datetime1">
              <a:rPr lang="en-US"/>
              <a:pPr>
                <a:defRPr/>
              </a:pPr>
              <a:t>3/1/14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Geneva" charset="-128"/>
                <a:cs typeface="Geneva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2AF5F481-9C30-4D49-9111-149B3DCD0B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443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Geneva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Geneva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Geneva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A49E8668-8F7C-4B9C-9F26-0DF866A63CCA}" type="slidenum">
              <a:rPr lang="en-US" sz="1200" b="0">
                <a:solidFill>
                  <a:prstClr val="black"/>
                </a:solidFill>
              </a:rPr>
              <a:pPr eaLnBrk="1" hangingPunct="1"/>
              <a:t>1</a:t>
            </a:fld>
            <a:endParaRPr lang="en-US" sz="1200" b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5C8342-AED3-2B45-8E3F-3849F5508B3C}" type="slidenum">
              <a:rPr 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105DD1-D6ED-6143-BA41-293937D0258B}" type="slidenum">
              <a:rPr lang="en-US" sz="1200">
                <a:solidFill>
                  <a:srgbClr val="000000"/>
                </a:solidFill>
              </a:rPr>
              <a:pPr eaLnBrk="1" hangingPunct="1"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CA8908F-A782-4BBF-B753-419418E213CB}" type="slidenum">
              <a:rPr lang="en-US" b="0" smtClean="0">
                <a:solidFill>
                  <a:prstClr val="black"/>
                </a:solidFill>
              </a:rPr>
              <a:pPr eaLnBrk="1" hangingPunct="1"/>
              <a:t>36</a:t>
            </a:fld>
            <a:endParaRPr lang="en-US" b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Ernie update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7D3745-D355-7B4E-8E2A-78962F6A3C3F}" type="slidenum">
              <a:rPr lang="en-US" sz="1200">
                <a:solidFill>
                  <a:srgbClr val="000000"/>
                </a:solidFill>
              </a:rPr>
              <a:pPr/>
              <a:t>37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defTabSz="914400"/>
            <a:fld id="{951F26C6-3DB6-0D4C-B65C-0F876F02FA5B}" type="slidenum">
              <a:rPr lang="en-US" sz="1200" b="0" smtClean="0">
                <a:solidFill>
                  <a:prstClr val="black"/>
                </a:solidFill>
                <a:latin typeface="Arial" charset="0"/>
                <a:cs typeface="+mn-cs"/>
              </a:rPr>
              <a:pPr algn="r" defTabSz="914400"/>
              <a:t>2</a:t>
            </a:fld>
            <a:endParaRPr lang="en-US" sz="1200" b="0" smtClean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 defTabSz="914400"/>
            <a:fld id="{951F26C6-3DB6-0D4C-B65C-0F876F02FA5B}" type="slidenum">
              <a:rPr lang="en-US" sz="1200" b="0" smtClean="0">
                <a:solidFill>
                  <a:prstClr val="black"/>
                </a:solidFill>
                <a:latin typeface="Arial" charset="0"/>
                <a:cs typeface="+mn-cs"/>
              </a:rPr>
              <a:pPr algn="r" defTabSz="914400"/>
              <a:t>3</a:t>
            </a:fld>
            <a:endParaRPr lang="en-US" sz="1200" b="0" smtClean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F08468-98ED-D04D-B8C3-DD106DB4FA0D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4961CB-2AF6-8A4F-AE8D-FFA9AC36150E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D65126-19FA-EB46-8DCA-7130BC800637}" type="slidenum">
              <a:rPr lang="en-US" sz="1200">
                <a:solidFill>
                  <a:srgbClr val="000000"/>
                </a:solidFill>
                <a:latin typeface="Tahoma" charset="0"/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2FB6C3BC-6711-40F1-BC9B-4E0B43B692E9}" type="slidenum">
              <a:rPr lang="en-US" smtClean="0"/>
              <a:pPr eaLnBrk="1" hangingPunct="1"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75C23850-9099-42D3-AFC8-4180FAA6F2B4}" type="slidenum">
              <a:rPr lang="en-US" smtClean="0"/>
              <a:pPr eaLnBrk="1" hangingPunct="1"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/>
              <a:t>Susan</a:t>
            </a: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eaLnBrk="1" hangingPunct="1"/>
            <a:fld id="{75C23850-9099-42D3-AFC8-4180FAA6F2B4}" type="slidenum">
              <a:rPr lang="en-US" smtClean="0"/>
              <a:pPr eaLnBrk="1" hangingPunct="1"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205B8-C136-4884-96DE-18E240431273}" type="datetime1">
              <a:rPr lang="en-US"/>
              <a:pPr>
                <a:defRPr/>
              </a:pPr>
              <a:t>3/1/14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F7F80-6763-4561-986C-466F166C3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2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5E58A-9BA6-4CA2-8BF3-3EF3349A72EE}" type="datetime1">
              <a:rPr lang="en-US"/>
              <a:pPr>
                <a:defRPr/>
              </a:pPr>
              <a:t>3/1/14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49E9-89D5-4781-8261-90E700EEBA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4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75AF-1F34-4B22-ADBF-9D339B68CB87}" type="datetime1">
              <a:rPr lang="en-US"/>
              <a:pPr>
                <a:defRPr/>
              </a:pPr>
              <a:t>3/1/14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0BC3E-780C-4B6F-8549-3780935037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25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7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F044E-AD56-461C-BF62-2D4799E8DCF8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526" y="171069"/>
            <a:ext cx="28019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5786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54995-13FA-488F-85FD-EB999A3D16E9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657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7807D-648F-4CED-94A4-98B0076F00E9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4487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89EAD-0C5A-497D-8542-E07A7815D942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27161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A3F33-A616-44F2-B379-6DC0B337735B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20977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60A99-D630-4FA5-8F9A-C809DDCCF117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0162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8D4C3-F4D4-43DA-861C-269FFC353C0D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010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D9A2D-B99C-4C56-B5CE-C3C7D2781726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651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B39E3-3DDC-47EC-A8B8-DE2B66A37634}" type="datetime1">
              <a:rPr lang="en-US"/>
              <a:pPr>
                <a:defRPr/>
              </a:pPr>
              <a:t>3/1/14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F36B-B256-4202-A3AF-75AA4BA4D9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518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359A2-0417-48A5-BB31-FD363FD8A41E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675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98F0A-F132-4271-87FC-13B74BEC65C5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853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008063"/>
            <a:ext cx="1943100" cy="5011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08063"/>
            <a:ext cx="5676900" cy="5011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EE90-1154-4A49-A5E6-1C1DE7903C98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694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008063"/>
            <a:ext cx="5753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79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4D43A-722E-4A60-93E2-75AC053E8E70}" type="slidenum">
              <a:rPr lang="en-US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101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D4B01-03B5-4CC2-90DC-214D67C2615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4DDBD-497F-4997-90EA-E41E963B293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51720"/>
      </p:ext>
    </p:extLst>
  </p:cSld>
  <p:clrMapOvr>
    <a:masterClrMapping/>
  </p:clrMapOvr>
  <p:transition xmlns:p14="http://schemas.microsoft.com/office/powerpoint/2010/main"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82ABE-2357-4BB0-B7DF-C3515A1CCEF3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6C5B8-C4E2-4FB6-957C-5EEAB1668B5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2672328"/>
      </p:ext>
    </p:extLst>
  </p:cSld>
  <p:clrMapOvr>
    <a:masterClrMapping/>
  </p:clrMapOvr>
  <p:transition xmlns:p14="http://schemas.microsoft.com/office/powerpoint/2010/main"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5B900-9AD0-4360-B5B9-398DAA8D6C7C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878B7-0B8E-41FB-A449-07DC01BB932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7310762"/>
      </p:ext>
    </p:extLst>
  </p:cSld>
  <p:clrMapOvr>
    <a:masterClrMapping/>
  </p:clrMapOvr>
  <p:transition xmlns:p14="http://schemas.microsoft.com/office/powerpoint/2010/main"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EADB4-E075-43C3-A8AB-D9ADE3492B4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9AF04-D1AB-4640-AB8E-71DCC540C5B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4048183"/>
      </p:ext>
    </p:extLst>
  </p:cSld>
  <p:clrMapOvr>
    <a:masterClrMapping/>
  </p:clrMapOvr>
  <p:transition xmlns:p14="http://schemas.microsoft.com/office/powerpoint/2010/main"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1D44-1E82-4909-B488-AD1634EA4BEC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CECDE-B33E-4488-8B26-44B88AB5007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614016"/>
      </p:ext>
    </p:extLst>
  </p:cSld>
  <p:clrMapOvr>
    <a:masterClrMapping/>
  </p:clrMapOvr>
  <p:transition xmlns:p14="http://schemas.microsoft.com/office/powerpoint/2010/main"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4D679-D92F-4AE2-8934-F92A1E42287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ADFDE-B986-4736-B8E6-BED6094FE372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4665318"/>
      </p:ext>
    </p:extLst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DDB40-E09F-4E08-9312-D92F8DEEF18A}" type="datetime1">
              <a:rPr lang="en-US"/>
              <a:pPr>
                <a:defRPr/>
              </a:pPr>
              <a:t>3/1/14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32D3F-5301-4A76-A3E2-952B367E83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68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5CD4C-E955-49C7-BFC8-0F7592355F0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BECC7-A3EC-450A-B149-7D5323D0C22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085088"/>
      </p:ext>
    </p:extLst>
  </p:cSld>
  <p:clrMapOvr>
    <a:masterClrMapping/>
  </p:clrMapOvr>
  <p:transition xmlns:p14="http://schemas.microsoft.com/office/powerpoint/2010/main"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3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5D088-9D35-4294-8CCE-4E1E9E4F509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408BC-027A-4719-858D-E752804A7B93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801151"/>
      </p:ext>
    </p:extLst>
  </p:cSld>
  <p:clrMapOvr>
    <a:masterClrMapping/>
  </p:clrMapOvr>
  <p:transition xmlns:p14="http://schemas.microsoft.com/office/powerpoint/2010/main"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2600" y="12985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60531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3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468E-4411-4FC7-9E07-2BD121972A8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927B0-9257-4528-B653-20E0BD92DD8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5403954"/>
      </p:ext>
    </p:extLst>
  </p:cSld>
  <p:clrMapOvr>
    <a:masterClrMapping/>
  </p:clrMapOvr>
  <p:transition xmlns:p14="http://schemas.microsoft.com/office/powerpoint/2010/main"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9B59-28B2-4AD3-9676-69C80306423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12453-7EDB-4215-818B-3E658806E2A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4070147"/>
      </p:ext>
    </p:extLst>
  </p:cSld>
  <p:clrMapOvr>
    <a:masterClrMapping/>
  </p:clrMapOvr>
  <p:transition xmlns:p14="http://schemas.microsoft.com/office/powerpoint/2010/main"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1"/>
            <a:ext cx="2057400" cy="42211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1"/>
            <a:ext cx="6019800" cy="4221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881C4-BFDE-4C31-A504-AFBE2A9F80A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46564-4A12-4A34-8AD9-FEC1850105C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6768761"/>
      </p:ext>
    </p:extLst>
  </p:cSld>
  <p:clrMapOvr>
    <a:masterClrMapping/>
  </p:clrMapOvr>
  <p:transition xmlns:p14="http://schemas.microsoft.com/office/powerpoint/2010/main"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F41DD-567F-407D-950B-589E47217F1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286E7-61AE-41C9-93F7-379D4E5539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5028962"/>
      </p:ext>
    </p:extLst>
  </p:cSld>
  <p:clrMapOvr>
    <a:masterClrMapping/>
  </p:clrMapOvr>
  <p:transition xmlns:p14="http://schemas.microsoft.com/office/powerpoint/2010/main"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8" descr="CVEP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409700"/>
            <a:ext cx="54864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7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12C26-3769-1946-A1AA-B01F4AD05859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53137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14C42-1948-004B-B1E8-5AB581D18DAD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7271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86B8F-FAC2-2549-808E-5723588D71EF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50388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12C18-BC1C-3341-AD18-584865A8CBC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7551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84C1C-CDCB-4409-8D35-8CCB4E384FD8}" type="datetime1">
              <a:rPr lang="en-US"/>
              <a:pPr>
                <a:defRPr/>
              </a:pPr>
              <a:t>3/1/14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BA52-94C5-43D1-AF73-981804919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93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08875-FB92-A34A-A098-2BC4C526F4E3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29498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164D46-DA58-CB49-850F-68FD48EB0633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78559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184DF-658B-7843-9403-D75722FB1973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50327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D3701-72E2-9B4F-A94E-B0C68F65C319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43699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1104F5-0B69-0A44-9AA8-90EC443B5666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0676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ADBE8-62CF-764F-9C2D-E3111EE6CB34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68388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008063"/>
            <a:ext cx="1943100" cy="5011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08063"/>
            <a:ext cx="5676900" cy="5011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1017B-FBA1-F849-9775-1B5E1F133E9E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26792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008063"/>
            <a:ext cx="5753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79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447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0458C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45455-EB93-504F-9D64-5B0AC848387F}" type="slidenum">
              <a:rPr lang="en-US">
                <a:solidFill>
                  <a:srgbClr val="40458C"/>
                </a:solidFill>
              </a:rPr>
              <a:pPr/>
              <a:t>‹#›</a:t>
            </a:fld>
            <a:endParaRPr lang="en-US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90994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150AE-7449-3E46-AA89-A85C81CBED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6030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82EFC-2C4E-C747-9871-5DC8BFB269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8554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A8C5D-E1CB-44A0-82C0-F5167863235A}" type="datetime1">
              <a:rPr lang="en-US"/>
              <a:pPr>
                <a:defRPr/>
              </a:pPr>
              <a:t>3/1/14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2C8A4-49FC-4718-8366-AC7FCBC36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708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EC87A-68CB-664E-B29E-B04D2B86E3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775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6F541-E988-3747-AAC3-EC5A4365E6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4441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E1ADE-45C0-D941-A793-4B1724221A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0773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0CA9C-BFF9-924E-B25B-2F34A36CE8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010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05255-88E3-1C41-A3B9-3BC352A679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626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09F78-CF16-A641-82CA-6D00E9FAD1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468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CDE9D-DE94-3249-ABF5-82DAEB9D0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919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E88E6-CCAC-804B-B664-9F6CE0CEB6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7510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57FD2-9245-B24C-B137-B0F3A0285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4454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0F1CA-E168-474E-8FBC-7DDA6B60A6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0581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7BF6-C49B-4284-B3DF-DB7C573BC8E5}" type="datetime1">
              <a:rPr lang="en-US"/>
              <a:pPr>
                <a:defRPr/>
              </a:pPr>
              <a:t>3/1/14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8F734-DCAC-43BB-8A86-D0B5C2085E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1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C294-A03E-4FC8-8316-F378F4256C6D}" type="datetime1">
              <a:rPr lang="en-US"/>
              <a:pPr>
                <a:defRPr/>
              </a:pPr>
              <a:t>3/1/14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5640E-467B-4A15-BFE6-CC21672AE5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F5DC-39D7-4CD3-97A8-9DE119E91F02}" type="datetime1">
              <a:rPr lang="en-US"/>
              <a:pPr>
                <a:defRPr/>
              </a:pPr>
              <a:t>3/1/14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3EA18-8961-41C9-B30E-BECCABA753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3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93FD8-7E4F-415D-A362-3DBFD0A79444}" type="datetime1">
              <a:rPr lang="en-US"/>
              <a:pPr>
                <a:defRPr/>
              </a:pPr>
              <a:t>3/1/14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E035E-595D-411A-9183-4688E446B0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2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4" Type="http://schemas.openxmlformats.org/officeDocument/2006/relationships/image" Target="../media/image3.jpe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4" Type="http://schemas.openxmlformats.org/officeDocument/2006/relationships/image" Target="../media/image5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76E3C3E4-90E3-42B8-90E9-EF71C55CB919}" type="datetime1">
              <a:rPr lang="en-US"/>
              <a:pPr>
                <a:defRPr/>
              </a:pPr>
              <a:t>3/1/14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fld id="{A4BD5661-30E4-4D2A-8549-C58A5B5C06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>
              <a:lumMod val="75000"/>
            </a:schemeClr>
          </a:solidFill>
          <a:latin typeface="Century Gothic"/>
          <a:ea typeface="Geneva" charset="-128"/>
          <a:cs typeface="Century 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Tahoma"/>
          <a:ea typeface="Geneva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accent5">
              <a:lumMod val="75000"/>
            </a:schemeClr>
          </a:solidFill>
          <a:latin typeface="+mn-lt"/>
          <a:ea typeface="Geneva" charset="-128"/>
          <a:cs typeface="Geneva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MS PGothic" pitchFamily="34" charset="-128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008063"/>
            <a:ext cx="5753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latin typeface="Tahoma" pitchFamily="34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40458C"/>
              </a:solidFill>
              <a:ea typeface="+mn-ea"/>
              <a:cs typeface="Arial" pitchFamily="34" charset="0"/>
            </a:endParaRPr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ahoma" pitchFamily="34" charset="0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40458C"/>
              </a:solidFill>
              <a:ea typeface="+mn-ea"/>
              <a:cs typeface="Arial" pitchFamily="34" charset="0"/>
            </a:endParaRP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ahoma" pitchFamily="34" charset="0"/>
              </a:defRPr>
            </a:lvl1pPr>
          </a:lstStyle>
          <a:p>
            <a:pPr defTabSz="914400">
              <a:defRPr/>
            </a:pPr>
            <a:fld id="{86311581-D4FD-4D1A-AD7A-8DAC049B1762}" type="slidenum">
              <a:rPr lang="en-US">
                <a:solidFill>
                  <a:srgbClr val="40458C"/>
                </a:solidFill>
                <a:ea typeface="+mn-ea"/>
                <a:cs typeface="Arial" pitchFamily="34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40458C"/>
              </a:solidFill>
              <a:ea typeface="+mn-ea"/>
              <a:cs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9526" y="171069"/>
            <a:ext cx="2801937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7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vep_AdBoardPP_3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4038600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860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13525"/>
            <a:ext cx="990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BE7BEF0C-E5F4-418E-A3DF-54968DC0099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>
                <a:defRPr/>
              </a:pPr>
              <a:t>3/1/14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613525"/>
            <a:ext cx="8382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98C46001-E1C4-4D15-842C-AE47AAAEAEC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811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56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xmlns:p14="http://schemas.microsoft.com/office/powerpoint/2010/main"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rgbClr val="F4F1E3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4F1E3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4F1E3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4F1E3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4F1E3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4F1E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4F1E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4F1E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4F1E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300" kern="1200">
          <a:solidFill>
            <a:srgbClr val="F2F2F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F2F2F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F2F2F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F2F2F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F2F2F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008063"/>
            <a:ext cx="5753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latin typeface="Tahoma" pitchFamily="34" charset="0"/>
                <a:ea typeface="+mn-ea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40458C"/>
              </a:solidFill>
              <a:cs typeface="+mn-cs"/>
            </a:endParaRPr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ahoma" pitchFamily="34" charset="0"/>
                <a:ea typeface="+mn-ea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40458C"/>
              </a:solidFill>
              <a:cs typeface="+mn-cs"/>
            </a:endParaRP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defTabSz="914400"/>
            <a:fld id="{EE85B165-7BEE-4343-84EC-B7A0AE6BE2A3}" type="slidenum">
              <a:rPr lang="en-US" smtClean="0">
                <a:solidFill>
                  <a:srgbClr val="40458C"/>
                </a:solidFill>
                <a:latin typeface="Tahoma" charset="0"/>
                <a:ea typeface="ＭＳ Ｐゴシック" charset="0"/>
                <a:cs typeface="+mn-cs"/>
              </a:rPr>
              <a:pPr defTabSz="914400"/>
              <a:t>‹#›</a:t>
            </a:fld>
            <a:endParaRPr lang="en-US" smtClean="0">
              <a:solidFill>
                <a:srgbClr val="40458C"/>
              </a:solidFill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031" name="Line 83"/>
          <p:cNvSpPr>
            <a:spLocks noChangeShapeType="1"/>
          </p:cNvSpPr>
          <p:nvPr/>
        </p:nvSpPr>
        <p:spPr bwMode="auto">
          <a:xfrm>
            <a:off x="284163" y="1201738"/>
            <a:ext cx="12700" cy="5105400"/>
          </a:xfrm>
          <a:prstGeom prst="line">
            <a:avLst/>
          </a:prstGeom>
          <a:noFill/>
          <a:ln w="31750">
            <a:solidFill>
              <a:srgbClr val="464C98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>
              <a:defRPr/>
            </a:pPr>
            <a:endParaRPr lang="en-US" b="1">
              <a:solidFill>
                <a:srgbClr val="40458C"/>
              </a:solidFill>
              <a:latin typeface="Tahoma" pitchFamily="34" charset="0"/>
              <a:ea typeface="ＭＳ Ｐゴシック" charset="0"/>
              <a:cs typeface="+mn-cs"/>
            </a:endParaRPr>
          </a:p>
        </p:txBody>
      </p:sp>
      <p:pic>
        <p:nvPicPr>
          <p:cNvPr id="4104" name="MSOImageWebPart_WebPartWPQ5" descr="Microsoft Windows SharePoint Services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425450"/>
            <a:ext cx="2189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35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charset="0"/>
        <a:buBlip>
          <a:blip r:embed="rId15"/>
        </a:buBlip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>
              <a:defRPr/>
            </a:pPr>
            <a:fld id="{20CF0675-C467-A141-A1C1-1FC3B69F6158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8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jpeg"/><Relationship Id="rId13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6.png"/><Relationship Id="rId9" Type="http://schemas.openxmlformats.org/officeDocument/2006/relationships/image" Target="../media/image27.jpeg"/><Relationship Id="rId10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gif"/><Relationship Id="rId7" Type="http://schemas.openxmlformats.org/officeDocument/2006/relationships/image" Target="../media/image36.jpeg"/><Relationship Id="rId8" Type="http://schemas.openxmlformats.org/officeDocument/2006/relationships/image" Target="../media/image37.png"/><Relationship Id="rId9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png"/><Relationship Id="rId6" Type="http://schemas.openxmlformats.org/officeDocument/2006/relationships/image" Target="../media/image43.jpeg"/><Relationship Id="rId7" Type="http://schemas.openxmlformats.org/officeDocument/2006/relationships/image" Target="../media/image44.jpeg"/><Relationship Id="rId8" Type="http://schemas.openxmlformats.org/officeDocument/2006/relationships/image" Target="../media/image45.jpeg"/><Relationship Id="rId9" Type="http://schemas.openxmlformats.org/officeDocument/2006/relationships/image" Target="../media/image46.jpeg"/><Relationship Id="rId10" Type="http://schemas.openxmlformats.org/officeDocument/2006/relationships/image" Target="../media/image47.png"/><Relationship Id="rId11" Type="http://schemas.openxmlformats.org/officeDocument/2006/relationships/image" Target="../media/image48.jpeg"/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png"/><Relationship Id="rId5" Type="http://schemas.openxmlformats.org/officeDocument/2006/relationships/image" Target="../media/image51.jpeg"/><Relationship Id="rId6" Type="http://schemas.openxmlformats.org/officeDocument/2006/relationships/image" Target="../media/image52.jpeg"/><Relationship Id="rId7" Type="http://schemas.openxmlformats.org/officeDocument/2006/relationships/image" Target="../media/image53.jpeg"/><Relationship Id="rId8" Type="http://schemas.openxmlformats.org/officeDocument/2006/relationships/image" Target="../media/image54.jpeg"/><Relationship Id="rId9" Type="http://schemas.openxmlformats.org/officeDocument/2006/relationships/image" Target="../media/image55.jpeg"/><Relationship Id="rId10" Type="http://schemas.openxmlformats.org/officeDocument/2006/relationships/image" Target="../media/image56.jpeg"/><Relationship Id="rId11" Type="http://schemas.openxmlformats.org/officeDocument/2006/relationships/image" Target="../media/image57.jpe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58.png"/><Relationship Id="rId9" Type="http://schemas.openxmlformats.org/officeDocument/2006/relationships/image" Target="../media/image59.jpeg"/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60.emf"/><Relationship Id="rId6" Type="http://schemas.openxmlformats.org/officeDocument/2006/relationships/image" Target="../media/image4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064%20View%20Back%20to%20Coachella%20ValleyResize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00075" y="395351"/>
            <a:ext cx="8035925" cy="4875067"/>
          </a:xfrm>
          <a:noFill/>
        </p:spPr>
        <p:txBody>
          <a:bodyPr/>
          <a:lstStyle/>
          <a:p>
            <a:pPr algn="ctr" eaLnBrk="1" hangingPunct="1"/>
            <a:r>
              <a:rPr lang="en-US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CTE Academies that </a:t>
            </a:r>
            <a:br>
              <a:rPr lang="en-US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Students for College &amp; Career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chemeClr val="bg1"/>
                </a:solidFill>
              </a:rPr>
              <a:t/>
            </a:r>
            <a:br>
              <a:rPr lang="en-US" altLang="en-US" sz="2400" b="1" dirty="0" smtClean="0">
                <a:solidFill>
                  <a:schemeClr val="bg1"/>
                </a:solidFill>
              </a:rPr>
            </a:br>
            <a:r>
              <a:rPr lang="en-US" altLang="en-US" sz="2400" b="1" dirty="0" smtClean="0">
                <a:solidFill>
                  <a:schemeClr val="bg1"/>
                </a:solidFill>
              </a:rPr>
              <a:t/>
            </a:r>
            <a:br>
              <a:rPr lang="en-US" altLang="en-US" sz="2400" b="1" dirty="0" smtClean="0">
                <a:solidFill>
                  <a:schemeClr val="bg1"/>
                </a:solidFill>
              </a:rPr>
            </a:br>
            <a:r>
              <a:rPr lang="en-US" altLang="ja-JP" sz="3300" b="1" dirty="0" smtClean="0"/>
              <a:t/>
            </a:r>
            <a:br>
              <a:rPr lang="en-US" altLang="ja-JP" sz="3300" b="1" dirty="0" smtClean="0"/>
            </a:br>
            <a:r>
              <a:rPr lang="en-US" altLang="ja-JP" sz="1800" b="1" dirty="0" smtClean="0"/>
              <a:t> </a:t>
            </a:r>
            <a:r>
              <a:rPr lang="en-US" altLang="ja-JP" sz="1800" b="1" dirty="0" smtClean="0">
                <a:solidFill>
                  <a:schemeClr val="bg1"/>
                </a:solidFill>
              </a:rPr>
              <a:t>March 3 &amp; 4, 2014</a:t>
            </a:r>
            <a:br>
              <a:rPr lang="en-US" altLang="ja-JP" sz="1800" b="1" dirty="0" smtClean="0">
                <a:solidFill>
                  <a:schemeClr val="bg1"/>
                </a:solidFill>
              </a:rPr>
            </a:br>
            <a:r>
              <a:rPr lang="en-US" altLang="ja-JP" sz="1800" b="1" dirty="0" smtClean="0">
                <a:solidFill>
                  <a:schemeClr val="bg1"/>
                </a:solidFill>
              </a:rPr>
              <a:t/>
            </a:r>
            <a:br>
              <a:rPr lang="en-US" altLang="ja-JP" sz="1800" b="1" dirty="0" smtClean="0">
                <a:solidFill>
                  <a:schemeClr val="bg1"/>
                </a:solidFill>
              </a:rPr>
            </a:br>
            <a:r>
              <a:rPr lang="en-US" altLang="ja-JP" sz="1800" b="1" dirty="0" smtClean="0">
                <a:solidFill>
                  <a:schemeClr val="bg1"/>
                </a:solidFill>
              </a:rPr>
              <a:t>Educating for Careers Conference</a:t>
            </a:r>
            <a:br>
              <a:rPr lang="en-US" altLang="ja-JP" sz="1800" b="1" dirty="0" smtClean="0">
                <a:solidFill>
                  <a:schemeClr val="bg1"/>
                </a:solidFill>
              </a:rPr>
            </a:br>
            <a:r>
              <a:rPr lang="en-US" altLang="ja-JP" sz="1800" dirty="0" smtClean="0">
                <a:solidFill>
                  <a:schemeClr val="bg1"/>
                </a:solidFill>
              </a:rPr>
              <a:t>Diana LaMar, </a:t>
            </a:r>
            <a:r>
              <a:rPr lang="en-US" altLang="ja-JP" sz="1800" dirty="0" err="1" smtClean="0">
                <a:solidFill>
                  <a:schemeClr val="bg1"/>
                </a:solidFill>
              </a:rPr>
              <a:t>Ed.D</a:t>
            </a:r>
            <a:r>
              <a:rPr lang="en-US" altLang="ja-JP" sz="1800" dirty="0" smtClean="0">
                <a:solidFill>
                  <a:schemeClr val="bg1"/>
                </a:solidFill>
              </a:rPr>
              <a:t>. Director Linked Learning, PSUSD</a:t>
            </a:r>
            <a:br>
              <a:rPr lang="en-US" altLang="ja-JP" sz="1800" dirty="0" smtClean="0">
                <a:solidFill>
                  <a:schemeClr val="bg1"/>
                </a:solidFill>
              </a:rPr>
            </a:br>
            <a:r>
              <a:rPr lang="en-US" altLang="ja-JP" sz="1800" dirty="0" smtClean="0">
                <a:solidFill>
                  <a:schemeClr val="bg1"/>
                </a:solidFill>
              </a:rPr>
              <a:t>Kim McNulty, Director Next Generation Learning, CVEP</a:t>
            </a:r>
            <a:endParaRPr lang="en-US" sz="2800" b="1" dirty="0" smtClean="0"/>
          </a:p>
        </p:txBody>
      </p:sp>
      <p:pic>
        <p:nvPicPr>
          <p:cNvPr id="16387" name="Picture 12" descr="cvep_logo_W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1133" y="5800217"/>
            <a:ext cx="3267385" cy="74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mage001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626" y="5855745"/>
            <a:ext cx="2657717" cy="63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515" y="4277828"/>
            <a:ext cx="3237028" cy="242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-337791" y="228600"/>
            <a:ext cx="9481791" cy="1371600"/>
          </a:xfrm>
          <a:solidFill>
            <a:srgbClr val="009BAD"/>
          </a:solidFill>
          <a:ln>
            <a:solidFill>
              <a:srgbClr val="009BAD"/>
            </a:solidFill>
          </a:ln>
        </p:spPr>
        <p:txBody>
          <a:bodyPr/>
          <a:lstStyle/>
          <a:p>
            <a:pPr algn="l"/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             </a:t>
            </a:r>
            <a:r>
              <a:rPr lang="en-US" b="1" dirty="0" smtClean="0">
                <a:solidFill>
                  <a:schemeClr val="bg1"/>
                </a:solidFill>
              </a:rPr>
              <a:t>How </a:t>
            </a:r>
            <a:r>
              <a:rPr lang="en-US" b="1" dirty="0">
                <a:solidFill>
                  <a:schemeClr val="bg1"/>
                </a:solidFill>
              </a:rPr>
              <a:t>will you structure the program?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anchor="ctr"/>
          <a:lstStyle/>
          <a:p>
            <a:pPr marL="514350" indent="-514350">
              <a:buFontTx/>
              <a:buNone/>
            </a:pPr>
            <a:r>
              <a:rPr lang="en-US" sz="2400" b="1" dirty="0" smtClean="0">
                <a:latin typeface="Arial" charset="0"/>
              </a:rPr>
              <a:t>Our region supports the Linked Learning approach:</a:t>
            </a:r>
          </a:p>
          <a:p>
            <a:pPr marL="514350" indent="-514350">
              <a:buFontTx/>
              <a:buNone/>
            </a:pPr>
            <a:endParaRPr lang="en-US" sz="2400" dirty="0">
              <a:latin typeface="Arial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Integration of rigorous core academics</a:t>
            </a:r>
          </a:p>
          <a:p>
            <a:pPr marL="514350" indent="-514350">
              <a:buFontTx/>
              <a:buAutoNum type="arabicPeriod"/>
            </a:pP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Real-world technical skills</a:t>
            </a:r>
          </a:p>
          <a:p>
            <a:pPr marL="514350" indent="-514350">
              <a:buFontTx/>
              <a:buAutoNum type="arabicPeriod"/>
            </a:pP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Work-based learning opportunities</a:t>
            </a:r>
          </a:p>
          <a:p>
            <a:pPr marL="514350" indent="-514350">
              <a:buFontTx/>
              <a:buAutoNum type="arabicPeriod"/>
            </a:pP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Personalized support</a:t>
            </a:r>
          </a:p>
        </p:txBody>
      </p:sp>
    </p:spTree>
    <p:extLst>
      <p:ext uri="{BB962C8B-B14F-4D97-AF65-F5344CB8AC3E}">
        <p14:creationId xmlns:p14="http://schemas.microsoft.com/office/powerpoint/2010/main" val="327984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-1" y="-9073"/>
            <a:ext cx="9144001" cy="1792388"/>
          </a:xfrm>
          <a:solidFill>
            <a:srgbClr val="E6691E"/>
          </a:solidFill>
        </p:spPr>
        <p:txBody>
          <a:bodyPr/>
          <a:lstStyle/>
          <a:p>
            <a:pPr algn="l"/>
            <a:r>
              <a:rPr lang="en-US" sz="3400" dirty="0" smtClean="0">
                <a:solidFill>
                  <a:srgbClr val="F2F2F2"/>
                </a:solidFill>
              </a:rPr>
              <a:t>    We </a:t>
            </a:r>
            <a:r>
              <a:rPr lang="en-US" sz="3400" dirty="0">
                <a:solidFill>
                  <a:srgbClr val="F2F2F2"/>
                </a:solidFill>
              </a:rPr>
              <a:t>also support the CPA model	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2431795"/>
            <a:ext cx="3853012" cy="3694368"/>
          </a:xfrm>
        </p:spPr>
        <p:txBody>
          <a:bodyPr/>
          <a:lstStyle/>
          <a:p>
            <a:r>
              <a:rPr lang="en-US" dirty="0">
                <a:latin typeface="+mn-lt"/>
              </a:rPr>
              <a:t>15 CPA academies linked to workforce needs </a:t>
            </a: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50% of all CPA academies in Riverside County!</a:t>
            </a:r>
          </a:p>
          <a:p>
            <a:endParaRPr lang="en-US" dirty="0">
              <a:latin typeface="Arial" charset="0"/>
            </a:endParaRPr>
          </a:p>
        </p:txBody>
      </p:sp>
      <p:pic>
        <p:nvPicPr>
          <p:cNvPr id="3" name="Picture 2" descr="cpalogo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069" y="148609"/>
            <a:ext cx="1492242" cy="1492242"/>
          </a:xfrm>
          <a:prstGeom prst="rect">
            <a:avLst/>
          </a:prstGeom>
        </p:spPr>
      </p:pic>
      <p:pic>
        <p:nvPicPr>
          <p:cNvPr id="6" name="Picture 3" descr="https://photos-2.dropbox.com/t/0/AADm-ZKfFSURERpZkKqk0ffCK1k-cZSgN-SqpDBcrddl1w/12/127829963/jpeg/32x32/3/1371538800/0/2/IMG_2697.JPG/OFlTqbjEgGhXCcPgJ7DAwNKhDbAoollBT_aCIVOYBp0?size=1024x76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253" y="2539874"/>
            <a:ext cx="4608477" cy="34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7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dirty="0" smtClean="0">
                <a:solidFill>
                  <a:srgbClr val="009BAD"/>
                </a:solidFill>
              </a:rPr>
              <a:t>Who are </a:t>
            </a:r>
            <a:r>
              <a:rPr lang="en-US" sz="3000" dirty="0" smtClean="0">
                <a:solidFill>
                  <a:srgbClr val="009BAD"/>
                </a:solidFill>
              </a:rPr>
              <a:t>Y</a:t>
            </a:r>
            <a:r>
              <a:rPr lang="en-US" sz="3000" b="1" dirty="0" smtClean="0">
                <a:solidFill>
                  <a:srgbClr val="009BAD"/>
                </a:solidFill>
              </a:rPr>
              <a:t>our Movers </a:t>
            </a:r>
            <a:r>
              <a:rPr lang="en-US" sz="3000" b="1" dirty="0">
                <a:solidFill>
                  <a:srgbClr val="009BAD"/>
                </a:solidFill>
              </a:rPr>
              <a:t>and </a:t>
            </a:r>
            <a:r>
              <a:rPr lang="en-US" sz="3000" b="1" dirty="0" smtClean="0">
                <a:solidFill>
                  <a:srgbClr val="009BAD"/>
                </a:solidFill>
              </a:rPr>
              <a:t>Shakers?</a:t>
            </a:r>
            <a:endParaRPr lang="en-US" sz="3000" b="1" dirty="0">
              <a:solidFill>
                <a:srgbClr val="009BAD"/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Who makes the decisions?</a:t>
            </a:r>
          </a:p>
          <a:p>
            <a:endParaRPr lang="en-US" sz="1200" b="1" dirty="0" smtClean="0">
              <a:solidFill>
                <a:schemeClr val="tx1"/>
              </a:solidFill>
              <a:latin typeface="Arial" charset="0"/>
            </a:endParaRPr>
          </a:p>
          <a:p>
            <a:pPr lvl="1"/>
            <a:r>
              <a:rPr lang="en-US" sz="2400" b="1" dirty="0" smtClean="0">
                <a:solidFill>
                  <a:srgbClr val="E6691E"/>
                </a:solidFill>
                <a:latin typeface="Arial" charset="0"/>
              </a:rPr>
              <a:t>K</a:t>
            </a:r>
            <a:r>
              <a:rPr lang="en-US" sz="2400" b="1" dirty="0">
                <a:solidFill>
                  <a:srgbClr val="E6691E"/>
                </a:solidFill>
                <a:latin typeface="Arial" charset="0"/>
              </a:rPr>
              <a:t>-12 School District </a:t>
            </a:r>
            <a:r>
              <a:rPr lang="en-US" sz="2400" b="1" dirty="0" smtClean="0">
                <a:solidFill>
                  <a:srgbClr val="E6691E"/>
                </a:solidFill>
                <a:latin typeface="Arial" charset="0"/>
              </a:rPr>
              <a:t>Leaders</a:t>
            </a:r>
          </a:p>
          <a:p>
            <a:pPr lvl="1"/>
            <a:endParaRPr lang="en-US" sz="1200" b="1" dirty="0">
              <a:solidFill>
                <a:srgbClr val="E6691E"/>
              </a:solidFill>
              <a:latin typeface="Arial" charset="0"/>
            </a:endParaRPr>
          </a:p>
          <a:p>
            <a:pPr lvl="1"/>
            <a:r>
              <a:rPr lang="en-US" sz="2400" b="1" dirty="0">
                <a:solidFill>
                  <a:srgbClr val="E6691E"/>
                </a:solidFill>
                <a:latin typeface="Arial" charset="0"/>
              </a:rPr>
              <a:t>Community College </a:t>
            </a:r>
            <a:r>
              <a:rPr lang="en-US" sz="2400" b="1" dirty="0" smtClean="0">
                <a:solidFill>
                  <a:srgbClr val="E6691E"/>
                </a:solidFill>
                <a:latin typeface="Arial" charset="0"/>
              </a:rPr>
              <a:t>Leaders</a:t>
            </a:r>
          </a:p>
          <a:p>
            <a:pPr lvl="1"/>
            <a:endParaRPr lang="en-US" sz="1200" b="1" dirty="0">
              <a:solidFill>
                <a:srgbClr val="E6691E"/>
              </a:solidFill>
              <a:latin typeface="Arial" charset="0"/>
            </a:endParaRPr>
          </a:p>
          <a:p>
            <a:pPr lvl="1"/>
            <a:r>
              <a:rPr lang="en-US" sz="2400" b="1" dirty="0">
                <a:solidFill>
                  <a:srgbClr val="E6691E"/>
                </a:solidFill>
                <a:latin typeface="Arial" charset="0"/>
              </a:rPr>
              <a:t>Board </a:t>
            </a:r>
            <a:r>
              <a:rPr lang="en-US" sz="2400" b="1" dirty="0" smtClean="0">
                <a:solidFill>
                  <a:srgbClr val="E6691E"/>
                </a:solidFill>
                <a:latin typeface="Arial" charset="0"/>
              </a:rPr>
              <a:t>Members</a:t>
            </a:r>
          </a:p>
          <a:p>
            <a:pPr lvl="1"/>
            <a:endParaRPr lang="en-US" sz="1200" b="1" dirty="0">
              <a:solidFill>
                <a:srgbClr val="E6691E"/>
              </a:solidFill>
              <a:latin typeface="Arial" charset="0"/>
            </a:endParaRPr>
          </a:p>
          <a:p>
            <a:pPr lvl="1"/>
            <a:r>
              <a:rPr lang="en-US" sz="2400" b="1" dirty="0">
                <a:solidFill>
                  <a:srgbClr val="E6691E"/>
                </a:solidFill>
                <a:latin typeface="Arial" charset="0"/>
              </a:rPr>
              <a:t>Business </a:t>
            </a:r>
            <a:r>
              <a:rPr lang="en-US" sz="2400" b="1" dirty="0" smtClean="0">
                <a:solidFill>
                  <a:srgbClr val="E6691E"/>
                </a:solidFill>
                <a:latin typeface="Arial" charset="0"/>
              </a:rPr>
              <a:t>Champions</a:t>
            </a:r>
          </a:p>
          <a:p>
            <a:pPr lvl="1"/>
            <a:endParaRPr lang="en-US" sz="1200" b="1" dirty="0">
              <a:solidFill>
                <a:srgbClr val="E6691E"/>
              </a:solidFill>
              <a:latin typeface="Arial" charset="0"/>
            </a:endParaRPr>
          </a:p>
          <a:p>
            <a:pPr lvl="1"/>
            <a:r>
              <a:rPr lang="en-US" sz="2400" b="1" dirty="0">
                <a:solidFill>
                  <a:srgbClr val="E6691E"/>
                </a:solidFill>
                <a:latin typeface="Arial" charset="0"/>
              </a:rPr>
              <a:t>County Office </a:t>
            </a:r>
            <a:r>
              <a:rPr lang="en-US" sz="2400" b="1" dirty="0" smtClean="0">
                <a:solidFill>
                  <a:srgbClr val="E6691E"/>
                </a:solidFill>
                <a:latin typeface="Arial" charset="0"/>
              </a:rPr>
              <a:t>Leadership</a:t>
            </a:r>
          </a:p>
          <a:p>
            <a:pPr lvl="1"/>
            <a:endParaRPr lang="en-US" sz="1200" b="1" dirty="0">
              <a:solidFill>
                <a:srgbClr val="E6691E"/>
              </a:solidFill>
              <a:latin typeface="Arial" charset="0"/>
            </a:endParaRPr>
          </a:p>
          <a:p>
            <a:pPr lvl="1"/>
            <a:r>
              <a:rPr lang="en-US" sz="2400" b="1" dirty="0">
                <a:solidFill>
                  <a:srgbClr val="E6691E"/>
                </a:solidFill>
                <a:latin typeface="Arial" charset="0"/>
              </a:rPr>
              <a:t>State Decision Makers</a:t>
            </a:r>
          </a:p>
        </p:txBody>
      </p:sp>
    </p:spTree>
    <p:extLst>
      <p:ext uri="{BB962C8B-B14F-4D97-AF65-F5344CB8AC3E}">
        <p14:creationId xmlns:p14="http://schemas.microsoft.com/office/powerpoint/2010/main" val="14947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6892" y="310729"/>
            <a:ext cx="9160891" cy="6858000"/>
          </a:xfrm>
          <a:prstGeom prst="rect">
            <a:avLst/>
          </a:prstGeom>
          <a:solidFill>
            <a:srgbClr val="E6691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27503" y="2472683"/>
            <a:ext cx="8229600" cy="1143000"/>
          </a:xfrm>
        </p:spPr>
        <p:txBody>
          <a:bodyPr/>
          <a:lstStyle/>
          <a:p>
            <a:r>
              <a:rPr lang="en-US" sz="4500" b="1" dirty="0">
                <a:solidFill>
                  <a:srgbClr val="000000"/>
                </a:solidFill>
                <a:latin typeface="Arial" charset="0"/>
              </a:rPr>
              <a:t>Know </a:t>
            </a:r>
            <a:r>
              <a:rPr lang="en-US" sz="4500" b="1" dirty="0" smtClean="0">
                <a:solidFill>
                  <a:schemeClr val="bg1"/>
                </a:solidFill>
                <a:latin typeface="Arial" charset="0"/>
              </a:rPr>
              <a:t>Your </a:t>
            </a:r>
            <a:r>
              <a:rPr lang="en-US" sz="4500" dirty="0" smtClean="0">
                <a:solidFill>
                  <a:schemeClr val="bg1"/>
                </a:solidFill>
                <a:latin typeface="Arial" charset="0"/>
              </a:rPr>
              <a:t>O</a:t>
            </a:r>
            <a:r>
              <a:rPr lang="en-US" sz="4500" b="1" dirty="0" smtClean="0">
                <a:solidFill>
                  <a:schemeClr val="bg1"/>
                </a:solidFill>
                <a:latin typeface="Arial" charset="0"/>
              </a:rPr>
              <a:t>utcomes &amp; </a:t>
            </a:r>
            <a:r>
              <a:rPr lang="en-US" sz="4500" b="1" dirty="0" smtClean="0">
                <a:solidFill>
                  <a:schemeClr val="tx1"/>
                </a:solidFill>
                <a:latin typeface="Arial" charset="0"/>
              </a:rPr>
              <a:t>Showcase</a:t>
            </a:r>
            <a:r>
              <a:rPr lang="en-US" sz="45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500" dirty="0" smtClean="0">
                <a:solidFill>
                  <a:schemeClr val="bg1"/>
                </a:solidFill>
                <a:latin typeface="Arial" charset="0"/>
              </a:rPr>
              <a:t>R</a:t>
            </a:r>
            <a:r>
              <a:rPr lang="en-US" sz="4500" b="1" dirty="0" smtClean="0">
                <a:solidFill>
                  <a:schemeClr val="bg1"/>
                </a:solidFill>
                <a:latin typeface="Arial" charset="0"/>
              </a:rPr>
              <a:t>esults</a:t>
            </a:r>
            <a:endParaRPr lang="en-US" sz="45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Determine Your Goals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>
                <a:solidFill>
                  <a:srgbClr val="009BAD"/>
                </a:solidFill>
                <a:latin typeface="Arial" charset="0"/>
                <a:ea typeface="ＭＳ Ｐゴシック" charset="0"/>
              </a:rPr>
              <a:t>Increase </a:t>
            </a:r>
            <a:r>
              <a:rPr lang="en-US" b="1" dirty="0">
                <a:solidFill>
                  <a:srgbClr val="009BAD"/>
                </a:solidFill>
                <a:latin typeface="Arial" charset="0"/>
                <a:ea typeface="ＭＳ Ｐゴシック" charset="0"/>
              </a:rPr>
              <a:t>high school graduation rate</a:t>
            </a:r>
            <a:r>
              <a:rPr lang="en-US" b="1" dirty="0" smtClean="0">
                <a:solidFill>
                  <a:srgbClr val="009BAD"/>
                </a:solidFill>
                <a:latin typeface="Arial" charset="0"/>
                <a:ea typeface="ＭＳ Ｐゴシック" charset="0"/>
              </a:rPr>
              <a:t>?</a:t>
            </a:r>
          </a:p>
          <a:p>
            <a:pPr lvl="1"/>
            <a:endParaRPr lang="en-US" b="1" dirty="0">
              <a:solidFill>
                <a:srgbClr val="009BAD"/>
              </a:solidFill>
              <a:latin typeface="Arial" charset="0"/>
              <a:ea typeface="ＭＳ Ｐゴシック" charset="0"/>
            </a:endParaRPr>
          </a:p>
          <a:p>
            <a:pPr lvl="1"/>
            <a:r>
              <a:rPr lang="en-US" b="1" dirty="0">
                <a:solidFill>
                  <a:srgbClr val="009BAD"/>
                </a:solidFill>
                <a:latin typeface="Arial" charset="0"/>
                <a:ea typeface="ＭＳ Ｐゴシック" charset="0"/>
              </a:rPr>
              <a:t>Increase student attendance</a:t>
            </a:r>
            <a:r>
              <a:rPr lang="en-US" b="1" dirty="0" smtClean="0">
                <a:solidFill>
                  <a:srgbClr val="009BAD"/>
                </a:solidFill>
                <a:latin typeface="Arial" charset="0"/>
                <a:ea typeface="ＭＳ Ｐゴシック" charset="0"/>
              </a:rPr>
              <a:t>?</a:t>
            </a:r>
          </a:p>
          <a:p>
            <a:pPr lvl="1"/>
            <a:endParaRPr lang="en-US" b="1" dirty="0">
              <a:solidFill>
                <a:srgbClr val="009BAD"/>
              </a:solidFill>
              <a:latin typeface="Arial" charset="0"/>
              <a:ea typeface="ＭＳ Ｐゴシック" charset="0"/>
            </a:endParaRPr>
          </a:p>
          <a:p>
            <a:pPr lvl="1"/>
            <a:r>
              <a:rPr lang="en-US" b="1" dirty="0">
                <a:solidFill>
                  <a:srgbClr val="009BAD"/>
                </a:solidFill>
                <a:latin typeface="Arial" charset="0"/>
                <a:ea typeface="ＭＳ Ｐゴシック" charset="0"/>
              </a:rPr>
              <a:t>Prepare students for post-secondary</a:t>
            </a:r>
            <a:r>
              <a:rPr lang="en-US" b="1" dirty="0" smtClean="0">
                <a:solidFill>
                  <a:srgbClr val="009BAD"/>
                </a:solidFill>
                <a:latin typeface="Arial" charset="0"/>
                <a:ea typeface="ＭＳ Ｐゴシック" charset="0"/>
              </a:rPr>
              <a:t>?</a:t>
            </a:r>
          </a:p>
          <a:p>
            <a:pPr lvl="1"/>
            <a:endParaRPr lang="en-US" b="1" dirty="0" smtClean="0">
              <a:solidFill>
                <a:srgbClr val="009BAD"/>
              </a:solidFill>
              <a:latin typeface="Arial" charset="0"/>
              <a:ea typeface="ＭＳ Ｐゴシック" charset="0"/>
            </a:endParaRPr>
          </a:p>
          <a:p>
            <a:pPr lvl="1"/>
            <a:r>
              <a:rPr lang="en-US" b="1" dirty="0" smtClean="0">
                <a:solidFill>
                  <a:srgbClr val="009BAD"/>
                </a:solidFill>
                <a:latin typeface="Arial" charset="0"/>
                <a:ea typeface="ＭＳ Ｐゴシック" charset="0"/>
              </a:rPr>
              <a:t>Decrease suspension and expulsions?</a:t>
            </a:r>
          </a:p>
          <a:p>
            <a:pPr lvl="1"/>
            <a:endParaRPr lang="en-US" b="1" dirty="0" smtClean="0">
              <a:solidFill>
                <a:srgbClr val="009BAD"/>
              </a:solidFill>
              <a:latin typeface="Arial" charset="0"/>
              <a:ea typeface="ＭＳ Ｐゴシック" charset="0"/>
            </a:endParaRPr>
          </a:p>
          <a:p>
            <a:pPr lvl="1"/>
            <a:r>
              <a:rPr lang="en-US" b="1" dirty="0" smtClean="0">
                <a:solidFill>
                  <a:srgbClr val="009BAD"/>
                </a:solidFill>
                <a:latin typeface="Arial" charset="0"/>
                <a:ea typeface="ＭＳ Ｐゴシック" charset="0"/>
              </a:rPr>
              <a:t>Prepare </a:t>
            </a:r>
            <a:r>
              <a:rPr lang="en-US" b="1" dirty="0">
                <a:solidFill>
                  <a:srgbClr val="009BAD"/>
                </a:solidFill>
                <a:latin typeface="Arial" charset="0"/>
                <a:ea typeface="ＭＳ Ｐゴシック" charset="0"/>
              </a:rPr>
              <a:t>students for work?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6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281549" y="1073311"/>
            <a:ext cx="8229600" cy="4525963"/>
          </a:xfrm>
        </p:spPr>
        <p:txBody>
          <a:bodyPr/>
          <a:lstStyle/>
          <a:p>
            <a:endParaRPr lang="en-US" dirty="0">
              <a:latin typeface="Arial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9BAD"/>
              </a:solidFill>
              <a:latin typeface="Arial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9BAD"/>
                </a:solidFill>
                <a:latin typeface="Arial" charset="0"/>
              </a:rPr>
              <a:t>Who </a:t>
            </a:r>
            <a:r>
              <a:rPr lang="en-US" sz="4800" b="1" dirty="0">
                <a:solidFill>
                  <a:srgbClr val="009BAD"/>
                </a:solidFill>
                <a:latin typeface="Arial" charset="0"/>
              </a:rPr>
              <a:t>are your business </a:t>
            </a:r>
            <a:endParaRPr lang="en-US" sz="4800" b="1" dirty="0" smtClean="0">
              <a:solidFill>
                <a:srgbClr val="009BAD"/>
              </a:solidFill>
              <a:latin typeface="Arial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9BAD"/>
                </a:solidFill>
                <a:latin typeface="Arial" charset="0"/>
              </a:rPr>
              <a:t>and </a:t>
            </a:r>
            <a:r>
              <a:rPr lang="en-US" sz="4800" b="1" dirty="0">
                <a:solidFill>
                  <a:srgbClr val="009BAD"/>
                </a:solidFill>
                <a:latin typeface="Arial" charset="0"/>
              </a:rPr>
              <a:t>community partners</a:t>
            </a:r>
            <a:r>
              <a:rPr lang="en-US" sz="4800" b="1" dirty="0" smtClean="0">
                <a:solidFill>
                  <a:srgbClr val="009BAD"/>
                </a:solidFill>
                <a:latin typeface="Arial" charset="0"/>
              </a:rPr>
              <a:t>?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009BAD"/>
              </a:solidFill>
              <a:latin typeface="Arial" charset="0"/>
            </a:endParaRPr>
          </a:p>
          <a:p>
            <a:pPr marL="400050" lvl="1" indent="0" algn="r">
              <a:buNone/>
            </a:pPr>
            <a:r>
              <a:rPr lang="en-US" sz="5400" b="1" dirty="0" smtClean="0">
                <a:solidFill>
                  <a:srgbClr val="E6691E"/>
                </a:solidFill>
                <a:latin typeface="Arial" charset="0"/>
              </a:rPr>
              <a:t>Get them involved!</a:t>
            </a:r>
          </a:p>
        </p:txBody>
      </p:sp>
    </p:spTree>
    <p:extLst>
      <p:ext uri="{BB962C8B-B14F-4D97-AF65-F5344CB8AC3E}">
        <p14:creationId xmlns:p14="http://schemas.microsoft.com/office/powerpoint/2010/main" val="2225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064%20View%20Back%20to%20Coachella%20Valley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99738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2" descr="cvep_logo_W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5475" y="4561435"/>
            <a:ext cx="53530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13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9375" y="1936749"/>
            <a:ext cx="64135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“</a:t>
            </a:r>
            <a:r>
              <a:rPr lang="en-US" sz="4400" b="1" dirty="0">
                <a:solidFill>
                  <a:schemeClr val="tx2"/>
                </a:solidFill>
                <a:cs typeface="Arial" panose="020B0604020202020204" pitchFamily="34" charset="0"/>
              </a:rPr>
              <a:t>All</a:t>
            </a:r>
            <a:r>
              <a:rPr 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 students </a:t>
            </a:r>
            <a:r>
              <a:rPr lang="en-US" sz="3600" b="1" dirty="0">
                <a:solidFill>
                  <a:schemeClr val="tx2"/>
                </a:solidFill>
                <a:cs typeface="Arial" panose="020B0604020202020204" pitchFamily="34" charset="0"/>
              </a:rPr>
              <a:t>will graduate </a:t>
            </a:r>
            <a:r>
              <a:rPr 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high school </a:t>
            </a:r>
            <a:r>
              <a:rPr lang="en-US" sz="4400" b="1" dirty="0">
                <a:solidFill>
                  <a:schemeClr val="tx2"/>
                </a:solidFill>
                <a:cs typeface="Arial" panose="020B0604020202020204" pitchFamily="34" charset="0"/>
              </a:rPr>
              <a:t>prepared</a:t>
            </a:r>
            <a:r>
              <a:rPr 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 for success in </a:t>
            </a:r>
            <a:endParaRPr lang="en-US" sz="24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8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College</a:t>
            </a:r>
            <a:r>
              <a:rPr lang="en-US" sz="3800" b="1" dirty="0">
                <a:solidFill>
                  <a:schemeClr val="tx2"/>
                </a:solidFill>
                <a:cs typeface="Arial" panose="020B0604020202020204" pitchFamily="34" charset="0"/>
              </a:rPr>
              <a:t>, Career and Life</a:t>
            </a:r>
            <a:r>
              <a:rPr lang="en-US" altLang="en-US" sz="3000" b="1" dirty="0">
                <a:solidFill>
                  <a:schemeClr val="tx2"/>
                </a:solidFill>
                <a:cs typeface="Arial" panose="020B0604020202020204" pitchFamily="34" charset="0"/>
              </a:rPr>
              <a:t>”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8555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VEP_WE_Trajectory_Ge#11E4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827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 txBox="1">
            <a:spLocks/>
          </p:cNvSpPr>
          <p:nvPr/>
        </p:nvSpPr>
        <p:spPr bwMode="auto">
          <a:xfrm>
            <a:off x="457200" y="2411413"/>
            <a:ext cx="82296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The Coachella Valley Regional Plan for College and Career Readiness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/>
              <a:t>Technical Assistance from 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The Ford Motor Company Fund: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Ford Next Generation Learning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290" y="5455663"/>
            <a:ext cx="1802889" cy="523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52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3886200"/>
          </a:xfrm>
        </p:spPr>
        <p:txBody>
          <a:bodyPr/>
          <a:lstStyle/>
          <a:p>
            <a:pPr marL="409575" lvl="1" indent="-306388" defTabSz="822325">
              <a:lnSpc>
                <a:spcPct val="95000"/>
              </a:lnSpc>
              <a:buClr>
                <a:srgbClr val="FFFFFF"/>
              </a:buClr>
            </a:pPr>
            <a:endParaRPr lang="en-US" dirty="0">
              <a:latin typeface="Arial" charset="0"/>
            </a:endParaRPr>
          </a:p>
          <a:p>
            <a:pPr marL="409575" lvl="1" indent="-306388" defTabSz="822325">
              <a:lnSpc>
                <a:spcPct val="95000"/>
              </a:lnSpc>
              <a:buClr>
                <a:srgbClr val="FFFFFF"/>
              </a:buClr>
            </a:pPr>
            <a:r>
              <a:rPr lang="en-US" sz="2400" dirty="0">
                <a:latin typeface="Tahoma" charset="0"/>
              </a:rPr>
              <a:t>In 2008 Public and Private sector leaders in the Coachella Valley recognized the need for a          </a:t>
            </a:r>
            <a:r>
              <a:rPr lang="en-US" sz="2400" b="1" dirty="0">
                <a:latin typeface="Tahoma" charset="0"/>
              </a:rPr>
              <a:t>Shared Vision</a:t>
            </a:r>
            <a:r>
              <a:rPr lang="en-US" sz="2400" dirty="0">
                <a:latin typeface="Tahoma" charset="0"/>
              </a:rPr>
              <a:t> to address the regional economic </a:t>
            </a:r>
            <a:r>
              <a:rPr lang="en-US" sz="2400" dirty="0" smtClean="0">
                <a:latin typeface="Tahoma" charset="0"/>
              </a:rPr>
              <a:t>development and education </a:t>
            </a:r>
            <a:r>
              <a:rPr lang="en-US" sz="2400" dirty="0">
                <a:latin typeface="Tahoma" charset="0"/>
              </a:rPr>
              <a:t>issues impacting our Valley</a:t>
            </a:r>
          </a:p>
          <a:p>
            <a:pPr marL="409575" lvl="1" indent="-306388" defTabSz="822325">
              <a:lnSpc>
                <a:spcPct val="95000"/>
              </a:lnSpc>
              <a:buClr>
                <a:srgbClr val="FFFFFF"/>
              </a:buClr>
            </a:pPr>
            <a:endParaRPr lang="en-US" sz="2400" dirty="0">
              <a:latin typeface="Tahoma" charset="0"/>
            </a:endParaRPr>
          </a:p>
          <a:p>
            <a:pPr marL="409575" lvl="1" indent="-306388" defTabSz="822325">
              <a:lnSpc>
                <a:spcPct val="95000"/>
              </a:lnSpc>
              <a:buClr>
                <a:srgbClr val="FFFFFF"/>
              </a:buClr>
            </a:pPr>
            <a:r>
              <a:rPr lang="en-US" sz="2400" dirty="0">
                <a:latin typeface="Tahoma" charset="0"/>
              </a:rPr>
              <a:t>The Outcome: </a:t>
            </a:r>
          </a:p>
          <a:p>
            <a:pPr marL="409575" lvl="1" indent="-306388" defTabSz="822325">
              <a:lnSpc>
                <a:spcPct val="95000"/>
              </a:lnSpc>
              <a:buClr>
                <a:srgbClr val="FFFFFF"/>
              </a:buClr>
            </a:pPr>
            <a:r>
              <a:rPr lang="en-US" sz="2400" b="1" dirty="0">
                <a:latin typeface="Tahoma" charset="0"/>
              </a:rPr>
              <a:t>Economic Blueprint</a:t>
            </a:r>
            <a:r>
              <a:rPr lang="en-US" sz="2400" dirty="0">
                <a:latin typeface="Tahoma" charset="0"/>
              </a:rPr>
              <a:t>  </a:t>
            </a:r>
          </a:p>
          <a:p>
            <a:pPr marL="409575" lvl="1" indent="-306388" defTabSz="822325">
              <a:lnSpc>
                <a:spcPct val="95000"/>
              </a:lnSpc>
              <a:buClr>
                <a:srgbClr val="FFFFFF"/>
              </a:buClr>
            </a:pPr>
            <a:r>
              <a:rPr lang="en-US" sz="2000" dirty="0">
                <a:latin typeface="Tahoma" charset="0"/>
              </a:rPr>
              <a:t>A Regional </a:t>
            </a:r>
            <a:r>
              <a:rPr lang="en-US" sz="2000" dirty="0" smtClean="0">
                <a:latin typeface="Tahoma" charset="0"/>
              </a:rPr>
              <a:t>Collaborative</a:t>
            </a:r>
          </a:p>
          <a:p>
            <a:pPr marL="409575" lvl="1" indent="-306388" defTabSz="822325">
              <a:lnSpc>
                <a:spcPct val="95000"/>
              </a:lnSpc>
              <a:buClr>
                <a:srgbClr val="FFFFFF"/>
              </a:buClr>
            </a:pPr>
            <a:r>
              <a:rPr lang="en-US" sz="2000" dirty="0">
                <a:latin typeface="Tahoma" charset="0"/>
              </a:rPr>
              <a:t>a</a:t>
            </a:r>
            <a:r>
              <a:rPr lang="en-US" sz="2000" dirty="0" smtClean="0">
                <a:latin typeface="Tahoma" charset="0"/>
              </a:rPr>
              <a:t>dvocating message that </a:t>
            </a:r>
          </a:p>
          <a:p>
            <a:pPr marL="409575" lvl="1" indent="-306388" defTabSz="822325">
              <a:lnSpc>
                <a:spcPct val="95000"/>
              </a:lnSpc>
              <a:buClr>
                <a:srgbClr val="FFFFFF"/>
              </a:buClr>
            </a:pPr>
            <a:r>
              <a:rPr lang="en-US" sz="2000" dirty="0" smtClean="0">
                <a:latin typeface="Tahoma" charset="0"/>
              </a:rPr>
              <a:t>“Education is Economic</a:t>
            </a:r>
          </a:p>
          <a:p>
            <a:pPr marL="409575" lvl="1" indent="-306388" defTabSz="822325">
              <a:lnSpc>
                <a:spcPct val="95000"/>
              </a:lnSpc>
              <a:buClr>
                <a:srgbClr val="FFFFFF"/>
              </a:buClr>
            </a:pPr>
            <a:r>
              <a:rPr lang="en-US" sz="2000" dirty="0" smtClean="0">
                <a:latin typeface="Tahoma" charset="0"/>
              </a:rPr>
              <a:t>Development”</a:t>
            </a:r>
          </a:p>
        </p:txBody>
      </p:sp>
      <p:pic>
        <p:nvPicPr>
          <p:cNvPr id="7171" name="Picture 4" descr="064%20View%20Back%20to%20Coachella%20ValleyResize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8450" y="3535363"/>
            <a:ext cx="45720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811213" y="401638"/>
            <a:ext cx="7900987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defTabSz="914400"/>
            <a:r>
              <a:rPr lang="en-US" sz="2800" b="1" dirty="0" smtClean="0">
                <a:solidFill>
                  <a:srgbClr val="40458C"/>
                </a:solidFill>
                <a:latin typeface="Century Gothic" charset="0"/>
                <a:ea typeface="ＭＳ Ｐゴシック" charset="0"/>
                <a:cs typeface="+mn-cs"/>
              </a:rPr>
              <a:t>Shared Vision</a:t>
            </a:r>
          </a:p>
        </p:txBody>
      </p:sp>
      <p:pic>
        <p:nvPicPr>
          <p:cNvPr id="2" name="Picture 1" descr="image001-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111" y="415148"/>
            <a:ext cx="220889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1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B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Engagement</a:t>
            </a:r>
            <a:endParaRPr lang="en-US" dirty="0">
              <a:solidFill>
                <a:srgbClr val="009B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7" descr="NRP_941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62407" y="3010160"/>
            <a:ext cx="6087768" cy="3348038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1417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-128"/>
                <a:cs typeface="Geneva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-128"/>
                <a:cs typeface="Geneva" charset="-128"/>
              </a:defRPr>
            </a:lvl9pPr>
          </a:lstStyle>
          <a:p>
            <a:r>
              <a:rPr lang="en-US" sz="2400" b="1" dirty="0" smtClean="0">
                <a:solidFill>
                  <a:srgbClr val="E669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K-12 Boards &amp; Superintendents</a:t>
            </a:r>
          </a:p>
          <a:p>
            <a:r>
              <a:rPr lang="en-US" sz="2400" b="1" dirty="0" smtClean="0">
                <a:solidFill>
                  <a:srgbClr val="E669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College President &amp; Deans</a:t>
            </a:r>
          </a:p>
          <a:p>
            <a:r>
              <a:rPr lang="en-US" sz="2400" b="1" dirty="0" smtClean="0">
                <a:solidFill>
                  <a:srgbClr val="E669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Chancellors &amp; Deans</a:t>
            </a:r>
          </a:p>
          <a:p>
            <a:r>
              <a:rPr lang="en-US" sz="2400" b="1" dirty="0" smtClean="0">
                <a:solidFill>
                  <a:srgbClr val="E669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Coalition of 400 Business and Community Partners</a:t>
            </a:r>
            <a:endParaRPr lang="en-US" sz="2400" b="1" dirty="0">
              <a:solidFill>
                <a:srgbClr val="E669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63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rd_ngl_three_strands_graphic-1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4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503680" y="2489200"/>
            <a:ext cx="1452880" cy="153416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Transforming Secondary Schools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E6691E"/>
                </a:solidFill>
              </a:rPr>
              <a:t>Our Strand 4</a:t>
            </a:r>
            <a:endParaRPr lang="en-US" dirty="0">
              <a:solidFill>
                <a:srgbClr val="E6691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956560" y="1600200"/>
            <a:ext cx="3464560" cy="3581400"/>
          </a:xfrm>
          <a:prstGeom prst="ellipse">
            <a:avLst/>
          </a:prstGeom>
          <a:solidFill>
            <a:srgbClr val="009BAD">
              <a:alpha val="5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College and Career Readiness</a:t>
            </a:r>
            <a:endParaRPr lang="en-US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245" y="5181600"/>
            <a:ext cx="1400166" cy="1564640"/>
          </a:xfrm>
          <a:prstGeom prst="rect">
            <a:avLst/>
          </a:prstGeom>
        </p:spPr>
      </p:pic>
      <p:sp>
        <p:nvSpPr>
          <p:cNvPr id="8" name="Plus 7"/>
          <p:cNvSpPr/>
          <p:nvPr/>
        </p:nvSpPr>
        <p:spPr>
          <a:xfrm>
            <a:off x="2654300" y="3058160"/>
            <a:ext cx="604520" cy="589280"/>
          </a:xfrm>
          <a:prstGeom prst="mathPlu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2400" y="2489200"/>
            <a:ext cx="1452880" cy="1534160"/>
          </a:xfrm>
          <a:prstGeom prst="ellipse">
            <a:avLst/>
          </a:prstGeom>
          <a:solidFill>
            <a:schemeClr val="tx2">
              <a:lumMod val="75000"/>
              <a:alpha val="7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Transforming Teaching and Learning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6235525" y="2590800"/>
            <a:ext cx="1452880" cy="1534160"/>
          </a:xfrm>
          <a:prstGeom prst="ellipse">
            <a:avLst/>
          </a:prstGeom>
          <a:solidFill>
            <a:schemeClr val="accent6">
              <a:lumMod val="75000"/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Transforming Business and Civic Engagement </a:t>
            </a:r>
            <a:endParaRPr lang="en-US" sz="1200" dirty="0"/>
          </a:p>
        </p:txBody>
      </p:sp>
      <p:sp>
        <p:nvSpPr>
          <p:cNvPr id="12" name="Plus 11"/>
          <p:cNvSpPr/>
          <p:nvPr/>
        </p:nvSpPr>
        <p:spPr>
          <a:xfrm>
            <a:off x="1303020" y="3058160"/>
            <a:ext cx="474980" cy="497840"/>
          </a:xfrm>
          <a:prstGeom prst="mathPlu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6098540" y="3058160"/>
            <a:ext cx="474980" cy="497840"/>
          </a:xfrm>
          <a:prstGeom prst="mathPlu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2" descr="cvep_logo_W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3" y="6283552"/>
            <a:ext cx="2025950" cy="46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5297" y="6198301"/>
            <a:ext cx="1802889" cy="52337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70233" y="-13511"/>
            <a:ext cx="8647447" cy="25668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8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65722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9BAD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Regional Plan</a:t>
            </a:r>
            <a:br>
              <a:rPr lang="en-US" sz="4000" dirty="0" smtClean="0">
                <a:solidFill>
                  <a:srgbClr val="009BAD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009BAD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5 Strategic Outcomes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874176"/>
              </p:ext>
            </p:extLst>
          </p:nvPr>
        </p:nvGraphicFramePr>
        <p:xfrm>
          <a:off x="457199" y="2437886"/>
          <a:ext cx="8442325" cy="2155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6400800"/>
            <a:ext cx="1123657" cy="2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253" y="5934067"/>
            <a:ext cx="1396746" cy="429768"/>
          </a:xfrm>
          <a:prstGeom prst="rect">
            <a:avLst/>
          </a:prstGeom>
        </p:spPr>
      </p:pic>
      <p:pic>
        <p:nvPicPr>
          <p:cNvPr id="7" name="Picture 12" descr="cvep_logo_WE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940" y="6223977"/>
            <a:ext cx="1854954" cy="42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2140" y="6217920"/>
            <a:ext cx="1480429" cy="429768"/>
          </a:xfrm>
          <a:prstGeom prst="rect">
            <a:avLst/>
          </a:prstGeom>
          <a:noFill/>
        </p:spPr>
      </p:pic>
      <p:pic>
        <p:nvPicPr>
          <p:cNvPr id="8" name="Content Placeholder 3" descr="cafc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713" y="5901163"/>
            <a:ext cx="1462580" cy="77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onnected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45" y="6428583"/>
            <a:ext cx="1546823" cy="2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0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448" y="5706970"/>
            <a:ext cx="1474410" cy="1064852"/>
          </a:xfrm>
          <a:prstGeom prst="rect">
            <a:avLst/>
          </a:prstGeom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9BAD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Regional Plan</a:t>
            </a:r>
            <a:br>
              <a:rPr lang="en-US" dirty="0" smtClean="0">
                <a:solidFill>
                  <a:srgbClr val="009BAD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</a:br>
            <a:r>
              <a:rPr lang="en-US" dirty="0" smtClean="0">
                <a:solidFill>
                  <a:srgbClr val="009BAD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rPr>
              <a:t>Target Outcomes</a:t>
            </a:r>
            <a:r>
              <a:rPr lang="en-US" dirty="0" smtClean="0">
                <a:solidFill>
                  <a:srgbClr val="00B4CE"/>
                </a:solidFill>
                <a:ea typeface="Geneva"/>
                <a:cs typeface="Geneva"/>
              </a:rPr>
              <a:t>: </a:t>
            </a:r>
            <a:endParaRPr lang="en-US" dirty="0" smtClean="0">
              <a:ea typeface="Geneva"/>
              <a:cs typeface="Genev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3096" y="2092325"/>
            <a:ext cx="8229600" cy="452596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400" dirty="0"/>
              <a:t>30% of students enrolled in career-themed academy</a:t>
            </a:r>
          </a:p>
          <a:p>
            <a:pPr>
              <a:lnSpc>
                <a:spcPct val="140000"/>
              </a:lnSpc>
            </a:pPr>
            <a:r>
              <a:rPr lang="en-US" sz="2400" dirty="0"/>
              <a:t>80% of students have a personalized graduation plan</a:t>
            </a:r>
          </a:p>
          <a:p>
            <a:pPr>
              <a:lnSpc>
                <a:spcPct val="140000"/>
              </a:lnSpc>
            </a:pPr>
            <a:r>
              <a:rPr lang="en-US" sz="2400" dirty="0"/>
              <a:t>10% increase in high school graduation rate</a:t>
            </a:r>
          </a:p>
          <a:p>
            <a:pPr>
              <a:lnSpc>
                <a:spcPct val="140000"/>
              </a:lnSpc>
            </a:pPr>
            <a:r>
              <a:rPr lang="en-US" sz="2400" dirty="0"/>
              <a:t>Increase region’s FAFSA completion rate to 85%</a:t>
            </a:r>
          </a:p>
          <a:p>
            <a:pPr>
              <a:lnSpc>
                <a:spcPct val="140000"/>
              </a:lnSpc>
            </a:pPr>
            <a:r>
              <a:rPr lang="en-US" sz="2400" dirty="0"/>
              <a:t>10% increase in the college-going rate</a:t>
            </a:r>
          </a:p>
          <a:p>
            <a:pPr>
              <a:lnSpc>
                <a:spcPct val="140000"/>
              </a:lnSpc>
            </a:pPr>
            <a:r>
              <a:rPr lang="en-US" sz="2400" dirty="0"/>
              <a:t>Scholarship fund generating $1M annually</a:t>
            </a:r>
          </a:p>
          <a:p>
            <a:endParaRPr lang="en-US" dirty="0" smtClean="0">
              <a:solidFill>
                <a:srgbClr val="413200"/>
              </a:solidFill>
            </a:endParaRPr>
          </a:p>
        </p:txBody>
      </p:sp>
      <p:pic>
        <p:nvPicPr>
          <p:cNvPr id="4" name="Picture 3" descr="Unknown-6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91" y="5744461"/>
            <a:ext cx="999861" cy="995417"/>
          </a:xfrm>
          <a:prstGeom prst="rect">
            <a:avLst/>
          </a:prstGeom>
        </p:spPr>
      </p:pic>
      <p:pic>
        <p:nvPicPr>
          <p:cNvPr id="6" name="Picture 5" descr="Unknown-8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207" y="5880112"/>
            <a:ext cx="2320498" cy="759809"/>
          </a:xfrm>
          <a:prstGeom prst="rect">
            <a:avLst/>
          </a:prstGeom>
        </p:spPr>
      </p:pic>
      <p:pic>
        <p:nvPicPr>
          <p:cNvPr id="7" name="Picture 6" descr="college-of-the-deser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3339" y="4745081"/>
            <a:ext cx="1205069" cy="1205069"/>
          </a:xfrm>
          <a:prstGeom prst="rect">
            <a:avLst/>
          </a:prstGeom>
        </p:spPr>
      </p:pic>
      <p:pic>
        <p:nvPicPr>
          <p:cNvPr id="9" name="Picture 8" descr="Unknown-7.jpe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203" y="5629918"/>
            <a:ext cx="1401157" cy="299836"/>
          </a:xfrm>
          <a:prstGeom prst="rect">
            <a:avLst/>
          </a:prstGeom>
        </p:spPr>
      </p:pic>
      <p:pic>
        <p:nvPicPr>
          <p:cNvPr id="10" name="Picture 9" descr="image001-2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743" y="6121937"/>
            <a:ext cx="2067280" cy="496351"/>
          </a:xfrm>
          <a:prstGeom prst="rect">
            <a:avLst/>
          </a:prstGeom>
        </p:spPr>
      </p:pic>
      <p:pic>
        <p:nvPicPr>
          <p:cNvPr id="11" name="Picture 10" descr="Unknown-3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239" y="6057585"/>
            <a:ext cx="1621400" cy="5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8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 flipH="1">
            <a:off x="4456353" y="2219419"/>
            <a:ext cx="3419" cy="9290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533760" y="457200"/>
            <a:ext cx="7987940" cy="508430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en-US" sz="1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alibri"/>
              </a:rPr>
              <a:t>Irvine Foundation / Linked Learning     Ford NGL</a:t>
            </a:r>
            <a:endParaRPr lang="en-US" sz="14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516240" y="1310499"/>
            <a:ext cx="8005460" cy="500140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en-US" sz="2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alibri"/>
              </a:rPr>
              <a:t>Alignment USA     College Access Foundation</a:t>
            </a:r>
            <a:endParaRPr lang="en-US" sz="2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13" name="Striped Right Arrow 12"/>
          <p:cNvSpPr/>
          <p:nvPr/>
        </p:nvSpPr>
        <p:spPr>
          <a:xfrm rot="16200000">
            <a:off x="294443" y="3269202"/>
            <a:ext cx="457200" cy="304800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 rot="1803999">
            <a:off x="7062803" y="1010760"/>
            <a:ext cx="457200" cy="304800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 rot="11665652">
            <a:off x="2970938" y="5959507"/>
            <a:ext cx="457200" cy="304800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 rot="5400000">
            <a:off x="8322476" y="3193710"/>
            <a:ext cx="457200" cy="304800"/>
          </a:xfrm>
          <a:prstGeom prst="strip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35432" y="1061621"/>
            <a:ext cx="2583403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1F497D"/>
                </a:solidFill>
                <a:latin typeface="Calibri"/>
              </a:rPr>
              <a:t>CVEP Board of Directors</a:t>
            </a:r>
            <a:endParaRPr lang="en-US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2136" y="1622408"/>
            <a:ext cx="2583403" cy="5970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1F497D"/>
                </a:solidFill>
                <a:latin typeface="Calibri"/>
              </a:rPr>
              <a:t>Workforce Excellence Oversight Committee</a:t>
            </a:r>
            <a:endParaRPr lang="en-US" b="1" dirty="0">
              <a:solidFill>
                <a:srgbClr val="1F497D"/>
              </a:solidFill>
              <a:latin typeface="Calibri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460748" y="1442621"/>
            <a:ext cx="2476" cy="1797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51100" y="2504732"/>
            <a:ext cx="4124894" cy="340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Regional Plan for College and Career Readiness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856271" y="3149692"/>
            <a:ext cx="1289063" cy="5970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Education Engagement</a:t>
            </a:r>
            <a:endParaRPr lang="en-US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81933" y="3914119"/>
            <a:ext cx="1289063" cy="5970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Business Engagement</a:t>
            </a:r>
            <a:endParaRPr lang="en-US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66800" y="2603500"/>
            <a:ext cx="1127715" cy="4175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Data</a:t>
            </a:r>
            <a:endParaRPr lang="en-US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55900" y="3148467"/>
            <a:ext cx="3365500" cy="5345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1F497D"/>
                </a:solidFill>
                <a:latin typeface="Calibri"/>
              </a:rPr>
              <a:t>Workforce Excellence</a:t>
            </a:r>
            <a:endParaRPr lang="en-US" sz="24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07200" y="2578100"/>
            <a:ext cx="1157625" cy="4172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Academies</a:t>
            </a:r>
            <a:endParaRPr lang="en-US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61518" y="4538487"/>
            <a:ext cx="1289063" cy="5970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Paid Internships</a:t>
            </a:r>
            <a:endParaRPr lang="en-US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57700" y="5067300"/>
            <a:ext cx="1600200" cy="6741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Scholarships &amp; Student Support</a:t>
            </a:r>
            <a:endParaRPr lang="en-US" sz="1600" b="1" dirty="0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46" name="Picture 12" descr="cvep_logo_W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273" y="152400"/>
            <a:ext cx="2354527" cy="53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557035" y="3949214"/>
            <a:ext cx="20308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accent3"/>
                </a:solidFill>
              </a:rPr>
              <a:t>Committees</a:t>
            </a:r>
            <a:endParaRPr lang="en-US" sz="2200" b="1" u="sng" dirty="0">
              <a:solidFill>
                <a:schemeClr val="accent3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43500" y="3946339"/>
            <a:ext cx="1558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accent5"/>
                </a:solidFill>
              </a:rPr>
              <a:t>Programs</a:t>
            </a:r>
            <a:endParaRPr lang="en-US" sz="2200" b="1" u="sng" dirty="0">
              <a:solidFill>
                <a:schemeClr val="accent5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61533" y="5120619"/>
            <a:ext cx="1289063" cy="5970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Financial Aid/FAFSA</a:t>
            </a:r>
            <a:endParaRPr lang="en-US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04362" y="3119164"/>
            <a:ext cx="1289063" cy="5970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Work-Based Learning</a:t>
            </a:r>
            <a:endParaRPr lang="en-US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77233" y="4650719"/>
            <a:ext cx="1289063" cy="5970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Matching Partners</a:t>
            </a:r>
            <a:endParaRPr lang="en-US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31000" y="3835400"/>
            <a:ext cx="1288541" cy="6005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1F497D"/>
                </a:solidFill>
                <a:latin typeface="Calibri"/>
              </a:rPr>
              <a:t>Industry Councils</a:t>
            </a:r>
            <a:endParaRPr lang="en-US" sz="16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" name="Manual Input 1"/>
          <p:cNvSpPr/>
          <p:nvPr/>
        </p:nvSpPr>
        <p:spPr>
          <a:xfrm>
            <a:off x="1816100" y="1511300"/>
            <a:ext cx="1333500" cy="711200"/>
          </a:xfrm>
          <a:prstGeom prst="flowChartManualInput">
            <a:avLst/>
          </a:prstGeom>
          <a:solidFill>
            <a:schemeClr val="accent6">
              <a:alpha val="6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</a:p>
          <a:p>
            <a:pPr algn="ctr"/>
            <a:r>
              <a:rPr lang="en-US" sz="1200" b="1" dirty="0" smtClean="0"/>
              <a:t>CVUSD / DSUSD</a:t>
            </a:r>
          </a:p>
          <a:p>
            <a:pPr algn="ctr"/>
            <a:r>
              <a:rPr lang="en-US" sz="1200" b="1" dirty="0" smtClean="0"/>
              <a:t>PSUSD / RCOE</a:t>
            </a:r>
          </a:p>
          <a:p>
            <a:pPr algn="ctr"/>
            <a:endParaRPr lang="en-US" b="1" dirty="0"/>
          </a:p>
        </p:txBody>
      </p:sp>
      <p:sp>
        <p:nvSpPr>
          <p:cNvPr id="36" name="Manual Input 35"/>
          <p:cNvSpPr/>
          <p:nvPr/>
        </p:nvSpPr>
        <p:spPr>
          <a:xfrm flipH="1">
            <a:off x="5905500" y="1498600"/>
            <a:ext cx="1334516" cy="713231"/>
          </a:xfrm>
          <a:prstGeom prst="flowChartManualInput">
            <a:avLst/>
          </a:prstGeom>
          <a:solidFill>
            <a:schemeClr val="accent6">
              <a:alpha val="6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COD / CSUSB / UCR </a:t>
            </a:r>
            <a:endParaRPr 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3840" y="457200"/>
            <a:ext cx="131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Desert Healthcare</a:t>
            </a:r>
          </a:p>
          <a:p>
            <a:r>
              <a:rPr lang="en-US" dirty="0" smtClean="0"/>
              <a:t>District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5832280"/>
            <a:ext cx="161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Health Career Connections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9035" y="5649581"/>
            <a:ext cx="1445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Riverside County EDA/WIB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3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accent1"/>
              </a:solidFill>
              <a:latin typeface="Arial" charset="0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chemeClr val="accent1"/>
                </a:solidFill>
                <a:latin typeface="Arial" charset="0"/>
              </a:rPr>
              <a:t>What are the business and community partners responsible for?</a:t>
            </a:r>
          </a:p>
        </p:txBody>
      </p:sp>
    </p:spTree>
    <p:extLst>
      <p:ext uri="{BB962C8B-B14F-4D97-AF65-F5344CB8AC3E}">
        <p14:creationId xmlns:p14="http://schemas.microsoft.com/office/powerpoint/2010/main" val="29212570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62141" y="274638"/>
            <a:ext cx="8809586" cy="1859938"/>
          </a:xfrm>
          <a:solidFill>
            <a:srgbClr val="E6691E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accent1"/>
                </a:solidFill>
                <a:latin typeface="Arial" charset="0"/>
              </a:rPr>
              <a:t>Powerful CTE Programs</a:t>
            </a:r>
            <a:br>
              <a:rPr lang="en-US" sz="3600" b="1" dirty="0">
                <a:solidFill>
                  <a:schemeClr val="accent1"/>
                </a:solidFill>
                <a:latin typeface="Arial" charset="0"/>
              </a:rPr>
            </a:br>
            <a:r>
              <a:rPr lang="en-US" sz="3600" b="1" dirty="0">
                <a:solidFill>
                  <a:schemeClr val="accent1"/>
                </a:solidFill>
                <a:latin typeface="Arial" charset="0"/>
              </a:rPr>
              <a:t>Provide Work-based Learning Opportunities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53385"/>
            <a:ext cx="8229600" cy="357277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b="1" dirty="0">
                <a:latin typeface="Tahoma"/>
                <a:cs typeface="Tahoma"/>
              </a:rPr>
              <a:t>Whose job is this? </a:t>
            </a:r>
            <a:endParaRPr lang="en-US" sz="2800" b="1" dirty="0" smtClean="0">
              <a:latin typeface="Tahoma"/>
              <a:cs typeface="Tahoma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>
                <a:latin typeface="Tahoma"/>
                <a:cs typeface="Tahoma"/>
              </a:rPr>
              <a:t>……Hint</a:t>
            </a:r>
            <a:r>
              <a:rPr lang="en-US" sz="2800" dirty="0">
                <a:latin typeface="Tahoma"/>
                <a:cs typeface="Tahoma"/>
              </a:rPr>
              <a:t>: One person cannot do it </a:t>
            </a:r>
            <a:r>
              <a:rPr lang="en-US" sz="2800" dirty="0" smtClean="0">
                <a:latin typeface="Tahoma"/>
                <a:cs typeface="Tahoma"/>
              </a:rPr>
              <a:t>all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>
              <a:latin typeface="Tahoma"/>
              <a:cs typeface="Tahoma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>
              <a:latin typeface="Tahoma"/>
              <a:cs typeface="Tahoma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2800" b="1" dirty="0" smtClean="0">
                <a:latin typeface="Tahoma"/>
                <a:cs typeface="Tahoma"/>
              </a:rPr>
              <a:t>Linked Learning = </a:t>
            </a:r>
            <a:r>
              <a:rPr lang="en-US" sz="2800" b="1" dirty="0">
                <a:latin typeface="Tahoma"/>
                <a:cs typeface="Tahoma"/>
              </a:rPr>
              <a:t>distributive leadership 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Tahoma"/>
              <a:cs typeface="Tahoma"/>
            </a:endParaRPr>
          </a:p>
          <a:p>
            <a:pPr marL="0" indent="0" algn="r" eaLnBrk="1" hangingPunct="1">
              <a:lnSpc>
                <a:spcPct val="80000"/>
              </a:lnSpc>
              <a:buNone/>
            </a:pPr>
            <a:r>
              <a:rPr lang="en-US" sz="2800" dirty="0">
                <a:latin typeface="Tahoma"/>
                <a:cs typeface="Tahoma"/>
              </a:rPr>
              <a:t>How can you work with others? 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2028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HEAL Academy-First Day-CAMP-2nd batch 00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1052513"/>
            <a:ext cx="38703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ext Box 7"/>
          <p:cNvSpPr txBox="1">
            <a:spLocks noChangeArrowheads="1"/>
          </p:cNvSpPr>
          <p:nvPr/>
        </p:nvSpPr>
        <p:spPr bwMode="auto">
          <a:xfrm>
            <a:off x="215900" y="4025900"/>
            <a:ext cx="495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1">
              <a:solidFill>
                <a:srgbClr val="40458C"/>
              </a:solidFill>
              <a:cs typeface="Arial" charset="0"/>
            </a:endParaRPr>
          </a:p>
        </p:txBody>
      </p:sp>
      <p:pic>
        <p:nvPicPr>
          <p:cNvPr id="32771" name="Picture 5" descr="DRMCRaymondCree_2.bm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1850" y="4349750"/>
            <a:ext cx="28702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 descr="Dr and Stud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5025" y="2949575"/>
            <a:ext cx="2051050" cy="1541463"/>
          </a:xfrm>
          <a:prstGeom prst="rect">
            <a:avLst/>
          </a:prstGeom>
          <a:noFill/>
          <a:ln w="1301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2" descr="Provide Regular &amp; Advanced Internships for Studen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163" y="5141913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3" descr="Participate in Job Shadow Day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8900" y="3790950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4" descr="Create/Support Scholarship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125" y="4552950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Host Faculty Externship Experienc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178300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38" y="334963"/>
            <a:ext cx="28019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9" descr="Host Career Exploration Field Study Program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863" y="5191125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Box 18"/>
          <p:cNvSpPr txBox="1">
            <a:spLocks noChangeArrowheads="1"/>
          </p:cNvSpPr>
          <p:nvPr/>
        </p:nvSpPr>
        <p:spPr bwMode="auto">
          <a:xfrm>
            <a:off x="4849813" y="1136650"/>
            <a:ext cx="37115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40458C"/>
                </a:solidFill>
                <a:latin typeface="Tahoma" charset="0"/>
                <a:cs typeface="Tahoma" charset="0"/>
              </a:rPr>
              <a:t>In </a:t>
            </a:r>
            <a:r>
              <a:rPr lang="en-US" sz="2800" b="1" dirty="0" smtClean="0">
                <a:solidFill>
                  <a:srgbClr val="40458C"/>
                </a:solidFill>
                <a:latin typeface="Tahoma" charset="0"/>
                <a:cs typeface="Tahoma" charset="0"/>
              </a:rPr>
              <a:t>2013</a:t>
            </a:r>
            <a:endParaRPr lang="en-US" sz="2800" b="1" dirty="0">
              <a:solidFill>
                <a:srgbClr val="40458C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en-US" sz="2800" b="1" dirty="0" smtClean="0">
                <a:solidFill>
                  <a:srgbClr val="40458C"/>
                </a:solidFill>
                <a:latin typeface="Tahoma" charset="0"/>
                <a:cs typeface="Tahoma" charset="0"/>
              </a:rPr>
              <a:t>11,000</a:t>
            </a:r>
            <a:r>
              <a:rPr lang="en-US" sz="2800" b="1" dirty="0">
                <a:solidFill>
                  <a:srgbClr val="40458C"/>
                </a:solidFill>
                <a:latin typeface="Tahoma" charset="0"/>
                <a:cs typeface="Tahoma" charset="0"/>
              </a:rPr>
              <a:t>+ hours </a:t>
            </a:r>
          </a:p>
          <a:p>
            <a:pPr algn="ctr" eaLnBrk="1" hangingPunct="1"/>
            <a:r>
              <a:rPr lang="en-US" sz="2000" b="1" dirty="0">
                <a:solidFill>
                  <a:srgbClr val="40458C"/>
                </a:solidFill>
                <a:latin typeface="Tahoma" charset="0"/>
                <a:cs typeface="Tahoma" charset="0"/>
              </a:rPr>
              <a:t>of</a:t>
            </a:r>
          </a:p>
          <a:p>
            <a:pPr algn="ctr" eaLnBrk="1" hangingPunct="1"/>
            <a:r>
              <a:rPr lang="en-US" sz="2000" b="1" dirty="0">
                <a:solidFill>
                  <a:srgbClr val="40458C"/>
                </a:solidFill>
                <a:latin typeface="Tahoma" charset="0"/>
                <a:cs typeface="Tahoma" charset="0"/>
              </a:rPr>
              <a:t>Work Based Learning</a:t>
            </a:r>
          </a:p>
          <a:p>
            <a:pPr algn="ctr" eaLnBrk="1" hangingPunct="1"/>
            <a:r>
              <a:rPr lang="en-US" sz="2000" b="1" dirty="0">
                <a:solidFill>
                  <a:srgbClr val="40458C"/>
                </a:solidFill>
                <a:latin typeface="Tahoma" charset="0"/>
                <a:cs typeface="Tahoma" charset="0"/>
              </a:rPr>
              <a:t>was</a:t>
            </a:r>
          </a:p>
          <a:p>
            <a:pPr algn="ctr" eaLnBrk="1" hangingPunct="1"/>
            <a:r>
              <a:rPr lang="en-US" sz="2000" b="1" dirty="0">
                <a:solidFill>
                  <a:srgbClr val="40458C"/>
                </a:solidFill>
                <a:latin typeface="Tahoma" charset="0"/>
                <a:cs typeface="Tahoma" charset="0"/>
              </a:rPr>
              <a:t>Provided by </a:t>
            </a:r>
          </a:p>
          <a:p>
            <a:pPr algn="ctr" eaLnBrk="1" hangingPunct="1"/>
            <a:r>
              <a:rPr lang="en-US" sz="2000" b="1" dirty="0">
                <a:solidFill>
                  <a:srgbClr val="40458C"/>
                </a:solidFill>
                <a:latin typeface="Tahoma" charset="0"/>
                <a:cs typeface="Tahoma" charset="0"/>
              </a:rPr>
              <a:t>Coachella Valley Employers</a:t>
            </a:r>
          </a:p>
        </p:txBody>
      </p:sp>
    </p:spTree>
    <p:extLst>
      <p:ext uri="{BB962C8B-B14F-4D97-AF65-F5344CB8AC3E}">
        <p14:creationId xmlns:p14="http://schemas.microsoft.com/office/powerpoint/2010/main" val="5877508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9BAD"/>
                </a:solidFill>
                <a:latin typeface="Arial" charset="0"/>
              </a:rPr>
              <a:t>What is an Industry Council?</a:t>
            </a:r>
            <a:endParaRPr lang="en-US" b="1" dirty="0">
              <a:solidFill>
                <a:srgbClr val="009BAD"/>
              </a:solidFill>
              <a:latin typeface="Arial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" charset="0"/>
              </a:rPr>
              <a:t>Professional </a:t>
            </a:r>
            <a:r>
              <a:rPr lang="en-US" dirty="0">
                <a:latin typeface="Arial" charset="0"/>
              </a:rPr>
              <a:t>Learning Communities where teachers from all districts have opportunity to come, collaborate, share ideas with </a:t>
            </a:r>
            <a:r>
              <a:rPr lang="en-US" dirty="0" smtClean="0">
                <a:latin typeface="Arial" charset="0"/>
              </a:rPr>
              <a:t>business partners in a particular industry sector </a:t>
            </a:r>
            <a:r>
              <a:rPr lang="en-US" dirty="0">
                <a:latin typeface="Arial" charset="0"/>
              </a:rPr>
              <a:t>and get real-time </a:t>
            </a:r>
            <a:r>
              <a:rPr lang="en-US" dirty="0" smtClean="0">
                <a:latin typeface="Arial" charset="0"/>
              </a:rPr>
              <a:t>support </a:t>
            </a:r>
          </a:p>
          <a:p>
            <a:pPr marL="0" indent="0" algn="ctr">
              <a:buNone/>
            </a:pPr>
            <a:endParaRPr lang="en-US" dirty="0">
              <a:latin typeface="Arial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charset="0"/>
              </a:rPr>
              <a:t>Coachella Valley has 3:</a:t>
            </a:r>
          </a:p>
          <a:p>
            <a:pPr marL="0" indent="0">
              <a:buNone/>
            </a:pPr>
            <a:r>
              <a:rPr lang="en-US" sz="2200" dirty="0" smtClean="0">
                <a:latin typeface="Arial" charset="0"/>
              </a:rPr>
              <a:t>Healthcare // Advanced Technology // Arts Media Entertainment</a:t>
            </a:r>
          </a:p>
          <a:p>
            <a:pPr marL="0" indent="0" algn="ctr">
              <a:buNone/>
            </a:pPr>
            <a:endParaRPr lang="en-US" dirty="0">
              <a:latin typeface="Arial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" charset="0"/>
              </a:rPr>
              <a:t> </a:t>
            </a:r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6716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 descr="Rectangle: Click to edit Master text styles&#10;Second level&#10;Third level&#10;Fourth level&#10;Fifth level"/>
          <p:cNvSpPr>
            <a:spLocks noGrp="1"/>
          </p:cNvSpPr>
          <p:nvPr>
            <p:ph idx="4294967295"/>
          </p:nvPr>
        </p:nvSpPr>
        <p:spPr>
          <a:xfrm>
            <a:off x="229698" y="959208"/>
            <a:ext cx="4856691" cy="4374792"/>
          </a:xfrm>
        </p:spPr>
        <p:txBody>
          <a:bodyPr/>
          <a:lstStyle/>
          <a:p>
            <a:pPr marL="409575" lvl="1" indent="-306388" defTabSz="822325">
              <a:lnSpc>
                <a:spcPct val="95000"/>
              </a:lnSpc>
              <a:buClr>
                <a:srgbClr val="FFFFFF"/>
              </a:buClr>
            </a:pPr>
            <a:endParaRPr lang="en-US" dirty="0" smtClean="0">
              <a:latin typeface="Arial" charset="0"/>
            </a:endParaRPr>
          </a:p>
          <a:p>
            <a:pPr marL="409575" lvl="1" indent="-306388" defTabSz="822325">
              <a:buClr>
                <a:srgbClr val="FFFFFF"/>
              </a:buClr>
            </a:pPr>
            <a:r>
              <a:rPr lang="en-US" sz="2200" dirty="0" smtClean="0">
                <a:latin typeface="Tahoma" charset="0"/>
              </a:rPr>
              <a:t>Today, </a:t>
            </a:r>
            <a:r>
              <a:rPr lang="en-US" sz="2200" b="1" dirty="0" smtClean="0">
                <a:latin typeface="Tahoma" charset="0"/>
              </a:rPr>
              <a:t>18 career academies  </a:t>
            </a:r>
            <a:r>
              <a:rPr lang="en-US" sz="2200" dirty="0" smtClean="0">
                <a:latin typeface="Tahoma" charset="0"/>
              </a:rPr>
              <a:t>(15 CPAs) at </a:t>
            </a:r>
            <a:r>
              <a:rPr lang="en-US" sz="2200" b="1" dirty="0" smtClean="0">
                <a:latin typeface="Tahoma" charset="0"/>
              </a:rPr>
              <a:t>8 high schools </a:t>
            </a:r>
            <a:r>
              <a:rPr lang="en-US" sz="2200" dirty="0" smtClean="0">
                <a:latin typeface="Tahoma" charset="0"/>
              </a:rPr>
              <a:t>serve </a:t>
            </a:r>
            <a:r>
              <a:rPr lang="en-US" sz="2200" b="1" dirty="0" smtClean="0">
                <a:latin typeface="Tahoma" charset="0"/>
              </a:rPr>
              <a:t>2,800 students </a:t>
            </a:r>
            <a:r>
              <a:rPr lang="en-US" sz="2200" dirty="0" smtClean="0">
                <a:latin typeface="Tahoma" charset="0"/>
              </a:rPr>
              <a:t>across </a:t>
            </a:r>
            <a:r>
              <a:rPr lang="en-US" sz="2200" b="1" dirty="0" smtClean="0">
                <a:latin typeface="Tahoma" charset="0"/>
              </a:rPr>
              <a:t>three K-12 districts </a:t>
            </a:r>
            <a:r>
              <a:rPr lang="en-US" sz="2200" dirty="0" smtClean="0">
                <a:latin typeface="Tahoma" charset="0"/>
              </a:rPr>
              <a:t>and the </a:t>
            </a:r>
            <a:r>
              <a:rPr lang="en-US" sz="2200" i="1" dirty="0" smtClean="0">
                <a:latin typeface="Tahoma" charset="0"/>
              </a:rPr>
              <a:t>Coachella Valley Regional Plan for College and Career Readiness</a:t>
            </a:r>
            <a:r>
              <a:rPr lang="en-US" sz="2200" dirty="0" smtClean="0">
                <a:latin typeface="Tahoma" charset="0"/>
              </a:rPr>
              <a:t> guides collective efforts. </a:t>
            </a:r>
          </a:p>
          <a:p>
            <a:pPr marL="103187" lvl="1" indent="0" defTabSz="822325">
              <a:lnSpc>
                <a:spcPct val="95000"/>
              </a:lnSpc>
              <a:buClr>
                <a:srgbClr val="FFFFFF"/>
              </a:buClr>
              <a:buNone/>
            </a:pPr>
            <a:endParaRPr lang="en-US" sz="2400" dirty="0" smtClean="0">
              <a:latin typeface="Tahoma" charset="0"/>
            </a:endParaRPr>
          </a:p>
          <a:p>
            <a:pPr marL="409575" lvl="1" indent="-306388" defTabSz="822325">
              <a:lnSpc>
                <a:spcPct val="95000"/>
              </a:lnSpc>
              <a:buClr>
                <a:srgbClr val="FFFFFF"/>
              </a:buClr>
            </a:pPr>
            <a:r>
              <a:rPr lang="en-US" sz="2200" dirty="0" smtClean="0">
                <a:latin typeface="Tahoma" charset="0"/>
              </a:rPr>
              <a:t>The </a:t>
            </a:r>
            <a:r>
              <a:rPr lang="en-US" sz="2200" dirty="0">
                <a:latin typeface="Tahoma" charset="0"/>
              </a:rPr>
              <a:t>Outcome: </a:t>
            </a:r>
          </a:p>
          <a:p>
            <a:pPr marL="409575" lvl="1" indent="-306388" defTabSz="822325">
              <a:lnSpc>
                <a:spcPct val="95000"/>
              </a:lnSpc>
              <a:buClr>
                <a:srgbClr val="FFFFFF"/>
              </a:buClr>
            </a:pPr>
            <a:r>
              <a:rPr lang="en-US" sz="2200" b="1" dirty="0" smtClean="0">
                <a:latin typeface="Tahoma" charset="0"/>
              </a:rPr>
              <a:t>Student Success</a:t>
            </a:r>
          </a:p>
          <a:p>
            <a:pPr marL="409575" lvl="1" indent="-306388" defTabSz="822325">
              <a:lnSpc>
                <a:spcPct val="95000"/>
              </a:lnSpc>
              <a:buClr>
                <a:srgbClr val="FFFFFF"/>
              </a:buClr>
            </a:pPr>
            <a:endParaRPr lang="en-US" sz="600" dirty="0">
              <a:latin typeface="Tahoma" charset="0"/>
            </a:endParaRPr>
          </a:p>
          <a:p>
            <a:pPr marL="446087" lvl="1" indent="-342900" defTabSz="822325">
              <a:lnSpc>
                <a:spcPct val="95000"/>
              </a:lnSpc>
              <a:buClr>
                <a:srgbClr val="FFFFFF"/>
              </a:buClr>
            </a:pPr>
            <a:r>
              <a:rPr lang="en-US" sz="2000" dirty="0" smtClean="0">
                <a:latin typeface="Tahoma" charset="0"/>
              </a:rPr>
              <a:t>* Higher graduation rates</a:t>
            </a:r>
          </a:p>
          <a:p>
            <a:pPr marL="446087" lvl="1" indent="-342900" defTabSz="822325">
              <a:lnSpc>
                <a:spcPct val="95000"/>
              </a:lnSpc>
              <a:buClr>
                <a:srgbClr val="FFFFFF"/>
              </a:buClr>
            </a:pPr>
            <a:r>
              <a:rPr lang="en-US" sz="2000" dirty="0" smtClean="0">
                <a:latin typeface="Tahoma" charset="0"/>
              </a:rPr>
              <a:t>* Higher CAHSEE pass rates</a:t>
            </a:r>
          </a:p>
          <a:p>
            <a:pPr marL="446087" lvl="1" indent="-342900" defTabSz="822325">
              <a:lnSpc>
                <a:spcPct val="95000"/>
              </a:lnSpc>
              <a:buClr>
                <a:srgbClr val="FFFFFF"/>
              </a:buClr>
            </a:pPr>
            <a:r>
              <a:rPr lang="en-US" sz="2000" dirty="0" smtClean="0">
                <a:latin typeface="Tahoma" charset="0"/>
              </a:rPr>
              <a:t>* Higher attendance</a:t>
            </a:r>
          </a:p>
          <a:p>
            <a:pPr marL="446087" lvl="1" indent="-342900" defTabSz="822325">
              <a:lnSpc>
                <a:spcPct val="95000"/>
              </a:lnSpc>
              <a:buClr>
                <a:srgbClr val="FFFFFF"/>
              </a:buClr>
            </a:pPr>
            <a:r>
              <a:rPr lang="en-US" sz="2000" dirty="0" smtClean="0">
                <a:latin typeface="Tahoma" charset="0"/>
              </a:rPr>
              <a:t>* Higher college going rates</a:t>
            </a:r>
            <a:endParaRPr lang="en-US" sz="2000" dirty="0">
              <a:latin typeface="Tahoma" charset="0"/>
            </a:endParaRP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1027405" y="685348"/>
            <a:ext cx="7900987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defTabSz="914400"/>
            <a:r>
              <a:rPr lang="en-US" sz="2800" b="1" dirty="0" smtClean="0">
                <a:solidFill>
                  <a:srgbClr val="40458C"/>
                </a:solidFill>
                <a:latin typeface="Century Gothic" charset="0"/>
                <a:ea typeface="ＭＳ Ｐゴシック" charset="0"/>
                <a:cs typeface="+mn-cs"/>
              </a:rPr>
              <a:t>Common Focus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6389" y="5147193"/>
            <a:ext cx="3760928" cy="131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6389" y="3377493"/>
            <a:ext cx="3749489" cy="131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6390" y="1616077"/>
            <a:ext cx="3760928" cy="131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8" name="Picture 7" descr="image001-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648" y="432067"/>
            <a:ext cx="2195519" cy="5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043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 3"/>
          <p:cNvSpPr/>
          <p:nvPr/>
        </p:nvSpPr>
        <p:spPr>
          <a:xfrm rot="430738">
            <a:off x="370391" y="322264"/>
            <a:ext cx="8450448" cy="5701980"/>
          </a:xfrm>
          <a:prstGeom prst="swooshArrow">
            <a:avLst>
              <a:gd name="adj1" fmla="val 25000"/>
              <a:gd name="adj2" fmla="val 25000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144450" h="63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2590800" y="3344876"/>
            <a:ext cx="312724" cy="312724"/>
          </a:xfrm>
          <a:prstGeom prst="ellipse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4231234" y="2707234"/>
            <a:ext cx="416966" cy="416966"/>
          </a:xfrm>
          <a:prstGeom prst="ellipse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682" name="Group 11"/>
          <p:cNvGrpSpPr>
            <a:grpSpLocks/>
          </p:cNvGrpSpPr>
          <p:nvPr/>
        </p:nvGrpSpPr>
        <p:grpSpPr bwMode="auto">
          <a:xfrm>
            <a:off x="3962400" y="3595688"/>
            <a:ext cx="1751013" cy="3036887"/>
            <a:chOff x="3706485" y="2665601"/>
            <a:chExt cx="1751715" cy="3325602"/>
          </a:xfrm>
        </p:grpSpPr>
        <p:sp>
          <p:nvSpPr>
            <p:cNvPr id="18" name="Rectangle 17"/>
            <p:cNvSpPr/>
            <p:nvPr/>
          </p:nvSpPr>
          <p:spPr>
            <a:xfrm>
              <a:off x="3706485" y="2940272"/>
              <a:ext cx="1677072" cy="305093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3781128" y="2665601"/>
              <a:ext cx="1677072" cy="30509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0942" tIns="0" rIns="0" bIns="0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>
                  <a:solidFill>
                    <a:srgbClr val="595959"/>
                  </a:solidFill>
                  <a:latin typeface="Franklin Gothic Book" charset="0"/>
                  <a:ea typeface="ＭＳ Ｐゴシック" charset="0"/>
                  <a:cs typeface="MS PGothic" charset="0"/>
                </a:rPr>
                <a:t>College of the Desert</a:t>
              </a:r>
            </a:p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 b="1">
                <a:solidFill>
                  <a:srgbClr val="595959"/>
                </a:solidFill>
                <a:latin typeface="Franklin Gothic Book" charset="0"/>
                <a:ea typeface="ＭＳ Ｐゴシック" charset="0"/>
                <a:cs typeface="MS PGothic" charset="0"/>
              </a:endParaRPr>
            </a:p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>
                  <a:solidFill>
                    <a:srgbClr val="595959"/>
                  </a:solidFill>
                  <a:latin typeface="Franklin Gothic Book" charset="0"/>
                  <a:ea typeface="ＭＳ Ｐゴシック" charset="0"/>
                  <a:cs typeface="MS PGothic" charset="0"/>
                </a:rPr>
                <a:t>Colleges and Universities</a:t>
              </a:r>
            </a:p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700" b="1">
                <a:solidFill>
                  <a:srgbClr val="595959"/>
                </a:solidFill>
                <a:latin typeface="Century Gothic" charset="0"/>
                <a:ea typeface="ＭＳ Ｐゴシック" charset="0"/>
                <a:cs typeface="MS PGothic" charset="0"/>
              </a:endParaRPr>
            </a:p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700">
                <a:solidFill>
                  <a:srgbClr val="595959"/>
                </a:solidFill>
                <a:latin typeface="Century Gothic" charset="0"/>
                <a:ea typeface="ＭＳ Ｐゴシック" charset="0"/>
                <a:cs typeface="MS PGothic" charset="0"/>
              </a:endParaRPr>
            </a:p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700">
                <a:solidFill>
                  <a:srgbClr val="595959"/>
                </a:solidFill>
                <a:latin typeface="Century Gothic" charset="0"/>
                <a:ea typeface="ＭＳ Ｐゴシック" charset="0"/>
                <a:cs typeface="MS PGothic" charset="0"/>
              </a:endParaRPr>
            </a:p>
          </p:txBody>
        </p:sp>
      </p:grpSp>
      <p:grpSp>
        <p:nvGrpSpPr>
          <p:cNvPr id="28683" name="Group 13"/>
          <p:cNvGrpSpPr>
            <a:grpSpLocks/>
          </p:cNvGrpSpPr>
          <p:nvPr/>
        </p:nvGrpSpPr>
        <p:grpSpPr bwMode="auto">
          <a:xfrm>
            <a:off x="5624513" y="3417888"/>
            <a:ext cx="1751012" cy="3362325"/>
            <a:chOff x="5243189" y="1861531"/>
            <a:chExt cx="1751978" cy="3909677"/>
          </a:xfrm>
        </p:grpSpPr>
        <p:sp>
          <p:nvSpPr>
            <p:cNvPr id="2" name="Rectangle 15"/>
            <p:cNvSpPr/>
            <p:nvPr/>
          </p:nvSpPr>
          <p:spPr>
            <a:xfrm>
              <a:off x="5257484" y="2134728"/>
              <a:ext cx="1737683" cy="36364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Rectangle 16"/>
            <p:cNvSpPr/>
            <p:nvPr/>
          </p:nvSpPr>
          <p:spPr>
            <a:xfrm>
              <a:off x="5243189" y="1861531"/>
              <a:ext cx="1737683" cy="3719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85383" tIns="0" rIns="0" bIns="0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>
                  <a:solidFill>
                    <a:srgbClr val="595959"/>
                  </a:solidFill>
                  <a:latin typeface="Franklin Gothic Book" charset="0"/>
                  <a:ea typeface="ＭＳ Ｐゴシック" charset="0"/>
                </a:rPr>
                <a:t>Trained Employees for the Coachella Valley</a:t>
              </a:r>
            </a:p>
          </p:txBody>
        </p:sp>
      </p:grpSp>
      <p:grpSp>
        <p:nvGrpSpPr>
          <p:cNvPr id="28684" name="Group 26"/>
          <p:cNvGrpSpPr>
            <a:grpSpLocks/>
          </p:cNvGrpSpPr>
          <p:nvPr/>
        </p:nvGrpSpPr>
        <p:grpSpPr bwMode="auto">
          <a:xfrm>
            <a:off x="685800" y="4572000"/>
            <a:ext cx="1674813" cy="1879600"/>
            <a:chOff x="536734" y="4933919"/>
            <a:chExt cx="1675331" cy="1292161"/>
          </a:xfrm>
        </p:grpSpPr>
        <p:sp>
          <p:nvSpPr>
            <p:cNvPr id="31" name="Rectangle 30"/>
            <p:cNvSpPr/>
            <p:nvPr/>
          </p:nvSpPr>
          <p:spPr>
            <a:xfrm>
              <a:off x="536734" y="4933919"/>
              <a:ext cx="1675331" cy="129216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536734" y="4933919"/>
              <a:ext cx="1675331" cy="1227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05868" tIns="0" rIns="0" bIns="0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b="1">
                <a:solidFill>
                  <a:srgbClr val="595959"/>
                </a:solidFill>
                <a:latin typeface="Century Gothic" charset="0"/>
                <a:ea typeface="ＭＳ Ｐゴシック" charset="0"/>
                <a:cs typeface="MS PGothic" charset="0"/>
              </a:endParaRP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b="1">
                  <a:solidFill>
                    <a:srgbClr val="595959"/>
                  </a:solidFill>
                  <a:latin typeface="Franklin Gothic Book" charset="0"/>
                  <a:ea typeface="ＭＳ Ｐゴシック" charset="0"/>
                  <a:cs typeface="MS PGothic" charset="0"/>
                </a:rPr>
                <a:t>Middle School Programs &amp; </a:t>
              </a: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b="1">
                  <a:solidFill>
                    <a:srgbClr val="595959"/>
                  </a:solidFill>
                  <a:latin typeface="Franklin Gothic Book" charset="0"/>
                  <a:ea typeface="ＭＳ Ｐゴシック" charset="0"/>
                  <a:cs typeface="MS PGothic" charset="0"/>
                </a:rPr>
                <a:t>Career  Explorations</a:t>
              </a: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00" b="1">
                <a:solidFill>
                  <a:srgbClr val="595959"/>
                </a:solidFill>
                <a:latin typeface="Franklin Gothic Book" charset="0"/>
                <a:ea typeface="ＭＳ Ｐゴシック" charset="0"/>
                <a:cs typeface="MS PGothic" charset="0"/>
              </a:endParaRP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 b="1">
                <a:solidFill>
                  <a:srgbClr val="595959"/>
                </a:solidFill>
                <a:latin typeface="Franklin Gothic Book" charset="0"/>
                <a:ea typeface="ＭＳ Ｐゴシック" charset="0"/>
                <a:cs typeface="MS PGothic" charset="0"/>
              </a:endParaRPr>
            </a:p>
          </p:txBody>
        </p:sp>
      </p:grpSp>
      <p:grpSp>
        <p:nvGrpSpPr>
          <p:cNvPr id="28685" name="Group 27"/>
          <p:cNvGrpSpPr>
            <a:grpSpLocks/>
          </p:cNvGrpSpPr>
          <p:nvPr/>
        </p:nvGrpSpPr>
        <p:grpSpPr bwMode="auto">
          <a:xfrm>
            <a:off x="2247900" y="3981450"/>
            <a:ext cx="1868488" cy="2184400"/>
            <a:chOff x="1725200" y="3731412"/>
            <a:chExt cx="2044999" cy="2600225"/>
          </a:xfrm>
        </p:grpSpPr>
        <p:sp>
          <p:nvSpPr>
            <p:cNvPr id="29" name="Rectangle 28"/>
            <p:cNvSpPr/>
            <p:nvPr/>
          </p:nvSpPr>
          <p:spPr>
            <a:xfrm>
              <a:off x="1725200" y="4056440"/>
              <a:ext cx="2044999" cy="22751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954546" y="3731412"/>
              <a:ext cx="1739205" cy="2154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65706" tIns="0" rIns="0" bIns="0"/>
            <a:lstStyle/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 b="1" dirty="0">
                <a:solidFill>
                  <a:srgbClr val="595959"/>
                </a:solidFill>
                <a:latin typeface="Franklin Gothic Book" charset="0"/>
                <a:ea typeface="ＭＳ Ｐゴシック" charset="0"/>
              </a:endParaRPr>
            </a:p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b="1" dirty="0">
                  <a:solidFill>
                    <a:srgbClr val="595959"/>
                  </a:solidFill>
                  <a:latin typeface="Franklin Gothic Book" charset="0"/>
                  <a:ea typeface="ＭＳ Ｐゴシック" charset="0"/>
                </a:rPr>
                <a:t> High School       Performing Arts</a:t>
              </a:r>
            </a:p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b="1" dirty="0">
                  <a:solidFill>
                    <a:srgbClr val="595959"/>
                  </a:solidFill>
                  <a:latin typeface="Franklin Gothic Book" charset="0"/>
                  <a:ea typeface="ＭＳ Ｐゴシック" charset="0"/>
                </a:rPr>
                <a:t>Programs</a:t>
              </a:r>
            </a:p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b="1" dirty="0">
                  <a:solidFill>
                    <a:srgbClr val="595959"/>
                  </a:solidFill>
                  <a:latin typeface="Franklin Gothic Book" charset="0"/>
                  <a:ea typeface="ＭＳ Ｐゴシック" charset="0"/>
                </a:rPr>
                <a:t>Internships</a:t>
              </a:r>
            </a:p>
            <a:p>
              <a:pPr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b="1" dirty="0">
                  <a:solidFill>
                    <a:srgbClr val="595959"/>
                  </a:solidFill>
                  <a:latin typeface="Franklin Gothic Book" charset="0"/>
                  <a:ea typeface="ＭＳ Ｐゴシック" charset="0"/>
                </a:rPr>
                <a:t>Work-based Learning</a:t>
              </a:r>
            </a:p>
          </p:txBody>
        </p:sp>
      </p:grpSp>
      <p:sp>
        <p:nvSpPr>
          <p:cNvPr id="26" name="Oval 25"/>
          <p:cNvSpPr/>
          <p:nvPr/>
        </p:nvSpPr>
        <p:spPr>
          <a:xfrm>
            <a:off x="7628350" y="1851792"/>
            <a:ext cx="457200" cy="457657"/>
          </a:xfrm>
          <a:prstGeom prst="ellipse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6934200" y="1293813"/>
            <a:ext cx="2209800" cy="5868987"/>
            <a:chOff x="6858002" y="-5456011"/>
            <a:chExt cx="2210608" cy="10823498"/>
          </a:xfrm>
        </p:grpSpPr>
        <p:sp>
          <p:nvSpPr>
            <p:cNvPr id="28" name="Rectangle 27"/>
            <p:cNvSpPr/>
            <p:nvPr/>
          </p:nvSpPr>
          <p:spPr>
            <a:xfrm>
              <a:off x="6858002" y="1371254"/>
              <a:ext cx="1737360" cy="399623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331250" y="-5456011"/>
              <a:ext cx="1737360" cy="3996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363633" tIns="0" rIns="0" bIns="0" spcCol="1270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b="1" dirty="0">
                  <a:solidFill>
                    <a:srgbClr val="40458C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Performing Arts </a:t>
              </a:r>
            </a:p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b="1" dirty="0">
                  <a:solidFill>
                    <a:srgbClr val="40458C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Jobs</a:t>
              </a:r>
            </a:p>
          </p:txBody>
        </p:sp>
      </p:grpSp>
      <p:sp>
        <p:nvSpPr>
          <p:cNvPr id="28690" name="TextBox 38"/>
          <p:cNvSpPr txBox="1">
            <a:spLocks noChangeArrowheads="1"/>
          </p:cNvSpPr>
          <p:nvPr/>
        </p:nvSpPr>
        <p:spPr bwMode="auto">
          <a:xfrm>
            <a:off x="457200" y="4481513"/>
            <a:ext cx="1828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800" b="1">
              <a:solidFill>
                <a:srgbClr val="40458C"/>
              </a:solidFill>
              <a:latin typeface="Perpetua" charset="0"/>
              <a:cs typeface="Arial" charset="0"/>
            </a:endParaRPr>
          </a:p>
        </p:txBody>
      </p:sp>
      <p:sp>
        <p:nvSpPr>
          <p:cNvPr id="28691" name="TextBox 39"/>
          <p:cNvSpPr txBox="1">
            <a:spLocks noChangeArrowheads="1"/>
          </p:cNvSpPr>
          <p:nvPr/>
        </p:nvSpPr>
        <p:spPr bwMode="auto">
          <a:xfrm>
            <a:off x="2362200" y="3771900"/>
            <a:ext cx="18288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>
                <a:solidFill>
                  <a:srgbClr val="40458C"/>
                </a:solidFill>
                <a:latin typeface="Perpetua" charset="0"/>
                <a:cs typeface="Arial" charset="0"/>
              </a:rPr>
              <a:t> </a:t>
            </a: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/>
          <a:stretch/>
        </p:blipFill>
        <p:spPr bwMode="auto">
          <a:xfrm>
            <a:off x="5358019" y="1530187"/>
            <a:ext cx="1990366" cy="12829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28693" name="TextBox 41"/>
          <p:cNvSpPr txBox="1">
            <a:spLocks noChangeArrowheads="1"/>
          </p:cNvSpPr>
          <p:nvPr/>
        </p:nvSpPr>
        <p:spPr bwMode="auto">
          <a:xfrm>
            <a:off x="5510213" y="3011488"/>
            <a:ext cx="18288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800" b="1">
              <a:solidFill>
                <a:srgbClr val="40458C"/>
              </a:solidFill>
              <a:latin typeface="Perpetua" charset="0"/>
              <a:cs typeface="Arial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068" y="1871597"/>
            <a:ext cx="2048414" cy="1219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0186" y="2415435"/>
            <a:ext cx="2048414" cy="1219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4" name="Picture 5" descr="SurgeryDRMC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7355" y="3226496"/>
            <a:ext cx="2089063" cy="1219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8697" name="TextBox 44"/>
          <p:cNvSpPr txBox="1">
            <a:spLocks noChangeArrowheads="1"/>
          </p:cNvSpPr>
          <p:nvPr/>
        </p:nvSpPr>
        <p:spPr bwMode="auto">
          <a:xfrm>
            <a:off x="3822700" y="3273425"/>
            <a:ext cx="1828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 b="1">
                <a:solidFill>
                  <a:srgbClr val="40458C"/>
                </a:solidFill>
                <a:latin typeface="Perpetua" charset="0"/>
                <a:cs typeface="Arial" charset="0"/>
              </a:rPr>
              <a:t> </a:t>
            </a:r>
          </a:p>
        </p:txBody>
      </p:sp>
      <p:sp>
        <p:nvSpPr>
          <p:cNvPr id="47" name="Title 2"/>
          <p:cNvSpPr txBox="1">
            <a:spLocks/>
          </p:cNvSpPr>
          <p:nvPr/>
        </p:nvSpPr>
        <p:spPr>
          <a:xfrm>
            <a:off x="360218" y="669578"/>
            <a:ext cx="8478982" cy="762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40458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Preparing the Pipeline in a K-12 District </a:t>
            </a:r>
          </a:p>
          <a:p>
            <a:pPr eaLnBrk="0" hangingPunct="0">
              <a:defRPr/>
            </a:pPr>
            <a:r>
              <a:rPr lang="en-US" sz="2000" b="1" dirty="0">
                <a:solidFill>
                  <a:srgbClr val="40458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Arts, Media, Entertainment Industry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36638" y="1273175"/>
            <a:ext cx="7610475" cy="129063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8700" name="Picture 44" descr="http://t2.gstatic.com/images?q=tbn:ANd9GcRpftO5ot2XhNWmZVF1GC3CGpbFM-Le69YxrN17eKSGJdyRUtII:electionink.com/wp-content/uploads/2012/07/westside-performing-arts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5100" y="1417638"/>
            <a:ext cx="2359025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Picture 46" descr="http://t3.gstatic.com/images?q=tbn:ANd9GcREFtEs54RDKCXiY92Ku34x5FK0xmwsjvC73_9nk79NxmfLJ3ud:www.mayoarts.org/education/images/pac-march-of-dim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000375"/>
            <a:ext cx="24384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Picture 50" descr="http://t2.gstatic.com/images?q=tbn:ANd9GcTluZH4Gimv-TGbyA7ls_cvxmIvSujvi1MMETYT74XWrqSD9GMl6w:www.providenceday.org/Customized/uploads/Arts/PerformingArt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588" y="1552575"/>
            <a:ext cx="2174875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3" name="Picture 52" descr="http://t2.gstatic.com/images?q=tbn:ANd9GcRefyhNg2s0AHb-yPkIDOFjsILxoriYIMK1vzWFNtMG6j7-kwgr:https://twimg0-a.akamaihd.net/profile_images/2282356839/SUSU_Performing_Arts_log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663" y="4692650"/>
            <a:ext cx="19621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4" name="Picture 48" descr="http://t3.gstatic.com/images?q=tbn:ANd9GcSndnf626VWfWdFxS5Hy4vsV2VcG5fVPqK-axQwQHyPt40CCHVuAw:www.bcsd.org/webpages/arts/photos/42421/Home%2520Page%2520Collag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2463" y="2101850"/>
            <a:ext cx="230822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8869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08079"/>
            <a:ext cx="9144000" cy="6966080"/>
          </a:xfrm>
          <a:prstGeom prst="rect">
            <a:avLst/>
          </a:prstGeom>
          <a:solidFill>
            <a:srgbClr val="009BA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9163" y="2026496"/>
            <a:ext cx="88230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Where does the money come from?</a:t>
            </a:r>
          </a:p>
          <a:p>
            <a:endParaRPr lang="en-US" sz="3400" b="1" dirty="0">
              <a:solidFill>
                <a:schemeClr val="bg1"/>
              </a:solidFill>
            </a:endParaRPr>
          </a:p>
          <a:p>
            <a:endParaRPr lang="en-US" sz="3400" b="1" dirty="0" smtClean="0">
              <a:solidFill>
                <a:schemeClr val="bg1"/>
              </a:solidFill>
            </a:endParaRPr>
          </a:p>
          <a:p>
            <a:pPr algn="r"/>
            <a:endParaRPr lang="en-US" sz="3400" b="1" dirty="0" smtClean="0">
              <a:solidFill>
                <a:schemeClr val="bg1"/>
              </a:solidFill>
            </a:endParaRPr>
          </a:p>
          <a:p>
            <a:pPr algn="r"/>
            <a:r>
              <a:rPr lang="en-US" sz="3400" b="1" dirty="0">
                <a:solidFill>
                  <a:schemeClr val="bg1"/>
                </a:solidFill>
              </a:rPr>
              <a:t>T</a:t>
            </a:r>
            <a:r>
              <a:rPr lang="en-US" sz="3400" b="1" dirty="0" smtClean="0">
                <a:solidFill>
                  <a:schemeClr val="bg1"/>
                </a:solidFill>
              </a:rPr>
              <a:t>here are no silver bullets, but there are lots of sources…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4716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-648559" y="274638"/>
            <a:ext cx="10647170" cy="1143000"/>
          </a:xfrm>
          <a:solidFill>
            <a:srgbClr val="009BAD"/>
          </a:solidFill>
        </p:spPr>
        <p:txBody>
          <a:bodyPr/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Arial" charset="0"/>
              </a:rPr>
              <a:t>Potential Funding Sources</a:t>
            </a:r>
            <a:endParaRPr lang="en-US" sz="3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Existing </a:t>
            </a:r>
            <a:r>
              <a:rPr lang="en-US" sz="2800" b="1" dirty="0" smtClean="0">
                <a:solidFill>
                  <a:schemeClr val="tx1"/>
                </a:solidFill>
              </a:rPr>
              <a:t>District Resources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	Local Control Flexible Spending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CPA Funding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									ROP  Funding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Secondary </a:t>
            </a:r>
            <a:r>
              <a:rPr lang="en-US" sz="2800" b="1" dirty="0" smtClean="0">
                <a:solidFill>
                  <a:schemeClr val="tx1"/>
                </a:solidFill>
              </a:rPr>
              <a:t>Specialized Program Funding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		Carl Perkins Funding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CA </a:t>
            </a:r>
            <a:r>
              <a:rPr lang="en-US" sz="2800" b="1" dirty="0">
                <a:solidFill>
                  <a:schemeClr val="tx1"/>
                </a:solidFill>
              </a:rPr>
              <a:t>Pathways </a:t>
            </a:r>
            <a:r>
              <a:rPr lang="en-US" sz="2800" b="1" dirty="0" smtClean="0">
                <a:solidFill>
                  <a:schemeClr val="tx1"/>
                </a:solidFill>
              </a:rPr>
              <a:t>Trust Grant Funding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Business and Community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Local Grants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69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"/>
          <p:cNvSpPr txBox="1">
            <a:spLocks noChangeArrowheads="1"/>
          </p:cNvSpPr>
          <p:nvPr/>
        </p:nvSpPr>
        <p:spPr bwMode="auto">
          <a:xfrm>
            <a:off x="729628" y="2057400"/>
            <a:ext cx="783675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400" b="1" dirty="0" smtClean="0">
                <a:solidFill>
                  <a:schemeClr val="accent1"/>
                </a:solidFill>
                <a:latin typeface="Tahoma"/>
                <a:cs typeface="Tahoma"/>
              </a:rPr>
              <a:t>Congratulations ~ </a:t>
            </a:r>
          </a:p>
          <a:p>
            <a:pPr algn="ctr" eaLnBrk="1" hangingPunct="1"/>
            <a:r>
              <a:rPr lang="en-US" sz="3400" b="1" dirty="0" smtClean="0">
                <a:solidFill>
                  <a:schemeClr val="accent1"/>
                </a:solidFill>
                <a:latin typeface="Tahoma"/>
                <a:cs typeface="Tahoma"/>
              </a:rPr>
              <a:t>Your Career Academy </a:t>
            </a:r>
          </a:p>
          <a:p>
            <a:pPr algn="ctr" eaLnBrk="1" hangingPunct="1"/>
            <a:r>
              <a:rPr lang="en-US" sz="3400" b="1" dirty="0" smtClean="0">
                <a:solidFill>
                  <a:schemeClr val="accent1"/>
                </a:solidFill>
                <a:latin typeface="Tahoma"/>
                <a:cs typeface="Tahoma"/>
              </a:rPr>
              <a:t>Students </a:t>
            </a:r>
            <a:r>
              <a:rPr lang="en-US" sz="3400" b="1" dirty="0">
                <a:solidFill>
                  <a:schemeClr val="accent1"/>
                </a:solidFill>
                <a:latin typeface="Tahoma"/>
                <a:cs typeface="Tahoma"/>
              </a:rPr>
              <a:t>G</a:t>
            </a:r>
            <a:r>
              <a:rPr lang="en-US" sz="3400" b="1" dirty="0" smtClean="0">
                <a:solidFill>
                  <a:schemeClr val="accent1"/>
                </a:solidFill>
                <a:latin typeface="Tahoma"/>
                <a:cs typeface="Tahoma"/>
              </a:rPr>
              <a:t>raduated!</a:t>
            </a:r>
          </a:p>
          <a:p>
            <a:pPr eaLnBrk="1" hangingPunct="1"/>
            <a:endParaRPr lang="en-US" sz="3400" b="1" dirty="0">
              <a:solidFill>
                <a:schemeClr val="accent1"/>
              </a:solidFill>
              <a:latin typeface="Tahoma"/>
              <a:cs typeface="Tahoma"/>
            </a:endParaRPr>
          </a:p>
          <a:p>
            <a:pPr eaLnBrk="1" hangingPunct="1"/>
            <a:endParaRPr lang="en-US" sz="3400" b="1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r" eaLnBrk="1" hangingPunct="1"/>
            <a:r>
              <a:rPr lang="en-US" sz="3400" b="1" dirty="0" smtClean="0">
                <a:solidFill>
                  <a:schemeClr val="accent1"/>
                </a:solidFill>
                <a:latin typeface="Tahoma"/>
                <a:cs typeface="Tahoma"/>
              </a:rPr>
              <a:t>…</a:t>
            </a:r>
            <a:r>
              <a:rPr lang="en-US" sz="3400" b="1" dirty="0">
                <a:solidFill>
                  <a:schemeClr val="accent1"/>
                </a:solidFill>
                <a:latin typeface="Tahoma"/>
                <a:cs typeface="Tahoma"/>
              </a:rPr>
              <a:t>.now what? </a:t>
            </a:r>
          </a:p>
        </p:txBody>
      </p:sp>
    </p:spTree>
    <p:extLst>
      <p:ext uri="{BB962C8B-B14F-4D97-AF65-F5344CB8AC3E}">
        <p14:creationId xmlns:p14="http://schemas.microsoft.com/office/powerpoint/2010/main" val="361028424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1848757" y="3050627"/>
            <a:ext cx="5562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400" b="1" dirty="0">
                <a:solidFill>
                  <a:srgbClr val="009BAD"/>
                </a:solidFill>
                <a:latin typeface="Tahoma"/>
                <a:cs typeface="Tahoma"/>
              </a:rPr>
              <a:t>College </a:t>
            </a:r>
            <a:r>
              <a:rPr lang="en-US" sz="3400" b="1" i="1" dirty="0" smtClean="0">
                <a:solidFill>
                  <a:srgbClr val="009BAD"/>
                </a:solidFill>
                <a:latin typeface="Tahoma"/>
                <a:cs typeface="Tahoma"/>
              </a:rPr>
              <a:t>and </a:t>
            </a:r>
            <a:r>
              <a:rPr lang="en-US" sz="3400" b="1" dirty="0" smtClean="0">
                <a:solidFill>
                  <a:srgbClr val="009BAD"/>
                </a:solidFill>
                <a:latin typeface="Tahoma"/>
                <a:cs typeface="Tahoma"/>
              </a:rPr>
              <a:t>Career</a:t>
            </a:r>
            <a:endParaRPr lang="en-US" sz="3400" b="1" dirty="0">
              <a:solidFill>
                <a:srgbClr val="009BAD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495659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9BAD"/>
                </a:solidFill>
                <a:latin typeface="Arial" charset="0"/>
              </a:rPr>
              <a:t>Pathways to Success in the Coachella Valley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2053516"/>
            <a:ext cx="8229600" cy="4072647"/>
          </a:xfrm>
          <a:solidFill>
            <a:srgbClr val="FAE67D"/>
          </a:solidFill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Arial" charset="0"/>
              </a:rPr>
              <a:t>Provides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scholarships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to students when they graduate</a:t>
            </a:r>
          </a:p>
          <a:p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charset="0"/>
              </a:rPr>
              <a:t>Provides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ongoing support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to students while in two-and four-year colleges and universities</a:t>
            </a:r>
          </a:p>
          <a:p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Funds are matched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by local business and industry partners</a:t>
            </a:r>
          </a:p>
        </p:txBody>
      </p:sp>
    </p:spTree>
    <p:extLst>
      <p:ext uri="{BB962C8B-B14F-4D97-AF65-F5344CB8AC3E}">
        <p14:creationId xmlns:p14="http://schemas.microsoft.com/office/powerpoint/2010/main" val="256218699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71396" y="1052186"/>
          <a:ext cx="8559451" cy="4471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35413" y="2754313"/>
            <a:ext cx="1423987" cy="1249362"/>
            <a:chOff x="1901982" y="2121236"/>
            <a:chExt cx="1424432" cy="1248598"/>
          </a:xfrm>
        </p:grpSpPr>
        <p:sp>
          <p:nvSpPr>
            <p:cNvPr id="6" name="Rectangle 5"/>
            <p:cNvSpPr/>
            <p:nvPr/>
          </p:nvSpPr>
          <p:spPr>
            <a:xfrm>
              <a:off x="1901982" y="2121236"/>
              <a:ext cx="1424432" cy="12485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1901982" y="2121236"/>
              <a:ext cx="1424432" cy="1248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6670" tIns="26670" rIns="26670" bIns="26670" spcCol="127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FFFF">
                    <a:lumMod val="75000"/>
                    <a:lumOff val="25000"/>
                  </a:srgbClr>
                </a:buClr>
                <a:defRPr/>
              </a:pPr>
              <a:r>
                <a:rPr lang="en-US" sz="1200" b="1" dirty="0">
                  <a:solidFill>
                    <a:srgbClr val="40458C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/>
                </a:rPr>
                <a:t>●</a:t>
              </a:r>
              <a:r>
                <a:rPr lang="en-US" sz="1200" b="1" dirty="0">
                  <a:solidFill>
                    <a:srgbClr val="40458C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 Mentoring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FFFF">
                    <a:lumMod val="75000"/>
                    <a:lumOff val="25000"/>
                  </a:srgbClr>
                </a:buClr>
                <a:defRPr/>
              </a:pPr>
              <a:r>
                <a:rPr lang="en-US" sz="1200" b="1" dirty="0">
                  <a:solidFill>
                    <a:srgbClr val="40458C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/>
                </a:rPr>
                <a:t>●</a:t>
              </a:r>
              <a:r>
                <a:rPr lang="en-US" sz="1200" b="1" dirty="0">
                  <a:solidFill>
                    <a:srgbClr val="40458C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 Internships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FFFF">
                    <a:lumMod val="75000"/>
                    <a:lumOff val="25000"/>
                  </a:srgbClr>
                </a:buClr>
                <a:defRPr/>
              </a:pPr>
              <a:r>
                <a:rPr lang="en-US" sz="1200" b="1" dirty="0">
                  <a:solidFill>
                    <a:srgbClr val="40458C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/>
                </a:rPr>
                <a:t>●</a:t>
              </a:r>
              <a:r>
                <a:rPr lang="en-US" sz="1200" b="1" dirty="0">
                  <a:solidFill>
                    <a:srgbClr val="40458C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 Job Shadowing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691188" y="2297113"/>
            <a:ext cx="1423987" cy="1247775"/>
            <a:chOff x="1901982" y="2121236"/>
            <a:chExt cx="1424432" cy="1248598"/>
          </a:xfrm>
        </p:grpSpPr>
        <p:sp>
          <p:nvSpPr>
            <p:cNvPr id="9" name="Rectangle 8"/>
            <p:cNvSpPr/>
            <p:nvPr/>
          </p:nvSpPr>
          <p:spPr>
            <a:xfrm>
              <a:off x="1901982" y="2121236"/>
              <a:ext cx="1424432" cy="12485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1901982" y="2121236"/>
              <a:ext cx="1424432" cy="1248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6670" tIns="26670" rIns="26670" bIns="26670" spcCol="1270"/>
            <a:lstStyle/>
            <a:p>
              <a:pPr marL="174625" indent="-174625" fontAlgn="base">
                <a:spcBef>
                  <a:spcPct val="0"/>
                </a:spcBef>
                <a:spcAft>
                  <a:spcPct val="0"/>
                </a:spcAft>
                <a:buClr>
                  <a:srgbClr val="660066">
                    <a:lumMod val="75000"/>
                    <a:lumOff val="25000"/>
                  </a:srgbClr>
                </a:buClr>
                <a:defRPr/>
              </a:pPr>
              <a:r>
                <a:rPr lang="en-US" sz="1200" b="1" dirty="0">
                  <a:solidFill>
                    <a:srgbClr val="40458C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/>
                </a:rPr>
                <a:t>●</a:t>
              </a:r>
              <a:r>
                <a:rPr lang="en-US" sz="1200" b="1" dirty="0">
                  <a:solidFill>
                    <a:srgbClr val="40458C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 Online Social Networking</a:t>
              </a:r>
            </a:p>
            <a:p>
              <a:pPr marL="174625" indent="-174625" fontAlgn="base">
                <a:spcBef>
                  <a:spcPct val="0"/>
                </a:spcBef>
                <a:spcAft>
                  <a:spcPct val="0"/>
                </a:spcAft>
                <a:buClr>
                  <a:srgbClr val="660066">
                    <a:lumMod val="75000"/>
                    <a:lumOff val="25000"/>
                  </a:srgbClr>
                </a:buClr>
                <a:defRPr/>
              </a:pPr>
              <a:r>
                <a:rPr lang="en-US" sz="1200" b="1" dirty="0">
                  <a:solidFill>
                    <a:srgbClr val="40458C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/>
                  <a:cs typeface="Arial"/>
                </a:rPr>
                <a:t>●</a:t>
              </a:r>
              <a:r>
                <a:rPr lang="en-US" sz="1200" b="1" dirty="0">
                  <a:solidFill>
                    <a:srgbClr val="40458C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 Peer Counseling / Posse</a:t>
              </a:r>
            </a:p>
          </p:txBody>
        </p:sp>
      </p:grpSp>
      <p:sp>
        <p:nvSpPr>
          <p:cNvPr id="11" name="Title 6"/>
          <p:cNvSpPr txBox="1">
            <a:spLocks/>
          </p:cNvSpPr>
          <p:nvPr/>
        </p:nvSpPr>
        <p:spPr bwMode="auto">
          <a:xfrm>
            <a:off x="304800" y="609600"/>
            <a:ext cx="8382000" cy="6985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solidFill>
                  <a:srgbClr val="B7C1EB">
                    <a:lumMod val="50000"/>
                  </a:srgbClr>
                </a:solidFill>
                <a:latin typeface="+mn-lt"/>
              </a:rPr>
              <a:t>Supporting Student Success</a:t>
            </a:r>
            <a:endParaRPr lang="en-US" sz="2400" b="1" dirty="0">
              <a:solidFill>
                <a:srgbClr val="40458C"/>
              </a:solidFill>
              <a:latin typeface="+mn-lt"/>
            </a:endParaRPr>
          </a:p>
        </p:txBody>
      </p:sp>
      <p:sp>
        <p:nvSpPr>
          <p:cNvPr id="21510" name="TextBox 11"/>
          <p:cNvSpPr txBox="1">
            <a:spLocks noChangeArrowheads="1"/>
          </p:cNvSpPr>
          <p:nvPr/>
        </p:nvSpPr>
        <p:spPr bwMode="auto">
          <a:xfrm>
            <a:off x="276225" y="2630488"/>
            <a:ext cx="1590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  <a:cs typeface="Arial" pitchFamily="34" charset="0"/>
              </a:rPr>
              <a:t>Counseling &amp; Advising</a:t>
            </a:r>
          </a:p>
        </p:txBody>
      </p:sp>
      <p:sp>
        <p:nvSpPr>
          <p:cNvPr id="21511" name="TextBox 12"/>
          <p:cNvSpPr txBox="1">
            <a:spLocks noChangeArrowheads="1"/>
          </p:cNvSpPr>
          <p:nvPr/>
        </p:nvSpPr>
        <p:spPr bwMode="auto">
          <a:xfrm>
            <a:off x="2019300" y="2498725"/>
            <a:ext cx="159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  <a:cs typeface="Arial" pitchFamily="34" charset="0"/>
              </a:rPr>
              <a:t>Workshops</a:t>
            </a:r>
          </a:p>
        </p:txBody>
      </p:sp>
      <p:sp>
        <p:nvSpPr>
          <p:cNvPr id="21512" name="TextBox 13"/>
          <p:cNvSpPr txBox="1">
            <a:spLocks noChangeArrowheads="1"/>
          </p:cNvSpPr>
          <p:nvPr/>
        </p:nvSpPr>
        <p:spPr bwMode="auto">
          <a:xfrm>
            <a:off x="3762375" y="1811338"/>
            <a:ext cx="1590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  <a:cs typeface="Arial" pitchFamily="34" charset="0"/>
              </a:rPr>
              <a:t>Work Based Learning</a:t>
            </a:r>
          </a:p>
        </p:txBody>
      </p:sp>
      <p:sp>
        <p:nvSpPr>
          <p:cNvPr id="21513" name="TextBox 14"/>
          <p:cNvSpPr txBox="1">
            <a:spLocks noChangeArrowheads="1"/>
          </p:cNvSpPr>
          <p:nvPr/>
        </p:nvSpPr>
        <p:spPr bwMode="auto">
          <a:xfrm>
            <a:off x="5429250" y="1352550"/>
            <a:ext cx="1590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  <a:cs typeface="Arial" pitchFamily="34" charset="0"/>
              </a:rPr>
              <a:t>Student Networking</a:t>
            </a:r>
          </a:p>
        </p:txBody>
      </p:sp>
      <p:sp>
        <p:nvSpPr>
          <p:cNvPr id="21514" name="TextBox 15"/>
          <p:cNvSpPr txBox="1">
            <a:spLocks noChangeArrowheads="1"/>
          </p:cNvSpPr>
          <p:nvPr/>
        </p:nvSpPr>
        <p:spPr bwMode="auto">
          <a:xfrm>
            <a:off x="7246938" y="949325"/>
            <a:ext cx="1590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40458C"/>
                </a:solidFill>
                <a:cs typeface="Arial" pitchFamily="34" charset="0"/>
              </a:rPr>
              <a:t>Student Tracking</a:t>
            </a:r>
          </a:p>
        </p:txBody>
      </p:sp>
      <p:pic>
        <p:nvPicPr>
          <p:cNvPr id="2151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400" y="3276600"/>
            <a:ext cx="28575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cvep_logo_WE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78438"/>
            <a:ext cx="2258633" cy="51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83088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663575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ea typeface="+mj-ea"/>
                <a:cs typeface="+mj-cs"/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Students Provided Scholarships by </a:t>
            </a:r>
            <a:b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Industry Cluster: 2009-2012</a:t>
            </a:r>
            <a:b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j-ea"/>
                <a:cs typeface="+mj-cs"/>
              </a:rPr>
            </a:b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Approx. $1.7 M Annually (change Clean Tech – Energy, Engineering and Design)</a:t>
            </a:r>
          </a:p>
        </p:txBody>
      </p:sp>
      <p:graphicFrame>
        <p:nvGraphicFramePr>
          <p:cNvPr id="35842" name="Chart 1"/>
          <p:cNvGraphicFramePr>
            <a:graphicFrameLocks/>
          </p:cNvGraphicFramePr>
          <p:nvPr/>
        </p:nvGraphicFramePr>
        <p:xfrm>
          <a:off x="168275" y="1785938"/>
          <a:ext cx="8864600" cy="451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8" name="Worksheet" r:id="rId4" imgW="8864600" imgH="4521200" progId="Excel.Sheet.8">
                  <p:embed/>
                </p:oleObj>
              </mc:Choice>
              <mc:Fallback>
                <p:oleObj name="Worksheet" r:id="rId4" imgW="8864600" imgH="4521200" progId="Excel.Sheet.8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1785938"/>
                        <a:ext cx="8864600" cy="451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496888" y="6430963"/>
            <a:ext cx="8312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40458C"/>
                </a:solidFill>
                <a:cs typeface="Arial" charset="0"/>
              </a:rPr>
              <a:t>*Student data is in the process of being collected for 159 scholarship recipients for 2012. 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4762" y="105293"/>
            <a:ext cx="28019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65369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180"/>
            <a:ext cx="8229600" cy="4188091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E6691E"/>
                </a:solidFill>
              </a:rPr>
              <a:t>Diana LaMar, </a:t>
            </a:r>
            <a:r>
              <a:rPr lang="en-US" sz="2400" b="1" dirty="0" err="1" smtClean="0">
                <a:solidFill>
                  <a:srgbClr val="E6691E"/>
                </a:solidFill>
              </a:rPr>
              <a:t>Ed.D</a:t>
            </a:r>
            <a:r>
              <a:rPr lang="en-US" sz="2400" b="1" dirty="0" smtClean="0">
                <a:solidFill>
                  <a:srgbClr val="E6691E"/>
                </a:solidFill>
              </a:rPr>
              <a:t>.</a:t>
            </a:r>
            <a:r>
              <a:rPr lang="en-US" sz="2400" dirty="0" smtClean="0">
                <a:solidFill>
                  <a:srgbClr val="E6691E"/>
                </a:solidFill>
              </a:rPr>
              <a:t/>
            </a:r>
            <a:br>
              <a:rPr lang="en-US" sz="2400" dirty="0" smtClean="0">
                <a:solidFill>
                  <a:srgbClr val="E6691E"/>
                </a:solidFill>
              </a:rPr>
            </a:br>
            <a:r>
              <a:rPr lang="en-US" sz="2400" dirty="0" smtClean="0">
                <a:solidFill>
                  <a:srgbClr val="E6691E"/>
                </a:solidFill>
              </a:rPr>
              <a:t>Director of Linked Learning</a:t>
            </a:r>
            <a:br>
              <a:rPr lang="en-US" sz="2400" dirty="0" smtClean="0">
                <a:solidFill>
                  <a:srgbClr val="E6691E"/>
                </a:solidFill>
              </a:rPr>
            </a:br>
            <a:r>
              <a:rPr lang="en-US" sz="2400" dirty="0" smtClean="0">
                <a:solidFill>
                  <a:srgbClr val="E6691E"/>
                </a:solidFill>
              </a:rPr>
              <a:t>Palm Springs Unified School District</a:t>
            </a:r>
            <a:br>
              <a:rPr lang="en-US" sz="2400" dirty="0" smtClean="0">
                <a:solidFill>
                  <a:srgbClr val="E6691E"/>
                </a:solidFill>
              </a:rPr>
            </a:br>
            <a:r>
              <a:rPr lang="en-US" sz="2400" dirty="0" smtClean="0">
                <a:solidFill>
                  <a:srgbClr val="E6691E"/>
                </a:solidFill>
              </a:rPr>
              <a:t>760-416-6073</a:t>
            </a:r>
            <a:br>
              <a:rPr lang="en-US" sz="2400" dirty="0" smtClean="0">
                <a:solidFill>
                  <a:srgbClr val="E6691E"/>
                </a:solidFill>
              </a:rPr>
            </a:br>
            <a:r>
              <a:rPr lang="en-US" sz="2400" b="1" dirty="0" err="1" smtClean="0">
                <a:solidFill>
                  <a:srgbClr val="E6691E"/>
                </a:solidFill>
              </a:rPr>
              <a:t>dlamar@psusd.us</a:t>
            </a:r>
            <a:r>
              <a:rPr lang="en-US" sz="2400" b="1" dirty="0" smtClean="0">
                <a:solidFill>
                  <a:srgbClr val="E6691E"/>
                </a:solidFill>
              </a:rPr>
              <a:t/>
            </a:r>
            <a:br>
              <a:rPr lang="en-US" sz="2400" b="1" dirty="0" smtClean="0">
                <a:solidFill>
                  <a:srgbClr val="E6691E"/>
                </a:solidFill>
              </a:rPr>
            </a:br>
            <a:r>
              <a:rPr lang="en-US" sz="2400" dirty="0">
                <a:solidFill>
                  <a:srgbClr val="E6691E"/>
                </a:solidFill>
              </a:rPr>
              <a:t/>
            </a:r>
            <a:br>
              <a:rPr lang="en-US" sz="2400" dirty="0">
                <a:solidFill>
                  <a:srgbClr val="E6691E"/>
                </a:solidFill>
              </a:rPr>
            </a:br>
            <a:r>
              <a:rPr lang="en-US" sz="2400" dirty="0" smtClean="0">
                <a:solidFill>
                  <a:srgbClr val="E6691E"/>
                </a:solidFill>
              </a:rPr>
              <a:t>Kim McNulty</a:t>
            </a:r>
            <a:br>
              <a:rPr lang="en-US" sz="2400" dirty="0" smtClean="0">
                <a:solidFill>
                  <a:srgbClr val="E6691E"/>
                </a:solidFill>
              </a:rPr>
            </a:br>
            <a:r>
              <a:rPr lang="en-US" sz="2400" dirty="0" smtClean="0">
                <a:solidFill>
                  <a:srgbClr val="E6691E"/>
                </a:solidFill>
              </a:rPr>
              <a:t>Director Next Generation Learning</a:t>
            </a:r>
            <a:br>
              <a:rPr lang="en-US" sz="2400" dirty="0" smtClean="0">
                <a:solidFill>
                  <a:srgbClr val="E6691E"/>
                </a:solidFill>
              </a:rPr>
            </a:br>
            <a:r>
              <a:rPr lang="en-US" sz="2400" dirty="0" smtClean="0">
                <a:solidFill>
                  <a:srgbClr val="E6691E"/>
                </a:solidFill>
              </a:rPr>
              <a:t>Coachella Valley Economic Partnership</a:t>
            </a:r>
            <a:br>
              <a:rPr lang="en-US" sz="2400" dirty="0" smtClean="0">
                <a:solidFill>
                  <a:srgbClr val="E6691E"/>
                </a:solidFill>
              </a:rPr>
            </a:br>
            <a:r>
              <a:rPr lang="en-US" sz="2400" dirty="0" err="1" smtClean="0">
                <a:solidFill>
                  <a:srgbClr val="E6691E"/>
                </a:solidFill>
              </a:rPr>
              <a:t>kmcnultyps@aol.com</a:t>
            </a:r>
            <a:r>
              <a:rPr lang="en-US" sz="2400" dirty="0" smtClean="0">
                <a:solidFill>
                  <a:srgbClr val="E6691E"/>
                </a:solidFill>
              </a:rPr>
              <a:t>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174320"/>
            <a:ext cx="9144000" cy="2308324"/>
          </a:xfrm>
          <a:prstGeom prst="rect">
            <a:avLst/>
          </a:prstGeom>
          <a:solidFill>
            <a:srgbClr val="009BAD"/>
          </a:solidFill>
        </p:spPr>
        <p:txBody>
          <a:bodyPr wrap="square" rtlCol="0">
            <a:spAutoFit/>
          </a:bodyPr>
          <a:lstStyle/>
          <a:p>
            <a:pPr algn="ctr"/>
            <a:endParaRPr lang="en-US" sz="800" b="1" dirty="0" smtClean="0">
              <a:solidFill>
                <a:schemeClr val="bg1"/>
              </a:solidFill>
              <a:latin typeface="Lucida Handwriting"/>
              <a:cs typeface="Lucida Handwriting"/>
            </a:endParaRPr>
          </a:p>
          <a:p>
            <a:pPr algn="ctr"/>
            <a:r>
              <a:rPr lang="en-US" sz="3800" b="1" dirty="0" smtClean="0">
                <a:solidFill>
                  <a:schemeClr val="bg1"/>
                </a:solidFill>
                <a:latin typeface="Lucida Handwriting"/>
                <a:cs typeface="Lucida Handwriting"/>
              </a:rPr>
              <a:t>THANK </a:t>
            </a:r>
            <a:r>
              <a:rPr lang="en-US" sz="3800" b="1" dirty="0">
                <a:solidFill>
                  <a:schemeClr val="bg1"/>
                </a:solidFill>
                <a:latin typeface="Lucida Handwriting"/>
                <a:cs typeface="Lucida Handwriting"/>
              </a:rPr>
              <a:t>YOU</a:t>
            </a:r>
            <a:r>
              <a:rPr lang="en-US" sz="3800" b="1" dirty="0" smtClean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 </a:t>
            </a:r>
            <a:r>
              <a:rPr lang="en-US" sz="800" b="1" dirty="0">
                <a:solidFill>
                  <a:schemeClr val="bg1"/>
                </a:solidFill>
              </a:rPr>
              <a:t/>
            </a:r>
            <a:br>
              <a:rPr lang="en-US" sz="800" b="1" dirty="0">
                <a:solidFill>
                  <a:schemeClr val="bg1"/>
                </a:solidFill>
              </a:rPr>
            </a:b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5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9BA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80929"/>
            <a:ext cx="9144000" cy="3708708"/>
          </a:xfrm>
          <a:prstGeom prst="rect">
            <a:avLst/>
          </a:prstGeom>
          <a:solidFill>
            <a:srgbClr val="009BAD"/>
          </a:solidFill>
        </p:spPr>
        <p:txBody>
          <a:bodyPr wrap="square" rtlCol="0">
            <a:spAutoFit/>
          </a:bodyPr>
          <a:lstStyle/>
          <a:p>
            <a:pPr algn="ctr"/>
            <a:endParaRPr lang="en-US" sz="3800" b="1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algn="ctr"/>
            <a:endParaRPr lang="en-US" sz="3800" b="1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algn="ctr"/>
            <a:r>
              <a:rPr lang="en-US" sz="45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Where do you begin?</a:t>
            </a:r>
          </a:p>
          <a:p>
            <a:pPr algn="ctr"/>
            <a:endParaRPr lang="en-US" sz="38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algn="ctr"/>
            <a:endParaRPr lang="en-US" sz="3800" b="1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algn="r"/>
            <a:r>
              <a:rPr lang="en-US" sz="3800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Look at the facts and data… </a:t>
            </a:r>
            <a:endParaRPr lang="en-US" sz="3800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2063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stallation+National+Mall+Highlights+Crisis+pmpuf14MlBP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1124"/>
            <a:ext cx="9144000" cy="7277884"/>
          </a:xfrm>
          <a:prstGeom prst="rect">
            <a:avLst/>
          </a:prstGeom>
        </p:spPr>
      </p:pic>
      <p:sp>
        <p:nvSpPr>
          <p:cNvPr id="7" name="Title 6"/>
          <p:cNvSpPr txBox="1">
            <a:spLocks/>
          </p:cNvSpPr>
          <p:nvPr/>
        </p:nvSpPr>
        <p:spPr>
          <a:xfrm>
            <a:off x="1" y="3568535"/>
            <a:ext cx="9143999" cy="139173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0" rIns="9144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+mj-ea"/>
                <a:cs typeface="+mj-cs"/>
                <a:sym typeface="Frutiger LT Std 65 Bold" charset="0"/>
              </a:rPr>
              <a:t>Each day, 7,000 students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charset="0"/>
                <a:ea typeface="+mj-ea"/>
                <a:cs typeface="+mj-cs"/>
                <a:sym typeface="Frutiger LT Std 65 Bold" charset="0"/>
              </a:rPr>
              <a:t>drop out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+mj-ea"/>
                <a:cs typeface="+mj-cs"/>
                <a:sym typeface="Frutiger LT Std 65 Bold" charset="0"/>
              </a:rPr>
              <a:t>,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charset="0"/>
                <a:ea typeface="+mj-ea"/>
                <a:cs typeface="+mj-cs"/>
                <a:sym typeface="Frutiger LT Std 65 Bold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+mj-ea"/>
                <a:cs typeface="+mj-cs"/>
                <a:sym typeface="Frutiger LT Std 65 Bold" charset="0"/>
              </a:rPr>
              <a:t>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+mj-ea"/>
                <a:cs typeface="+mj-cs"/>
                <a:sym typeface="Frutiger LT Std 65 Bold" charset="0"/>
              </a:rPr>
            </a:b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charset="0"/>
                <a:ea typeface="+mj-ea"/>
                <a:cs typeface="+mj-cs"/>
                <a:sym typeface="Frutiger LT Std 65 Bold" charset="0"/>
              </a:rPr>
              <a:t>one every 26 seconds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6880564"/>
            <a:ext cx="3276599" cy="276999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SOURCE: Excerpted from </a:t>
            </a:r>
            <a:r>
              <a:rPr lang="en-US" sz="1200" dirty="0" err="1" smtClean="0">
                <a:solidFill>
                  <a:schemeClr val="bg1"/>
                </a:solidFill>
                <a:latin typeface="+mn-lt"/>
              </a:rPr>
              <a:t>ConnectEd</a:t>
            </a:r>
            <a:r>
              <a:rPr lang="en-US" sz="1200" dirty="0" smtClean="0">
                <a:solidFill>
                  <a:schemeClr val="bg1"/>
                </a:solidFill>
                <a:latin typeface="+mn-lt"/>
              </a:rPr>
              <a:t>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15172735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058205" y="3865565"/>
            <a:ext cx="1676399" cy="27860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352301" y="417313"/>
            <a:ext cx="8629650" cy="7397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9BA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Our Future Workforce: By the Numbers – 2012/2013</a:t>
            </a:r>
          </a:p>
        </p:txBody>
      </p:sp>
      <p:sp>
        <p:nvSpPr>
          <p:cNvPr id="27" name="AutoShape 28"/>
          <p:cNvSpPr>
            <a:spLocks noChangeArrowheads="1"/>
          </p:cNvSpPr>
          <p:nvPr/>
        </p:nvSpPr>
        <p:spPr bwMode="auto">
          <a:xfrm>
            <a:off x="6515100" y="2536825"/>
            <a:ext cx="190500" cy="304800"/>
          </a:xfrm>
          <a:prstGeom prst="upArrow">
            <a:avLst>
              <a:gd name="adj1" fmla="val 50000"/>
              <a:gd name="adj2" fmla="val 4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40458C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8" name="Picture 3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7450" y="1414988"/>
            <a:ext cx="4322763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2557463" y="1407675"/>
            <a:ext cx="1352550" cy="2061538"/>
          </a:xfrm>
          <a:prstGeom prst="ellipse">
            <a:avLst/>
          </a:prstGeom>
          <a:solidFill>
            <a:schemeClr val="accent1">
              <a:alpha val="2196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40458C"/>
              </a:solidFill>
              <a:latin typeface="+mn-lt"/>
              <a:cs typeface="Arial" pitchFamily="34" charset="0"/>
            </a:endParaRPr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3671888" y="2618313"/>
            <a:ext cx="1123950" cy="1530350"/>
          </a:xfrm>
          <a:prstGeom prst="ellipse">
            <a:avLst/>
          </a:prstGeom>
          <a:solidFill>
            <a:schemeClr val="accent1">
              <a:alpha val="1803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40458C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" name="Oval 27"/>
          <p:cNvSpPr>
            <a:spLocks noChangeArrowheads="1"/>
          </p:cNvSpPr>
          <p:nvPr/>
        </p:nvSpPr>
        <p:spPr bwMode="auto">
          <a:xfrm>
            <a:off x="4699000" y="3154888"/>
            <a:ext cx="1346200" cy="1638300"/>
          </a:xfrm>
          <a:prstGeom prst="ellipse">
            <a:avLst/>
          </a:prstGeom>
          <a:solidFill>
            <a:schemeClr val="accent1">
              <a:alpha val="36078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40458C"/>
              </a:solidFill>
              <a:latin typeface="+mn-lt"/>
              <a:cs typeface="Arial" pitchFamily="34" charset="0"/>
            </a:endParaRPr>
          </a:p>
        </p:txBody>
      </p:sp>
      <p:sp>
        <p:nvSpPr>
          <p:cNvPr id="32" name="AutoShape 15"/>
          <p:cNvSpPr>
            <a:spLocks noChangeArrowheads="1"/>
          </p:cNvSpPr>
          <p:nvPr/>
        </p:nvSpPr>
        <p:spPr bwMode="auto">
          <a:xfrm>
            <a:off x="252351" y="5040619"/>
            <a:ext cx="2438400" cy="1335088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Lifetime cost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per dropout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to community: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$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rPr>
              <a:t>292,000</a:t>
            </a:r>
            <a:endParaRPr lang="en-US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33" name="AutoShape 29"/>
          <p:cNvSpPr>
            <a:spLocks noChangeArrowheads="1"/>
          </p:cNvSpPr>
          <p:nvPr/>
        </p:nvSpPr>
        <p:spPr bwMode="auto">
          <a:xfrm rot="-1161742">
            <a:off x="5999925" y="3306463"/>
            <a:ext cx="1173163" cy="195262"/>
          </a:xfrm>
          <a:prstGeom prst="leftArrow">
            <a:avLst>
              <a:gd name="adj1" fmla="val 50000"/>
              <a:gd name="adj2" fmla="val 150204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40458C"/>
              </a:solidFill>
              <a:latin typeface="+mn-lt"/>
              <a:cs typeface="Arial" pitchFamily="34" charset="0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204446" y="4623205"/>
            <a:ext cx="2728804" cy="85177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40458C"/>
              </a:solidFill>
              <a:latin typeface="+mn-lt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40458C"/>
                </a:solidFill>
                <a:latin typeface="+mn-lt"/>
                <a:cs typeface="Arial" pitchFamily="34" charset="0"/>
              </a:rPr>
              <a:t>71,454 </a:t>
            </a:r>
            <a:r>
              <a:rPr lang="en-US" sz="1600" b="1" dirty="0">
                <a:solidFill>
                  <a:srgbClr val="40458C"/>
                </a:solidFill>
                <a:latin typeface="+mn-lt"/>
                <a:cs typeface="Arial" pitchFamily="34" charset="0"/>
              </a:rPr>
              <a:t>Total Students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" b="1" dirty="0">
              <a:solidFill>
                <a:srgbClr val="40458C"/>
              </a:solidFill>
              <a:latin typeface="+mn-lt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40458C"/>
                </a:solidFill>
                <a:latin typeface="+mn-lt"/>
                <a:cs typeface="Arial" pitchFamily="34" charset="0"/>
              </a:rPr>
              <a:t>21,738 </a:t>
            </a:r>
            <a:r>
              <a:rPr lang="en-US" sz="1400" b="1" dirty="0">
                <a:solidFill>
                  <a:srgbClr val="40458C"/>
                </a:solidFill>
                <a:latin typeface="+mn-lt"/>
                <a:cs typeface="Arial" pitchFamily="34" charset="0"/>
              </a:rPr>
              <a:t>High School Students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40458C"/>
              </a:solidFill>
              <a:latin typeface="+mn-lt"/>
              <a:cs typeface="Arial" pitchFamily="34" charset="0"/>
            </a:endParaRP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6932658" y="2153274"/>
            <a:ext cx="2000592" cy="1712291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b="1" dirty="0">
              <a:solidFill>
                <a:srgbClr val="660066"/>
              </a:solidFill>
              <a:latin typeface="+mn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Coachella Valley USD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u="sng" dirty="0" smtClean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18,720 </a:t>
            </a:r>
            <a:r>
              <a:rPr lang="en-US" sz="1300" b="1" u="sng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students</a:t>
            </a:r>
            <a:endParaRPr lang="en-US" sz="1300" b="1" dirty="0">
              <a:solidFill>
                <a:srgbClr val="B7C1EB">
                  <a:lumMod val="50000"/>
                </a:srgbClr>
              </a:solidFill>
              <a:latin typeface="+mn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 smtClean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5,130 </a:t>
            </a:r>
            <a:r>
              <a:rPr lang="en-US" sz="13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High School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B7C1EB">
                  <a:lumMod val="50000"/>
                </a:srgbClr>
              </a:solidFill>
              <a:latin typeface="+mn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1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Dropout Rate: </a:t>
            </a:r>
            <a:r>
              <a:rPr lang="en-US" sz="1100" b="1" dirty="0" smtClean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24%*</a:t>
            </a:r>
            <a:endParaRPr lang="en-US" sz="1100" b="1" dirty="0">
              <a:solidFill>
                <a:srgbClr val="B7C1EB">
                  <a:lumMod val="50000"/>
                </a:srgbClr>
              </a:solidFill>
              <a:latin typeface="+mn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1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UC/CSU Ready</a:t>
            </a:r>
            <a:r>
              <a:rPr lang="en-US" sz="1100" b="1" dirty="0" smtClean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: 29%</a:t>
            </a:r>
            <a:endParaRPr lang="en-US" sz="1100" b="1" dirty="0">
              <a:solidFill>
                <a:srgbClr val="B7C1EB">
                  <a:lumMod val="50000"/>
                </a:srgbClr>
              </a:solidFill>
              <a:latin typeface="+mn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1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Hispanic: </a:t>
            </a:r>
            <a:r>
              <a:rPr lang="en-US" sz="1100" b="1" dirty="0" smtClean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97%</a:t>
            </a:r>
            <a:endParaRPr lang="en-US" sz="1100" b="1" dirty="0">
              <a:solidFill>
                <a:srgbClr val="B7C1EB">
                  <a:lumMod val="50000"/>
                </a:srgbClr>
              </a:solidFill>
              <a:latin typeface="+mn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1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English Learners: </a:t>
            </a:r>
            <a:r>
              <a:rPr lang="en-US" sz="1100" b="1" dirty="0" smtClean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51%</a:t>
            </a:r>
            <a:endParaRPr lang="en-US" sz="1100" b="1" dirty="0">
              <a:solidFill>
                <a:srgbClr val="B7C1EB">
                  <a:lumMod val="50000"/>
                </a:srgbClr>
              </a:solidFill>
              <a:latin typeface="+mn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1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F&amp;R Lunch: </a:t>
            </a:r>
            <a:r>
              <a:rPr lang="en-US" sz="1100" b="1" dirty="0" smtClean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80%</a:t>
            </a:r>
            <a:endParaRPr lang="en-US" sz="1100" b="1" dirty="0">
              <a:solidFill>
                <a:srgbClr val="40458C"/>
              </a:solidFill>
              <a:latin typeface="+mn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40458C"/>
              </a:solidFill>
              <a:latin typeface="+mn-lt"/>
              <a:cs typeface="Arial" pitchFamily="34" charset="0"/>
            </a:endParaRPr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auto">
          <a:xfrm>
            <a:off x="2171700" y="2687975"/>
            <a:ext cx="576263" cy="173038"/>
          </a:xfrm>
          <a:prstGeom prst="rightArrow">
            <a:avLst>
              <a:gd name="adj1" fmla="val 50000"/>
              <a:gd name="adj2" fmla="val 8325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40458C"/>
              </a:solidFill>
              <a:latin typeface="+mn-lt"/>
              <a:cs typeface="Arial" pitchFamily="34" charset="0"/>
            </a:endParaRP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611536" y="1930196"/>
            <a:ext cx="1845914" cy="1724859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b="1" dirty="0">
              <a:solidFill>
                <a:srgbClr val="660066"/>
              </a:solidFill>
              <a:latin typeface="+mn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Palm Springs USD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u="sng" dirty="0" smtClean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23,575 </a:t>
            </a:r>
            <a:r>
              <a:rPr lang="en-US" sz="1300" b="1" u="sng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students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 smtClean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7,209 </a:t>
            </a:r>
            <a:r>
              <a:rPr lang="en-US" sz="13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High School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800" b="1" dirty="0">
              <a:solidFill>
                <a:srgbClr val="B7C1EB">
                  <a:lumMod val="50000"/>
                </a:srgbClr>
              </a:solidFill>
              <a:latin typeface="+mn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1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Dropout Rate: </a:t>
            </a:r>
            <a:r>
              <a:rPr lang="en-US" sz="1100" b="1" dirty="0" smtClean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13%*</a:t>
            </a:r>
            <a:endParaRPr lang="en-US" sz="1100" b="1" dirty="0">
              <a:solidFill>
                <a:srgbClr val="B7C1EB">
                  <a:lumMod val="50000"/>
                </a:srgbClr>
              </a:solidFill>
              <a:latin typeface="+mn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1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UC/CSU Ready: </a:t>
            </a:r>
            <a:r>
              <a:rPr lang="en-US" sz="1100" b="1" dirty="0" smtClean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22%</a:t>
            </a:r>
            <a:endParaRPr lang="en-US" sz="1100" b="1" dirty="0">
              <a:solidFill>
                <a:srgbClr val="B7C1EB">
                  <a:lumMod val="50000"/>
                </a:srgbClr>
              </a:solidFill>
              <a:latin typeface="+mn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1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Hispanic: </a:t>
            </a:r>
            <a:r>
              <a:rPr lang="en-US" sz="1100" b="1" dirty="0" smtClean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74%</a:t>
            </a:r>
            <a:endParaRPr lang="en-US" sz="1100" b="1" dirty="0">
              <a:solidFill>
                <a:srgbClr val="B7C1EB">
                  <a:lumMod val="50000"/>
                </a:srgbClr>
              </a:solidFill>
              <a:latin typeface="+mn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1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English Learners</a:t>
            </a:r>
            <a:r>
              <a:rPr lang="en-US" sz="1100" b="1" dirty="0" smtClean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: 30%</a:t>
            </a:r>
            <a:endParaRPr lang="en-US" sz="1100" b="1" dirty="0">
              <a:solidFill>
                <a:srgbClr val="B7C1EB">
                  <a:lumMod val="50000"/>
                </a:srgbClr>
              </a:solidFill>
              <a:latin typeface="+mn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1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F&amp;R Lunch: </a:t>
            </a:r>
            <a:r>
              <a:rPr lang="en-US" sz="1100" b="1" dirty="0" smtClean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83%</a:t>
            </a:r>
            <a:endParaRPr lang="en-US" sz="1100" b="1" dirty="0">
              <a:solidFill>
                <a:srgbClr val="40458C"/>
              </a:solidFill>
              <a:latin typeface="+mn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40458C"/>
              </a:solidFill>
              <a:latin typeface="+mn-lt"/>
              <a:cs typeface="Arial" pitchFamily="34" charset="0"/>
            </a:endParaRPr>
          </a:p>
        </p:txBody>
      </p:sp>
      <p:sp>
        <p:nvSpPr>
          <p:cNvPr id="38" name="AutoShape 36"/>
          <p:cNvSpPr>
            <a:spLocks noChangeArrowheads="1"/>
          </p:cNvSpPr>
          <p:nvPr/>
        </p:nvSpPr>
        <p:spPr bwMode="auto">
          <a:xfrm rot="5081742">
            <a:off x="3636963" y="4416313"/>
            <a:ext cx="1173162" cy="195262"/>
          </a:xfrm>
          <a:prstGeom prst="leftArrow">
            <a:avLst>
              <a:gd name="adj1" fmla="val 50000"/>
              <a:gd name="adj2" fmla="val 150204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40458C"/>
              </a:solidFill>
              <a:latin typeface="+mn-lt"/>
              <a:cs typeface="Arial" pitchFamily="34" charset="0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3596036" y="4546260"/>
            <a:ext cx="2023714" cy="1694674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Desert Sands USD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u="sng" dirty="0" smtClean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29,159 </a:t>
            </a:r>
            <a:r>
              <a:rPr lang="en-US" sz="1300" b="1" u="sng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students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 smtClean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9,399 </a:t>
            </a:r>
            <a:r>
              <a:rPr lang="en-US" sz="13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High School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>
              <a:solidFill>
                <a:srgbClr val="B7C1EB">
                  <a:lumMod val="50000"/>
                </a:srgbClr>
              </a:solidFill>
              <a:latin typeface="+mn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1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Dropout Rate: </a:t>
            </a:r>
            <a:r>
              <a:rPr lang="en-US" sz="1100" b="1" dirty="0" smtClean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16%*</a:t>
            </a:r>
            <a:endParaRPr lang="en-US" sz="1100" b="1" dirty="0">
              <a:solidFill>
                <a:srgbClr val="B7C1EB">
                  <a:lumMod val="50000"/>
                </a:srgbClr>
              </a:solidFill>
              <a:latin typeface="+mn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1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UC/CSU Ready: </a:t>
            </a:r>
            <a:r>
              <a:rPr lang="en-US" sz="1100" b="1" dirty="0" smtClean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31%</a:t>
            </a:r>
            <a:endParaRPr lang="en-US" sz="1100" b="1" dirty="0">
              <a:solidFill>
                <a:srgbClr val="B7C1EB">
                  <a:lumMod val="50000"/>
                </a:srgbClr>
              </a:solidFill>
              <a:latin typeface="+mn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1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Hispanic:  </a:t>
            </a:r>
            <a:r>
              <a:rPr lang="en-US" sz="1100" b="1" dirty="0" smtClean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71%</a:t>
            </a:r>
            <a:endParaRPr lang="en-US" sz="1100" b="1" dirty="0">
              <a:solidFill>
                <a:srgbClr val="B7C1EB">
                  <a:lumMod val="50000"/>
                </a:srgbClr>
              </a:solidFill>
              <a:latin typeface="+mn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1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English Learners: </a:t>
            </a:r>
            <a:r>
              <a:rPr lang="en-US" sz="1100" b="1" dirty="0" smtClean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23%</a:t>
            </a:r>
            <a:endParaRPr lang="en-US" sz="1100" b="1" dirty="0">
              <a:solidFill>
                <a:srgbClr val="B7C1EB">
                  <a:lumMod val="50000"/>
                </a:srgbClr>
              </a:solidFill>
              <a:latin typeface="+mn-lt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100" b="1" dirty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F&amp;R Lunch: </a:t>
            </a:r>
            <a:r>
              <a:rPr lang="en-US" sz="1100" b="1" dirty="0" smtClean="0">
                <a:solidFill>
                  <a:srgbClr val="B7C1EB">
                    <a:lumMod val="50000"/>
                  </a:srgbClr>
                </a:solidFill>
                <a:latin typeface="+mn-lt"/>
                <a:cs typeface="Arial" pitchFamily="34" charset="0"/>
              </a:rPr>
              <a:t>68%</a:t>
            </a:r>
            <a:endParaRPr lang="en-US" sz="1100" b="1" dirty="0">
              <a:solidFill>
                <a:srgbClr val="B7C1EB">
                  <a:lumMod val="50000"/>
                </a:srgbClr>
              </a:solidFill>
              <a:latin typeface="+mn-lt"/>
              <a:cs typeface="Arial" pitchFamily="34" charset="0"/>
            </a:endParaRP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4928255" y="1376506"/>
            <a:ext cx="19742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40458C"/>
                </a:solidFill>
                <a:latin typeface="+mn-lt"/>
                <a:cs typeface="Arial" pitchFamily="34" charset="0"/>
              </a:rPr>
              <a:t>Coachella Valley, California</a:t>
            </a:r>
          </a:p>
        </p:txBody>
      </p:sp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5903025" y="5822950"/>
            <a:ext cx="32734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1450" indent="-17145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40458C"/>
                </a:solidFill>
                <a:latin typeface="+mn-lt"/>
                <a:cs typeface="Arial" pitchFamily="34" charset="0"/>
              </a:rPr>
              <a:t>2012-2013 Data</a:t>
            </a:r>
          </a:p>
          <a:p>
            <a:pPr marL="171450" indent="-17145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40458C"/>
                </a:solidFill>
                <a:latin typeface="+mn-lt"/>
                <a:cs typeface="Arial" pitchFamily="34" charset="0"/>
              </a:rPr>
              <a:t>*Dropout Rate 2010 data</a:t>
            </a:r>
            <a:endParaRPr lang="en-US" sz="900" dirty="0">
              <a:solidFill>
                <a:srgbClr val="40458C"/>
              </a:solidFill>
              <a:latin typeface="+mn-lt"/>
              <a:cs typeface="Arial" pitchFamily="34" charset="0"/>
            </a:endParaRPr>
          </a:p>
          <a:p>
            <a:pPr eaLnBrk="1" fontAlgn="base" hangingPunct="1">
              <a:spcBef>
                <a:spcPts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40458C"/>
                </a:solidFill>
                <a:latin typeface="+mn-lt"/>
                <a:cs typeface="Arial" pitchFamily="34" charset="0"/>
              </a:rPr>
              <a:t>School Data Source: CA </a:t>
            </a:r>
            <a:r>
              <a:rPr lang="en-US" sz="900" dirty="0" err="1">
                <a:solidFill>
                  <a:srgbClr val="40458C"/>
                </a:solidFill>
                <a:latin typeface="+mn-lt"/>
                <a:cs typeface="Arial" pitchFamily="34" charset="0"/>
              </a:rPr>
              <a:t>Dept</a:t>
            </a:r>
            <a:r>
              <a:rPr lang="en-US" sz="900" dirty="0">
                <a:solidFill>
                  <a:srgbClr val="40458C"/>
                </a:solidFill>
                <a:latin typeface="+mn-lt"/>
                <a:cs typeface="Arial" pitchFamily="34" charset="0"/>
              </a:rPr>
              <a:t> of Ed/</a:t>
            </a:r>
            <a:r>
              <a:rPr lang="en-US" sz="900" dirty="0" err="1">
                <a:solidFill>
                  <a:srgbClr val="40458C"/>
                </a:solidFill>
                <a:latin typeface="+mn-lt"/>
                <a:cs typeface="Arial" pitchFamily="34" charset="0"/>
              </a:rPr>
              <a:t>www.cde.ca.gov</a:t>
            </a:r>
            <a:endParaRPr lang="en-US" sz="900" dirty="0">
              <a:solidFill>
                <a:srgbClr val="40458C"/>
              </a:solidFill>
              <a:latin typeface="+mn-lt"/>
              <a:cs typeface="Arial" pitchFamily="34" charset="0"/>
            </a:endParaRPr>
          </a:p>
        </p:txBody>
      </p:sp>
      <p:sp>
        <p:nvSpPr>
          <p:cNvPr id="42" name="TextBox 18"/>
          <p:cNvSpPr txBox="1">
            <a:spLocks noChangeArrowheads="1"/>
          </p:cNvSpPr>
          <p:nvPr/>
        </p:nvSpPr>
        <p:spPr bwMode="auto">
          <a:xfrm>
            <a:off x="5911850" y="5692775"/>
            <a:ext cx="2355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40458C"/>
                </a:solidFill>
                <a:latin typeface="+mn-lt"/>
                <a:cs typeface="Arial" pitchFamily="34" charset="0"/>
              </a:rPr>
              <a:t>Source: CA Dept. of Education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874764" y="1706931"/>
            <a:ext cx="1736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71,454 </a:t>
            </a:r>
            <a:endParaRPr lang="en-US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K-12 </a:t>
            </a:r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123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69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000" dirty="0" smtClean="0">
                <a:solidFill>
                  <a:srgbClr val="FFFFFF"/>
                </a:solidFill>
              </a:rPr>
              <a:t>Take an inventory…</a:t>
            </a:r>
          </a:p>
          <a:p>
            <a:pPr marL="0" indent="0" algn="ctr">
              <a:buNone/>
            </a:pPr>
            <a:r>
              <a:rPr lang="en-US" sz="5000" dirty="0" smtClean="0">
                <a:solidFill>
                  <a:srgbClr val="FFFFFF"/>
                </a:solidFill>
              </a:rPr>
              <a:t>What do </a:t>
            </a:r>
            <a:r>
              <a:rPr lang="en-US" sz="5000" dirty="0" smtClean="0">
                <a:solidFill>
                  <a:schemeClr val="bg1"/>
                </a:solidFill>
              </a:rPr>
              <a:t>you </a:t>
            </a:r>
            <a:r>
              <a:rPr lang="en-US" sz="5000" dirty="0" smtClean="0"/>
              <a:t>have</a:t>
            </a:r>
            <a:r>
              <a:rPr lang="en-US" sz="5000" dirty="0" smtClean="0">
                <a:solidFill>
                  <a:srgbClr val="FFFFFF"/>
                </a:solidFill>
              </a:rPr>
              <a:t>?</a:t>
            </a:r>
          </a:p>
          <a:p>
            <a:pPr marL="0" indent="0" algn="ctr">
              <a:buNone/>
            </a:pPr>
            <a:endParaRPr lang="en-US" sz="50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n-US" sz="5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7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73086"/>
          </a:xfrm>
          <a:solidFill>
            <a:srgbClr val="FF6600"/>
          </a:solidFill>
        </p:spPr>
        <p:txBody>
          <a:bodyPr/>
          <a:lstStyle/>
          <a:p>
            <a:pPr algn="r"/>
            <a:r>
              <a:rPr lang="en-US" sz="2800" b="1" dirty="0">
                <a:solidFill>
                  <a:srgbClr val="1F497D"/>
                </a:solidFill>
                <a:latin typeface="Century Gothic"/>
                <a:cs typeface="Century Gothic"/>
              </a:rPr>
              <a:t/>
            </a:r>
            <a:br>
              <a:rPr lang="en-US" sz="2800" b="1" dirty="0">
                <a:solidFill>
                  <a:srgbClr val="1F497D"/>
                </a:solidFill>
                <a:latin typeface="Century Gothic"/>
                <a:cs typeface="Century Gothic"/>
              </a:rPr>
            </a:br>
            <a:r>
              <a:rPr lang="en-US" sz="2800" b="1" dirty="0">
                <a:solidFill>
                  <a:schemeClr val="bg1"/>
                </a:solidFill>
                <a:latin typeface="Century Gothic"/>
                <a:cs typeface="Century Gothic"/>
              </a:rPr>
              <a:t>Take an </a:t>
            </a:r>
            <a:r>
              <a:rPr lang="en-US" sz="2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Inventory….</a:t>
            </a:r>
            <a:br>
              <a:rPr lang="en-US" sz="2800" b="1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3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What </a:t>
            </a:r>
            <a:r>
              <a:rPr lang="en-US" sz="3800" b="1" dirty="0">
                <a:solidFill>
                  <a:schemeClr val="bg1"/>
                </a:solidFill>
                <a:latin typeface="Century Gothic"/>
                <a:cs typeface="Century Gothic"/>
              </a:rPr>
              <a:t>do you</a:t>
            </a:r>
            <a:r>
              <a:rPr lang="en-US" sz="3800" b="1" dirty="0">
                <a:solidFill>
                  <a:schemeClr val="tx1"/>
                </a:solidFill>
                <a:latin typeface="Century Gothic"/>
                <a:cs typeface="Century Gothic"/>
              </a:rPr>
              <a:t> have</a:t>
            </a:r>
            <a:r>
              <a:rPr lang="en-US" sz="3800" b="1" dirty="0">
                <a:solidFill>
                  <a:schemeClr val="bg1"/>
                </a:solidFill>
                <a:latin typeface="Century Gothic"/>
                <a:cs typeface="Century Gothic"/>
              </a:rPr>
              <a:t>?</a:t>
            </a:r>
            <a:br>
              <a:rPr lang="en-US" sz="3800" b="1" dirty="0">
                <a:solidFill>
                  <a:schemeClr val="bg1"/>
                </a:solidFill>
                <a:latin typeface="Century Gothic"/>
                <a:cs typeface="Century Gothic"/>
              </a:rPr>
            </a:br>
            <a:endParaRPr lang="en-US" sz="38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2391265"/>
            <a:ext cx="8229600" cy="3734898"/>
          </a:xfrm>
        </p:spPr>
        <p:txBody>
          <a:bodyPr/>
          <a:lstStyle/>
          <a:p>
            <a:pPr>
              <a:defRPr/>
            </a:pPr>
            <a:endParaRPr lang="en-US" sz="2200" dirty="0">
              <a:solidFill>
                <a:srgbClr val="0000FF"/>
              </a:solidFill>
              <a:latin typeface="Tahoma"/>
              <a:cs typeface="Tahoma"/>
            </a:endParaRPr>
          </a:p>
          <a:p>
            <a:pPr>
              <a:defRPr/>
            </a:pPr>
            <a:r>
              <a:rPr lang="en-US" sz="2200" dirty="0" smtClean="0">
                <a:solidFill>
                  <a:srgbClr val="000000"/>
                </a:solidFill>
                <a:latin typeface="Tahoma"/>
                <a:cs typeface="Tahoma"/>
              </a:rPr>
              <a:t>What are your drop out rates, graduation results?</a:t>
            </a:r>
            <a:br>
              <a:rPr lang="en-US" sz="2200" dirty="0" smtClean="0">
                <a:solidFill>
                  <a:srgbClr val="000000"/>
                </a:solidFill>
                <a:latin typeface="Tahoma"/>
                <a:cs typeface="Tahoma"/>
              </a:rPr>
            </a:br>
            <a:endParaRPr lang="en-US" sz="2200" dirty="0" smtClean="0">
              <a:solidFill>
                <a:srgbClr val="000000"/>
              </a:solidFill>
              <a:latin typeface="Tahoma"/>
              <a:cs typeface="Tahoma"/>
            </a:endParaRPr>
          </a:p>
          <a:p>
            <a:pPr>
              <a:defRPr/>
            </a:pPr>
            <a:r>
              <a:rPr lang="en-US" sz="2200" dirty="0" smtClean="0">
                <a:solidFill>
                  <a:srgbClr val="000000"/>
                </a:solidFill>
                <a:latin typeface="Tahoma"/>
                <a:cs typeface="Tahoma"/>
              </a:rPr>
              <a:t>What </a:t>
            </a:r>
            <a:r>
              <a:rPr lang="en-US" sz="2200" dirty="0">
                <a:solidFill>
                  <a:srgbClr val="000000"/>
                </a:solidFill>
                <a:latin typeface="Tahoma"/>
                <a:cs typeface="Tahoma"/>
              </a:rPr>
              <a:t>CTE programs are currently taught at the high schools?</a:t>
            </a:r>
          </a:p>
          <a:p>
            <a:pPr marL="0" indent="0">
              <a:buFontTx/>
              <a:buNone/>
              <a:defRPr/>
            </a:pPr>
            <a:endParaRPr lang="en-US" sz="2200" dirty="0">
              <a:solidFill>
                <a:srgbClr val="000000"/>
              </a:solidFill>
              <a:latin typeface="Tahoma"/>
              <a:cs typeface="Tahoma"/>
            </a:endParaRPr>
          </a:p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latin typeface="Tahoma"/>
                <a:cs typeface="Tahoma"/>
              </a:rPr>
              <a:t>What are the current workforce needs in the community?</a:t>
            </a:r>
          </a:p>
          <a:p>
            <a:pPr>
              <a:defRPr/>
            </a:pPr>
            <a:endParaRPr lang="en-US" sz="2200" dirty="0">
              <a:solidFill>
                <a:srgbClr val="000000"/>
              </a:solidFill>
              <a:latin typeface="Tahoma"/>
              <a:cs typeface="Tahoma"/>
            </a:endParaRPr>
          </a:p>
          <a:p>
            <a:pPr>
              <a:defRPr/>
            </a:pPr>
            <a:r>
              <a:rPr lang="en-US" sz="2200" dirty="0">
                <a:solidFill>
                  <a:srgbClr val="000000"/>
                </a:solidFill>
                <a:latin typeface="Tahoma"/>
                <a:cs typeface="Tahoma"/>
              </a:rPr>
              <a:t>What </a:t>
            </a:r>
            <a:r>
              <a:rPr lang="en-US" sz="2200" dirty="0" smtClean="0">
                <a:solidFill>
                  <a:srgbClr val="000000"/>
                </a:solidFill>
                <a:latin typeface="Tahoma"/>
                <a:cs typeface="Tahoma"/>
              </a:rPr>
              <a:t>is community college offering?</a:t>
            </a:r>
            <a:endParaRPr lang="en-US" sz="22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4594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/>
          <a:lstStyle/>
          <a:p>
            <a:r>
              <a:rPr lang="en-US" sz="3400" b="1" dirty="0" smtClean="0"/>
              <a:t/>
            </a:r>
            <a:br>
              <a:rPr lang="en-US" sz="3400" b="1" dirty="0" smtClean="0"/>
            </a:br>
            <a:r>
              <a:rPr lang="en-US" sz="3400" b="1" dirty="0" smtClean="0"/>
              <a:t>What </a:t>
            </a:r>
            <a:r>
              <a:rPr lang="en-US" sz="3400" b="1" dirty="0"/>
              <a:t>are the desired results?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solidFill>
            <a:srgbClr val="009BAD"/>
          </a:solidFill>
        </p:spPr>
        <p:txBody>
          <a:bodyPr/>
          <a:lstStyle/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Are </a:t>
            </a:r>
            <a:r>
              <a:rPr lang="en-US" sz="2400" dirty="0">
                <a:solidFill>
                  <a:srgbClr val="FFFFFF"/>
                </a:solidFill>
              </a:rPr>
              <a:t>they connected to higher wage jobs in the region? </a:t>
            </a:r>
            <a:endParaRPr lang="en-US" sz="2400" dirty="0" smtClean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Are the courses articulated with the Community College</a:t>
            </a:r>
            <a:r>
              <a:rPr lang="en-US" sz="2400" dirty="0" smtClean="0">
                <a:solidFill>
                  <a:srgbClr val="FFFFFF"/>
                </a:solidFill>
              </a:rPr>
              <a:t>?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Are the high school pathways/academies structured? 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>
                <a:solidFill>
                  <a:srgbClr val="FFFFFF"/>
                </a:solidFill>
              </a:rPr>
              <a:t>Are the courses linked to feeder middle schools?</a:t>
            </a:r>
          </a:p>
          <a:p>
            <a:endParaRPr lang="en-US" sz="2000" b="1" dirty="0">
              <a:solidFill>
                <a:srgbClr val="FFFFFF"/>
              </a:solidFill>
              <a:latin typeface="Arial" charset="0"/>
            </a:endParaRPr>
          </a:p>
          <a:p>
            <a:endParaRPr lang="en-US" sz="2800" dirty="0">
              <a:solidFill>
                <a:srgbClr val="FFFFFF"/>
              </a:solidFill>
              <a:latin typeface="Arial" charset="0"/>
            </a:endParaRPr>
          </a:p>
          <a:p>
            <a:pPr>
              <a:buFontTx/>
              <a:buNone/>
            </a:pPr>
            <a:endParaRPr lang="en-US" sz="28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7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MMB Account Document" ma:contentTypeID="0x010100C4B91A1330EF8548A860B549DEB6CCE200793D419805F3E5488CF1FC62008AC60C" ma:contentTypeVersion="11" ma:contentTypeDescription="Use this document type to classify GMMB Account/Client documents" ma:contentTypeScope="" ma:versionID="ba7e519bf842fc992f6ade08d326b34d">
  <xsd:schema xmlns:xsd="http://www.w3.org/2001/XMLSchema" xmlns:xs="http://www.w3.org/2001/XMLSchema" xmlns:p="http://schemas.microsoft.com/office/2006/metadata/properties" xmlns:ns2="cee09c55-d643-4432-8845-148140087fbe" xmlns:ns4="87fb12e4-be31-4876-9f9a-ef51e4776801" targetNamespace="http://schemas.microsoft.com/office/2006/metadata/properties" ma:root="true" ma:fieldsID="fc8d1a2d31b98937b49550530f2d1f4c" ns2:_="" ns4:_="">
    <xsd:import namespace="cee09c55-d643-4432-8845-148140087fbe"/>
    <xsd:import namespace="87fb12e4-be31-4876-9f9a-ef51e4776801"/>
    <xsd:element name="properties">
      <xsd:complexType>
        <xsd:sequence>
          <xsd:element name="documentManagement">
            <xsd:complexType>
              <xsd:all>
                <xsd:element ref="ns2:Account_x0020_Document_x0020_Type"/>
                <xsd:element ref="ns2:GMMB_x0020_Department" minOccurs="0"/>
                <xsd:element ref="ns2:jd4e143a6be64cdca9e0a47b5449ad4e" minOccurs="0"/>
                <xsd:element ref="ns2:TaxCatchAll" minOccurs="0"/>
                <xsd:element ref="ns2:TaxCatchAllLabel" minOccurs="0"/>
                <xsd:element ref="ns4:Ev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09c55-d643-4432-8845-148140087fbe" elementFormDefault="qualified">
    <xsd:import namespace="http://schemas.microsoft.com/office/2006/documentManagement/types"/>
    <xsd:import namespace="http://schemas.microsoft.com/office/infopath/2007/PartnerControls"/>
    <xsd:element name="Account_x0020_Document_x0020_Type" ma:index="8" ma:displayName="Acct. Doc Type" ma:description="Select the type of document" ma:format="Dropdown" ma:internalName="Account_x0020_Document_x0020_Type" ma:readOnly="false">
      <xsd:simpleType>
        <xsd:restriction base="dms:Choice">
          <xsd:enumeration value="Agenda"/>
          <xsd:enumeration value="Activity Memo"/>
          <xsd:enumeration value="Advertising Creative"/>
          <xsd:enumeration value="Article"/>
          <xsd:enumeration value="Billing Worksheet"/>
          <xsd:enumeration value="Blog"/>
          <xsd:enumeration value="Brief"/>
          <xsd:enumeration value="Brochure"/>
          <xsd:enumeration value="Budget (Estimate)"/>
          <xsd:enumeration value="Budget Tracker"/>
          <xsd:enumeration value="Case Study"/>
          <xsd:enumeration value="Communications Plan"/>
          <xsd:enumeration value="Contact List"/>
          <xsd:enumeration value="Contract"/>
          <xsd:enumeration value="Creative Files"/>
          <xsd:enumeration value="Digital"/>
          <xsd:enumeration value="Earned Media"/>
          <xsd:enumeration value="Editorial Calendar"/>
          <xsd:enumeration value="Email"/>
          <xsd:enumeration value="Estimate"/>
          <xsd:enumeration value="Expense Report"/>
          <xsd:enumeration value="Fact Sheet"/>
          <xsd:enumeration value="Image"/>
          <xsd:enumeration value="Invoice"/>
          <xsd:enumeration value="Invoice Memo"/>
          <xsd:enumeration value="Letter"/>
          <xsd:enumeration value="Logo"/>
          <xsd:enumeration value="Materials from Partner or Vendor"/>
          <xsd:enumeration value="Media Buy"/>
          <xsd:enumeration value="Media List"/>
          <xsd:enumeration value="Memo"/>
          <xsd:enumeration value="Newsletter"/>
          <xsd:enumeration value="Notes"/>
          <xsd:enumeration value="Other"/>
          <xsd:enumeration value="Outline"/>
          <xsd:enumeration value="Op-ed"/>
          <xsd:enumeration value="Outreach Toolkit"/>
          <xsd:enumeration value="Presentation"/>
          <xsd:enumeration value="Press Release"/>
          <xsd:enumeration value="Projection"/>
          <xsd:enumeration value="Proposal/Pitch"/>
          <xsd:enumeration value="Report"/>
          <xsd:enumeration value="Script"/>
          <xsd:enumeration value="Stakeholder Interview"/>
          <xsd:enumeration value="Style Guide"/>
          <xsd:enumeration value="Talking Points"/>
          <xsd:enumeration value="Timeline"/>
          <xsd:enumeration value="Transcript"/>
          <xsd:enumeration value="Video"/>
          <xsd:enumeration value="Web"/>
          <xsd:enumeration value="Whitepaper"/>
          <xsd:enumeration value="WIP"/>
          <xsd:enumeration value="Work Plan"/>
        </xsd:restriction>
      </xsd:simpleType>
    </xsd:element>
    <xsd:element name="GMMB_x0020_Department" ma:index="9" nillable="true" ma:displayName="GMMB Dept." ma:description="Select the GMMB Department" ma:format="Dropdown" ma:internalName="GMMB_x0020_Department" ma:readOnly="false">
      <xsd:simpleType>
        <xsd:restriction base="dms:Choice">
          <xsd:enumeration value="Account Management"/>
          <xsd:enumeration value="Accounting"/>
          <xsd:enumeration value="Digital"/>
          <xsd:enumeration value="HR"/>
          <xsd:enumeration value="IT"/>
          <xsd:enumeration value="Media"/>
        </xsd:restriction>
      </xsd:simpleType>
    </xsd:element>
    <xsd:element name="jd4e143a6be64cdca9e0a47b5449ad4e" ma:index="10" nillable="true" ma:taxonomy="true" ma:internalName="jd4e143a6be64cdca9e0a47b5449ad4e" ma:taxonomyFieldName="Account_x0020_Document_x0020_Tagging" ma:displayName="Acct. Tags" ma:default="" ma:fieldId="{3d4e143a-6be6-4cdc-a9e0-a47b5449ad4e}" ma:taxonomyMulti="true" ma:sspId="ae11484e-0325-4a91-998b-8fb8d893685c" ma:termSetId="bd51b120-e50b-4a0e-a52c-490e31f13cd8" ma:anchorId="de962eee-7161-4fc1-8ce9-81f188cfdfb9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a04b4d56-c814-4ccb-b5db-2d412e48b087}" ma:internalName="TaxCatchAll" ma:showField="CatchAllData" ma:web="cee09c55-d643-4432-8845-148140087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a04b4d56-c814-4ccb-b5db-2d412e48b087}" ma:internalName="TaxCatchAllLabel" ma:readOnly="true" ma:showField="CatchAllDataLabel" ma:web="cee09c55-d643-4432-8845-148140087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b12e4-be31-4876-9f9a-ef51e4776801" elementFormDefault="qualified">
    <xsd:import namespace="http://schemas.microsoft.com/office/2006/documentManagement/types"/>
    <xsd:import namespace="http://schemas.microsoft.com/office/infopath/2007/PartnerControls"/>
    <xsd:element name="Event" ma:index="15" nillable="true" ma:displayName="Event" ma:list="{8af3bfc7-fdc9-45be-a66e-0d46bb753d66}" ma:internalName="Event" ma:showField="LinkTitleNoMenu" ma:web="35b8d145-fd15-41e3-b346-2f23e6109f02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MMB_x0020_Department xmlns="cee09c55-d643-4432-8845-148140087fbe">Account Management</GMMB_x0020_Department>
    <jd4e143a6be64cdca9e0a47b5449ad4e xmlns="cee09c55-d643-4432-8845-148140087fbe">
      <Terms xmlns="http://schemas.microsoft.com/office/infopath/2007/PartnerControls"/>
    </jd4e143a6be64cdca9e0a47b5449ad4e>
    <Event xmlns="87fb12e4-be31-4876-9f9a-ef51e4776801" xsi:nil="true"/>
    <TaxCatchAll xmlns="cee09c55-d643-4432-8845-148140087fbe"/>
    <Account_x0020_Document_x0020_Type xmlns="cee09c55-d643-4432-8845-148140087fbe">Presentation</Account_x0020_Document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9C6B8E-EDA5-4B4E-AE7F-D4929AC58C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e09c55-d643-4432-8845-148140087fbe"/>
    <ds:schemaRef ds:uri="87fb12e4-be31-4876-9f9a-ef51e47768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405269-70DA-4207-950B-F44039A1731E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87fb12e4-be31-4876-9f9a-ef51e4776801"/>
    <ds:schemaRef ds:uri="http://purl.org/dc/elements/1.1/"/>
    <ds:schemaRef ds:uri="cee09c55-d643-4432-8845-148140087fbe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F913C5E-26C2-4284-9F87-97BC65266C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35752</TotalTime>
  <Words>1094</Words>
  <Application>Microsoft Macintosh PowerPoint</Application>
  <PresentationFormat>On-screen Show (4:3)</PresentationFormat>
  <Paragraphs>330</Paragraphs>
  <Slides>38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Office Theme</vt:lpstr>
      <vt:lpstr>Blueprint</vt:lpstr>
      <vt:lpstr>1_Office Theme</vt:lpstr>
      <vt:lpstr>1_Blueprint</vt:lpstr>
      <vt:lpstr>1_Default Design</vt:lpstr>
      <vt:lpstr>Worksheet</vt:lpstr>
      <vt:lpstr>Creating CTE Academies that  Prepare Students for College &amp; Career       March 3 &amp; 4, 2014  Educating for Careers Conference Diana LaMar, Ed.D. Director Linked Learning, PSUSD Kim McNulty, Director Next Generation Learning, CVEP</vt:lpstr>
      <vt:lpstr>PowerPoint Presentation</vt:lpstr>
      <vt:lpstr>PowerPoint Presentation</vt:lpstr>
      <vt:lpstr>PowerPoint Presentation</vt:lpstr>
      <vt:lpstr>PowerPoint Presentation</vt:lpstr>
      <vt:lpstr>Our Future Workforce: By the Numbers – 2012/2013</vt:lpstr>
      <vt:lpstr>PowerPoint Presentation</vt:lpstr>
      <vt:lpstr> Take an Inventory…. What do you have? </vt:lpstr>
      <vt:lpstr> What are the desired results?</vt:lpstr>
      <vt:lpstr>                    How will you structure the program?  </vt:lpstr>
      <vt:lpstr>    We also support the CPA model </vt:lpstr>
      <vt:lpstr>Who are Your Movers and Shakers?</vt:lpstr>
      <vt:lpstr>Know Your Outcomes &amp; Showcase Results</vt:lpstr>
      <vt:lpstr>Determine Your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Leadership Engagement</vt:lpstr>
      <vt:lpstr>PowerPoint Presentation</vt:lpstr>
      <vt:lpstr>Our Strand 4</vt:lpstr>
      <vt:lpstr>Regional Plan 5 Strategic Outcomes</vt:lpstr>
      <vt:lpstr>Regional Plan Target Outcomes: </vt:lpstr>
      <vt:lpstr>PowerPoint Presentation</vt:lpstr>
      <vt:lpstr>PowerPoint Presentation</vt:lpstr>
      <vt:lpstr>Powerful CTE Programs Provide Work-based Learning Opportunities</vt:lpstr>
      <vt:lpstr>PowerPoint Presentation</vt:lpstr>
      <vt:lpstr>What is an Industry Council?</vt:lpstr>
      <vt:lpstr>PowerPoint Presentation</vt:lpstr>
      <vt:lpstr>PowerPoint Presentation</vt:lpstr>
      <vt:lpstr>Potential Funding Sources</vt:lpstr>
      <vt:lpstr>PowerPoint Presentation</vt:lpstr>
      <vt:lpstr>PowerPoint Presentation</vt:lpstr>
      <vt:lpstr>Pathways to Success in the Coachella Valley</vt:lpstr>
      <vt:lpstr>PowerPoint Presentation</vt:lpstr>
      <vt:lpstr> Students Provided Scholarships by  Industry Cluster: 2009-2012 Approx. $1.7 M Annually (change Clean Tech – Energy, Engineering and Design)</vt:lpstr>
      <vt:lpstr>Diana LaMar, Ed.D. Director of Linked Learning Palm Springs Unified School District 760-416-6073 dlamar@psusd.us  Kim McNulty Director Next Generation Learning Coachella Valley Economic Partnership kmcnultyps@aol.com </vt:lpstr>
    </vt:vector>
  </TitlesOfParts>
  <Company>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Hester, Tanja</dc:creator>
  <cp:lastModifiedBy>Kim McNulty</cp:lastModifiedBy>
  <cp:revision>392</cp:revision>
  <cp:lastPrinted>2014-02-28T21:29:06Z</cp:lastPrinted>
  <dcterms:created xsi:type="dcterms:W3CDTF">2014-03-01T15:04:20Z</dcterms:created>
  <dcterms:modified xsi:type="dcterms:W3CDTF">2014-03-01T21:22:31Z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0x010100C4B91A1330EF8548A860B549DEB6CCE200793D419805F3E5488CF1FC62008AC60C</vt:lpwstr>
  </property>
  <property fmtid="{D5CDD505-2E9C-101B-9397-08002B2CF9AE}" pid="3" name="Account Document Tagging">
    <vt:lpwstr/>
  </property>
</Properties>
</file>