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1" r:id="rId3"/>
    <p:sldId id="289" r:id="rId4"/>
    <p:sldId id="273" r:id="rId5"/>
    <p:sldId id="294" r:id="rId6"/>
    <p:sldId id="275" r:id="rId7"/>
    <p:sldId id="274" r:id="rId8"/>
    <p:sldId id="261" r:id="rId9"/>
    <p:sldId id="262" r:id="rId10"/>
    <p:sldId id="282" r:id="rId11"/>
    <p:sldId id="280" r:id="rId12"/>
    <p:sldId id="267" r:id="rId13"/>
    <p:sldId id="287" r:id="rId14"/>
    <p:sldId id="284" r:id="rId15"/>
    <p:sldId id="285" r:id="rId16"/>
    <p:sldId id="286" r:id="rId17"/>
    <p:sldId id="288" r:id="rId18"/>
    <p:sldId id="293" r:id="rId19"/>
    <p:sldId id="297" r:id="rId20"/>
    <p:sldId id="296" r:id="rId21"/>
    <p:sldId id="295" r:id="rId22"/>
    <p:sldId id="279" r:id="rId23"/>
    <p:sldId id="283" r:id="rId24"/>
    <p:sldId id="290" r:id="rId25"/>
    <p:sldId id="291" r:id="rId26"/>
    <p:sldId id="264" r:id="rId27"/>
    <p:sldId id="266" r:id="rId28"/>
    <p:sldId id="269" r:id="rId29"/>
    <p:sldId id="265" r:id="rId30"/>
    <p:sldId id="270" r:id="rId31"/>
    <p:sldId id="278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717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30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245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46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048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79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319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0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322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082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346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7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905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4CEE-91D5-5E4B-AEE5-68DA859BA614}" type="datetimeFigureOut">
              <a:rPr lang="en-US" smtClean="0"/>
              <a:pPr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BB67-1B30-FD46-BAB2-21B017782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27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.org/calendar_day.asp?date=3/27/2014&amp;event=108" TargetMode="External"/><Relationship Id="rId4" Type="http://schemas.openxmlformats.org/officeDocument/2006/relationships/hyperlink" Target="http://www.need.org/calendar_day.asp?date=4/3/2014&amp;event=1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ed.org/calendar_day.asp?date=3/22/2014&amp;event=8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scott@need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445" y="433708"/>
            <a:ext cx="797500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Energy Education Resources   </a:t>
            </a:r>
            <a:br>
              <a:rPr lang="en-US" sz="3600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for Green Academies</a:t>
            </a:r>
          </a:p>
          <a:p>
            <a:pPr>
              <a:spcAft>
                <a:spcPts val="1200"/>
              </a:spcAft>
            </a:pP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 for teaching fundamentals of: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Science, Energy Sources,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Efficiency and Conservation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266" y="58233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7445" y="5334661"/>
            <a:ext cx="30158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March 4, 2014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445" y="3830620"/>
            <a:ext cx="6469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Barry Scott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Educational Consultant</a:t>
            </a:r>
          </a:p>
          <a:p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bscott@need.org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(209) 464-5663</a:t>
            </a:r>
          </a:p>
        </p:txBody>
      </p:sp>
      <p:pic>
        <p:nvPicPr>
          <p:cNvPr id="2" name="Picture 1" descr="OldColorN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81367" y="3598277"/>
            <a:ext cx="3243006" cy="230621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40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_Energy_Litera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19"/>
            <a:ext cx="9144000" cy="560476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1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7 Princip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51"/>
            <a:ext cx="9144000" cy="656649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60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49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The NEED Project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 lnSpcReduction="10000"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Science of Energy (forms and transformations)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Sources of Energy (renewable and nonrenewable)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Electricity and Magnetism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Transportation (increasingly tied to the grid)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Efficiency and Conservation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When time allows: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Synthesis and Reinforcement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Service Learning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Recognition  (celebration, leadership, outreach)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90129"/>
            <a:ext cx="3776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Steps in an EE Program: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4-03-02 at 8.3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63377" y="0"/>
            <a:ext cx="4280623" cy="6858000"/>
          </a:xfrm>
          <a:prstGeom prst="rect">
            <a:avLst/>
          </a:prstGeom>
        </p:spPr>
      </p:pic>
      <p:pic>
        <p:nvPicPr>
          <p:cNvPr id="3" name="Picture 2" descr="Screen Shot 2014-03-02 at 8.40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498363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34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8.33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19300" y="0"/>
            <a:ext cx="50886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33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03-02 at 8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44093" y="0"/>
            <a:ext cx="52543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81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4-03-02 at 8.54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1500" y="0"/>
            <a:ext cx="799963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52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US-energy-flows-LLNL-sankey-diagram-2012-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63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58" y="1563236"/>
            <a:ext cx="79300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CAISO </a:t>
            </a:r>
          </a:p>
          <a:p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California Independent System Operator</a:t>
            </a:r>
          </a:p>
          <a:p>
            <a:endParaRPr lang="en-US" sz="2800" b="1" dirty="0" smtClean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http://</a:t>
            </a:r>
            <a:r>
              <a:rPr lang="en-US" sz="2800" b="1" dirty="0" err="1" smtClean="0">
                <a:latin typeface="Arial"/>
                <a:cs typeface="Arial"/>
              </a:rPr>
              <a:t>www.caiso.com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1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flexal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17" y="0"/>
            <a:ext cx="748996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1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00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Signature NEED Programs: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8792" y="882905"/>
            <a:ext cx="8865208" cy="49241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ConocoPhillips 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EIA Energy Kids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FPL Solar Stations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Hawaii Energy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Fuel Energy Detectives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Orleans Solar Schools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Initative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Pacific Gas &amp; Electric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PECO Energizing Education Program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Phillips 66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TXU Energy Solar Academy</a:t>
            </a:r>
          </a:p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Walmart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Solar Schools</a:t>
            </a:r>
          </a:p>
          <a:p>
            <a:pPr algn="ctr"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2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03-04 at 8.12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774700"/>
            <a:ext cx="8394700" cy="5308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1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03-04 at 8.11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00" y="0"/>
            <a:ext cx="7419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1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Shot 2014-03-01 at 7.1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900" y="0"/>
            <a:ext cx="89510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7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4-03-01 at 7.1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200" y="0"/>
            <a:ext cx="897011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9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4-03-02 at 9.07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4800" y="0"/>
            <a:ext cx="85112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6254" y="588603"/>
            <a:ext cx="489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http://</a:t>
            </a:r>
            <a:r>
              <a:rPr lang="en-US" sz="3600" b="1" i="1" dirty="0" err="1" smtClean="0">
                <a:solidFill>
                  <a:srgbClr val="FF0000"/>
                </a:solidFill>
              </a:rPr>
              <a:t>pge.need.org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19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4-03-02 at 9.01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2600" y="0"/>
            <a:ext cx="81552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66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Industry Certification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2872"/>
            <a:ext cx="8686800" cy="413420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National Center for Construction Education and Research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: Bechtel, Pacific Gas and Electric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Offers certification and testing across a variety of crafts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Trainee’s certifications are portable, globally recognized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Core curriculum treats universally important skills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Comprehension level is appropriate to at-risk learners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Combination of written exams and performance tests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Titles are available in Spanish</a:t>
            </a:r>
          </a:p>
          <a:p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nccerpearsonconstructionbooks.com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03540"/>
            <a:ext cx="5623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Recommendations- Pearson NCCER: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56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Industry Certification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2872"/>
            <a:ext cx="8686800" cy="3856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Basic safety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Construction math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Hand tools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Power tools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Construction drawings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Basic communication skills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Basic employability skills</a:t>
            </a:r>
          </a:p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nccerpearsonconstructionbooks.com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77206"/>
            <a:ext cx="524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NCCER Core Curriculum modules: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1332"/>
            <a:ext cx="8229600" cy="48017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Industry Certification:</a:t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sz="2667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Additional NCCER titles and Certifications: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19340"/>
            <a:ext cx="7829126" cy="453844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Alternative Energy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Solar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Photovoltaics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Wind Energy 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Sustainable Construction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Weatherization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Power Generation certifications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Distribution, Transmission, and Substation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Management and Safety certifications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Your Role in a Green Environment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Energy Industry Certification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5633"/>
            <a:ext cx="8686800" cy="5159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Center for Energy Workforce Development</a:t>
            </a:r>
            <a:endParaRPr lang="en-US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Comprehensive and nationally recognized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Power generation, Transmission, &amp; Distribution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Certifications are provided for module completion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Text based and online modules, written exams only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Most appropriate to dedicated post-secondary programs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Module One- History of the Power Industry (OK for HS)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Module Six- Career Exploration (online, useful for HS)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Module Seven – Hot Topics (online, useful for HS) </a:t>
            </a:r>
          </a:p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www.cewd.org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8779"/>
            <a:ext cx="4168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Recommendations- CEWD: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686800" cy="393283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89904" y="5807075"/>
            <a:ext cx="562529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4-03-02 at 8.58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30300" y="0"/>
            <a:ext cx="686760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5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56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High School Resources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6402"/>
            <a:ext cx="8686800" cy="4180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97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 Project materials for motivation and background, hands-on energy science, K through 12;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NCCER for a variety of certifications upon graduation, appropriate to high school or community college;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CEWD for in-depth dedicated energy programs; more appropriate for community college level.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Used alone on in combination, all have value in EE!</a:t>
            </a:r>
          </a:p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n-US" sz="24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57070"/>
            <a:ext cx="2133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Conclusions: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56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Upcoming workshops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5862" y="1316612"/>
            <a:ext cx="8750980" cy="46778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/>
              <a:t>March 22, </a:t>
            </a:r>
            <a:r>
              <a:rPr lang="en-US" sz="2400" b="1" dirty="0" smtClean="0"/>
              <a:t>2014</a:t>
            </a:r>
            <a:r>
              <a:rPr lang="en-US" sz="2400" dirty="0" smtClean="0"/>
              <a:t>  </a:t>
            </a:r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Wind Energy Workshop - Mojave, CA</a:t>
            </a:r>
            <a:r>
              <a:rPr lang="en-US" sz="2400" dirty="0" smtClean="0"/>
              <a:t> 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March</a:t>
            </a:r>
            <a:r>
              <a:rPr lang="en-US" sz="2400" b="1" dirty="0"/>
              <a:t> 27, </a:t>
            </a:r>
            <a:r>
              <a:rPr lang="en-US" sz="2400" b="1" dirty="0" smtClean="0"/>
              <a:t>2014</a:t>
            </a:r>
            <a:r>
              <a:rPr lang="en-US" sz="2400" dirty="0" smtClean="0">
                <a:hlinkClick r:id="rId3"/>
              </a:rPr>
              <a:t>2014 </a:t>
            </a:r>
            <a:r>
              <a:rPr lang="en-US" sz="2400" dirty="0">
                <a:hlinkClick r:id="rId3"/>
              </a:rPr>
              <a:t>Energy Education Workshop for Teachers - Carson, CA</a:t>
            </a:r>
            <a:r>
              <a:rPr lang="en-US" sz="2400" dirty="0"/>
              <a:t> </a:t>
            </a:r>
            <a:endParaRPr lang="en-US" sz="2400" dirty="0" smtClean="0"/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/>
              <a:t>April 3, </a:t>
            </a:r>
            <a:r>
              <a:rPr lang="en-US" sz="2400" b="1" dirty="0" smtClean="0"/>
              <a:t>2014</a:t>
            </a:r>
            <a:r>
              <a:rPr lang="en-US" sz="2400" dirty="0" smtClean="0">
                <a:hlinkClick r:id="rId4"/>
              </a:rPr>
              <a:t>2014 </a:t>
            </a:r>
            <a:r>
              <a:rPr lang="en-US" sz="2400" dirty="0">
                <a:hlinkClick r:id="rId4"/>
              </a:rPr>
              <a:t>Energy Education Workshop for Teachers - Santa Maria, </a:t>
            </a:r>
            <a:r>
              <a:rPr lang="en-US" sz="2400" dirty="0" smtClean="0">
                <a:hlinkClick r:id="rId4"/>
              </a:rPr>
              <a:t>CA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www.need.org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89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56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High School Resources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6402"/>
            <a:ext cx="8229600" cy="3763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Thank you.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Wingdings"/>
              </a:rPr>
              <a:t>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Questions?</a:t>
            </a:r>
          </a:p>
          <a:p>
            <a:pPr algn="ctr">
              <a:buNone/>
            </a:pP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Barry Scott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/>
              </a:rPr>
              <a:t>bscott@need.org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Mobile: 209.482.5663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4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6942"/>
            <a:ext cx="8229600" cy="5731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About the NEED Project: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8792" y="1223675"/>
            <a:ext cx="8865208" cy="4583400"/>
          </a:xfrm>
        </p:spPr>
        <p:txBody>
          <a:bodyPr>
            <a:normAutofit/>
          </a:bodyPr>
          <a:lstStyle/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National Non-profit Organization founded 1979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Active in all 50 states, 4 territories, and abroad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Teacher network, peer reviewed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K-12 material, free online curriculum, affordable kits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Our sponsors provide free workshops, kits, grants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 have a presence in the industry and public sector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Ongoing support via home office and state coordinators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How does Energy fit into various subject matter areas?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2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6942"/>
            <a:ext cx="8229600" cy="5731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Integrating Energy Education: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8792" y="1486997"/>
            <a:ext cx="8865208" cy="4320078"/>
          </a:xfrm>
        </p:spPr>
        <p:txBody>
          <a:bodyPr>
            <a:normAutofit/>
          </a:bodyPr>
          <a:lstStyle/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History and SS: Energy is in every historic era.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Wars are largely fought and won over energy matters.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Economics are increasingly energy dependent.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Our food water mobility, communications…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Math and science connections are self-evident.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Environmental sciences, climate change?  Energy.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Careers.  More than ever, careers in and around energy.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Where does Energy Education Fit in CTE Sectors?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11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6942"/>
            <a:ext cx="8229600" cy="5731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Industry Sectors: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01123"/>
            <a:ext cx="8686800" cy="4505952"/>
          </a:xfrm>
        </p:spPr>
        <p:txBody>
          <a:bodyPr>
            <a:normAutofit/>
          </a:bodyPr>
          <a:lstStyle/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Agriculture and Natural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 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Arts, Media and Entertainment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Building Trades and Construction ✔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Education, Child Development and Family Services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and Utilities ✔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Engineering and Design ✔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Fashion and Interior Design ✔</a:t>
            </a:r>
          </a:p>
          <a:p>
            <a:pPr marL="347472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Finance and Business ✔</a:t>
            </a:r>
          </a:p>
          <a:p>
            <a:pPr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36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6942"/>
            <a:ext cx="8229600" cy="57311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</a:br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Industry Sectors: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54654"/>
            <a:ext cx="8686800" cy="45524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Health Science and Medical Terminology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Hospitality, Tourism and Recreation ✔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Information Technology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Manufacturing and Product Development ✔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Marketing, Sales and Service ✔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Public Services ✔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Transportation ✔</a:t>
            </a:r>
          </a:p>
          <a:p>
            <a:pPr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endParaRPr lang="en-US" sz="2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6600"/>
                </a:solidFill>
                <a:latin typeface="Arial"/>
                <a:cs typeface="Arial"/>
              </a:rPr>
              <a:t>Challenges and benefits of teaching more about energy?</a:t>
            </a:r>
            <a:endParaRPr lang="en-US" sz="24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1200" b="1" dirty="0" smtClean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54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Implementing Energy 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2872"/>
            <a:ext cx="8229600" cy="43525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topics dispersed across K-12 grades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 for connection to real world applications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 for connection to humans’ lives (see EEI)</a:t>
            </a:r>
            <a:endParaRPr lang="en-US" sz="2400" dirty="0" smtClean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 to connect to the growing number of careers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General failure to prepare students for the workplace</a:t>
            </a:r>
          </a:p>
          <a:p>
            <a:pPr>
              <a:spcAft>
                <a:spcPts val="300"/>
              </a:spcAft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education for energy sector careers only?</a:t>
            </a: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 is a topic ALL citizens should understand.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08185"/>
            <a:ext cx="5110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Challenges at the curricular level: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341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  <a:latin typeface="Arial"/>
                <a:ea typeface="Times New Roman" charset="0"/>
                <a:cs typeface="Arial"/>
              </a:rPr>
              <a:t>The NEED Project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57381"/>
            <a:ext cx="8433176" cy="4149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Unbiased, scientifically sound and research-based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Input from a broad cast of contributors</a:t>
            </a:r>
          </a:p>
          <a:p>
            <a:pPr>
              <a:spcAft>
                <a:spcPts val="600"/>
              </a:spcAft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Integrated, project-based, hands-on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Connected to students’ lives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Provide opportunities for student leadership</a:t>
            </a:r>
            <a:endParaRPr lang="en-US" sz="24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Easily accessible, correlated to standards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Effectively distributed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Meaningfully supported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88049"/>
            <a:ext cx="67019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Characteristics of effective energy curricula: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868</Words>
  <Application>Microsoft Macintosh PowerPoint</Application>
  <PresentationFormat>On-screen Show (4:3)</PresentationFormat>
  <Paragraphs>182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 Signature NEED Programs: </vt:lpstr>
      <vt:lpstr>Slide 3</vt:lpstr>
      <vt:lpstr> About the NEED Project: </vt:lpstr>
      <vt:lpstr> Integrating Energy Education: </vt:lpstr>
      <vt:lpstr> Industry Sectors: </vt:lpstr>
      <vt:lpstr> Industry Sectors: </vt:lpstr>
      <vt:lpstr>Implementing Energy Ed</vt:lpstr>
      <vt:lpstr>The NEED Project</vt:lpstr>
      <vt:lpstr>Slide 10</vt:lpstr>
      <vt:lpstr>Slide 11</vt:lpstr>
      <vt:lpstr>The NEED Project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Industry Certification</vt:lpstr>
      <vt:lpstr>Industry Certification</vt:lpstr>
      <vt:lpstr>Industry Certification:  Additional NCCER titles and Certifications: </vt:lpstr>
      <vt:lpstr>Energy Industry Certification</vt:lpstr>
      <vt:lpstr>High School Resources</vt:lpstr>
      <vt:lpstr>Upcoming workshops</vt:lpstr>
      <vt:lpstr>High School Resources</vt:lpstr>
    </vt:vector>
  </TitlesOfParts>
  <Company>Studio 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Barajas</dc:creator>
  <cp:lastModifiedBy>BARRY SCOTT</cp:lastModifiedBy>
  <cp:revision>44</cp:revision>
  <dcterms:created xsi:type="dcterms:W3CDTF">2014-03-05T17:18:03Z</dcterms:created>
  <dcterms:modified xsi:type="dcterms:W3CDTF">2014-03-05T17:20:29Z</dcterms:modified>
</cp:coreProperties>
</file>