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handoutMasterIdLst>
    <p:handoutMasterId r:id="rId33"/>
  </p:handoutMasterIdLst>
  <p:sldIdLst>
    <p:sldId id="349" r:id="rId2"/>
    <p:sldId id="458" r:id="rId3"/>
    <p:sldId id="323" r:id="rId4"/>
    <p:sldId id="433" r:id="rId5"/>
    <p:sldId id="434" r:id="rId6"/>
    <p:sldId id="435" r:id="rId7"/>
    <p:sldId id="436" r:id="rId8"/>
    <p:sldId id="437" r:id="rId9"/>
    <p:sldId id="438" r:id="rId10"/>
    <p:sldId id="327" r:id="rId11"/>
    <p:sldId id="324" r:id="rId12"/>
    <p:sldId id="377" r:id="rId13"/>
    <p:sldId id="440" r:id="rId14"/>
    <p:sldId id="442" r:id="rId15"/>
    <p:sldId id="443" r:id="rId16"/>
    <p:sldId id="444" r:id="rId17"/>
    <p:sldId id="449" r:id="rId18"/>
    <p:sldId id="447" r:id="rId19"/>
    <p:sldId id="439" r:id="rId20"/>
    <p:sldId id="451" r:id="rId21"/>
    <p:sldId id="452" r:id="rId22"/>
    <p:sldId id="453" r:id="rId23"/>
    <p:sldId id="454" r:id="rId24"/>
    <p:sldId id="455" r:id="rId25"/>
    <p:sldId id="456" r:id="rId26"/>
    <p:sldId id="457" r:id="rId27"/>
    <p:sldId id="429" r:id="rId28"/>
    <p:sldId id="363" r:id="rId29"/>
    <p:sldId id="450" r:id="rId30"/>
    <p:sldId id="448" r:id="rId3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63486A8-AD29-4C8F-A5B6-4B54D6C06A31}">
          <p14:sldIdLst>
            <p14:sldId id="349"/>
            <p14:sldId id="458"/>
            <p14:sldId id="323"/>
            <p14:sldId id="433"/>
            <p14:sldId id="434"/>
            <p14:sldId id="435"/>
            <p14:sldId id="436"/>
            <p14:sldId id="437"/>
            <p14:sldId id="438"/>
            <p14:sldId id="327"/>
            <p14:sldId id="324"/>
            <p14:sldId id="377"/>
            <p14:sldId id="440"/>
            <p14:sldId id="442"/>
            <p14:sldId id="443"/>
            <p14:sldId id="444"/>
            <p14:sldId id="449"/>
            <p14:sldId id="447"/>
            <p14:sldId id="439"/>
            <p14:sldId id="451"/>
            <p14:sldId id="452"/>
            <p14:sldId id="453"/>
            <p14:sldId id="454"/>
            <p14:sldId id="455"/>
            <p14:sldId id="456"/>
            <p14:sldId id="457"/>
            <p14:sldId id="429"/>
            <p14:sldId id="363"/>
            <p14:sldId id="450"/>
            <p14:sldId id="448"/>
          </p14:sldIdLst>
        </p14:section>
      </p14:section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isa shell" initials="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0A2E73"/>
    <a:srgbClr val="1D5782"/>
    <a:srgbClr val="F4B93E"/>
    <a:srgbClr val="737373"/>
    <a:srgbClr val="F1B83D"/>
    <a:srgbClr val="339966"/>
    <a:srgbClr val="996633"/>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96"/>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068" autoAdjust="0"/>
    <p:restoredTop sz="89621" autoAdjust="0"/>
  </p:normalViewPr>
  <p:slideViewPr>
    <p:cSldViewPr>
      <p:cViewPr>
        <p:scale>
          <a:sx n="80" d="100"/>
          <a:sy n="80" d="100"/>
        </p:scale>
        <p:origin x="-365" y="86"/>
      </p:cViewPr>
      <p:guideLst>
        <p:guide orient="horz" pos="2160"/>
        <p:guide pos="2880"/>
      </p:guideLst>
    </p:cSldViewPr>
  </p:slideViewPr>
  <p:outlineViewPr>
    <p:cViewPr>
      <p:scale>
        <a:sx n="33" d="100"/>
        <a:sy n="33" d="100"/>
      </p:scale>
      <p:origin x="0" y="0"/>
    </p:cViewPr>
  </p:outlineViewPr>
  <p:notesTextViewPr>
    <p:cViewPr>
      <p:scale>
        <a:sx n="1" d="1"/>
        <a:sy n="1" d="1"/>
      </p:scale>
      <p:origin x="0" y="106"/>
    </p:cViewPr>
  </p:notesTextViewPr>
  <p:sorterViewPr>
    <p:cViewPr>
      <p:scale>
        <a:sx n="100" d="100"/>
        <a:sy n="100" d="100"/>
      </p:scale>
      <p:origin x="0" y="30"/>
    </p:cViewPr>
  </p:sorterViewPr>
  <p:notesViewPr>
    <p:cSldViewPr>
      <p:cViewPr varScale="1">
        <p:scale>
          <a:sx n="81" d="100"/>
          <a:sy n="81" d="100"/>
        </p:scale>
        <p:origin x="-1998" y="-96"/>
      </p:cViewPr>
      <p:guideLst>
        <p:guide orient="horz" pos="2928"/>
        <p:guide pos="220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vtquinlivan\AppData\Local\Microsoft\Windows\Temporary%20Internet%20Files\Content.Outlook\ZPNOGJGE\FTESSumm%20-%20040312.xls"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file01\users\vtquinlivan\Strategy%20&amp;%20Planning\Copy%20of%20FTESSumm%20-%20040312%20v5.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8353413654618504E-2"/>
          <c:y val="3.07017543859649E-2"/>
          <c:w val="0.89156626506024095"/>
          <c:h val="0.86842105263157898"/>
        </c:manualLayout>
      </c:layout>
      <c:barChart>
        <c:barDir val="col"/>
        <c:grouping val="clustered"/>
        <c:varyColors val="0"/>
        <c:ser>
          <c:idx val="0"/>
          <c:order val="0"/>
          <c:spPr>
            <a:solidFill>
              <a:schemeClr val="tx2">
                <a:lumMod val="75000"/>
              </a:schemeClr>
            </a:solidFill>
          </c:spPr>
          <c:invertIfNegative val="0"/>
          <c:dLbls>
            <c:showLegendKey val="0"/>
            <c:showVal val="1"/>
            <c:showCatName val="0"/>
            <c:showSerName val="0"/>
            <c:showPercent val="0"/>
            <c:showBubbleSize val="0"/>
            <c:showLeaderLines val="0"/>
          </c:dLbls>
          <c:cat>
            <c:strRef>
              <c:f>'[FTESSumm - 040312.xls]FTES Ratio'!$B$2:$K$2</c:f>
              <c:strCache>
                <c:ptCount val="10"/>
                <c:pt idx="0">
                  <c:v>2001-02</c:v>
                </c:pt>
                <c:pt idx="1">
                  <c:v>2002-03</c:v>
                </c:pt>
                <c:pt idx="2">
                  <c:v>2003-04</c:v>
                </c:pt>
                <c:pt idx="3">
                  <c:v>2004-05</c:v>
                </c:pt>
                <c:pt idx="4">
                  <c:v>2005-06</c:v>
                </c:pt>
                <c:pt idx="5">
                  <c:v>2006-07</c:v>
                </c:pt>
                <c:pt idx="6">
                  <c:v>2007-08</c:v>
                </c:pt>
                <c:pt idx="7">
                  <c:v>2008-09</c:v>
                </c:pt>
                <c:pt idx="8">
                  <c:v>2009-10</c:v>
                </c:pt>
                <c:pt idx="9">
                  <c:v>2010-11</c:v>
                </c:pt>
              </c:strCache>
            </c:strRef>
          </c:cat>
          <c:val>
            <c:numRef>
              <c:f>'[FTESSumm - 040312.xls]FTES Ratio'!$B$3:$K$3</c:f>
              <c:numCache>
                <c:formatCode>0.00%</c:formatCode>
                <c:ptCount val="10"/>
                <c:pt idx="0">
                  <c:v>0.31350700716150998</c:v>
                </c:pt>
                <c:pt idx="1">
                  <c:v>0.30678937699480402</c:v>
                </c:pt>
                <c:pt idx="2">
                  <c:v>0.30329325149719699</c:v>
                </c:pt>
                <c:pt idx="3">
                  <c:v>0.29857687999503901</c:v>
                </c:pt>
                <c:pt idx="4">
                  <c:v>0.29955259008659002</c:v>
                </c:pt>
                <c:pt idx="5">
                  <c:v>0.29899672253676501</c:v>
                </c:pt>
                <c:pt idx="6">
                  <c:v>0.30193398917809799</c:v>
                </c:pt>
                <c:pt idx="7">
                  <c:v>0.29807054918987202</c:v>
                </c:pt>
                <c:pt idx="8">
                  <c:v>0.29877177517791498</c:v>
                </c:pt>
                <c:pt idx="9">
                  <c:v>0.29634889574598799</c:v>
                </c:pt>
              </c:numCache>
            </c:numRef>
          </c:val>
        </c:ser>
        <c:dLbls>
          <c:showLegendKey val="0"/>
          <c:showVal val="0"/>
          <c:showCatName val="0"/>
          <c:showSerName val="0"/>
          <c:showPercent val="0"/>
          <c:showBubbleSize val="0"/>
        </c:dLbls>
        <c:gapWidth val="150"/>
        <c:axId val="86291968"/>
        <c:axId val="86293504"/>
      </c:barChart>
      <c:catAx>
        <c:axId val="86291968"/>
        <c:scaling>
          <c:orientation val="minMax"/>
        </c:scaling>
        <c:delete val="0"/>
        <c:axPos val="b"/>
        <c:numFmt formatCode="General" sourceLinked="1"/>
        <c:majorTickMark val="out"/>
        <c:minorTickMark val="none"/>
        <c:tickLblPos val="nextTo"/>
        <c:txPr>
          <a:bodyPr rot="0" vert="horz"/>
          <a:lstStyle/>
          <a:p>
            <a:pPr>
              <a:defRPr sz="1000" b="0" i="0" u="none" strike="noStrike" baseline="0">
                <a:solidFill>
                  <a:srgbClr val="000000"/>
                </a:solidFill>
                <a:latin typeface="Calibri"/>
                <a:ea typeface="Calibri"/>
                <a:cs typeface="Calibri"/>
              </a:defRPr>
            </a:pPr>
            <a:endParaRPr lang="en-US"/>
          </a:p>
        </c:txPr>
        <c:crossAx val="86293504"/>
        <c:crossesAt val="0"/>
        <c:auto val="1"/>
        <c:lblAlgn val="ctr"/>
        <c:lblOffset val="100"/>
        <c:noMultiLvlLbl val="0"/>
      </c:catAx>
      <c:valAx>
        <c:axId val="86293504"/>
        <c:scaling>
          <c:orientation val="minMax"/>
        </c:scaling>
        <c:delete val="0"/>
        <c:axPos val="l"/>
        <c:majorGridlines/>
        <c:numFmt formatCode="0.00%" sourceLinked="1"/>
        <c:majorTickMark val="out"/>
        <c:minorTickMark val="none"/>
        <c:tickLblPos val="nextTo"/>
        <c:txPr>
          <a:bodyPr rot="0" vert="horz"/>
          <a:lstStyle/>
          <a:p>
            <a:pPr>
              <a:defRPr sz="1000" b="0" i="0" u="none" strike="noStrike" baseline="0">
                <a:solidFill>
                  <a:srgbClr val="000000"/>
                </a:solidFill>
                <a:latin typeface="Calibri"/>
                <a:ea typeface="Calibri"/>
                <a:cs typeface="Calibri"/>
              </a:defRPr>
            </a:pPr>
            <a:endParaRPr lang="en-US"/>
          </a:p>
        </c:txPr>
        <c:crossAx val="86291968"/>
        <c:crosses val="autoZero"/>
        <c:crossBetween val="between"/>
      </c:valAx>
    </c:plotArea>
    <c:plotVisOnly val="1"/>
    <c:dispBlanksAs val="gap"/>
    <c:showDLblsOverMax val="0"/>
  </c:chart>
  <c:txPr>
    <a:bodyPr/>
    <a:lstStyle/>
    <a:p>
      <a:pPr>
        <a:defRPr sz="1000" b="0" i="0" u="none" strike="noStrike" baseline="0">
          <a:solidFill>
            <a:srgbClr val="000000"/>
          </a:solidFill>
          <a:latin typeface="Calibri"/>
          <a:ea typeface="Calibri"/>
          <a:cs typeface="Calibri"/>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tx>
            <c:strRef>
              <c:f>'FTES Totals'!$A$11</c:f>
              <c:strCache>
                <c:ptCount val="1"/>
                <c:pt idx="0">
                  <c:v>CTE FTES</c:v>
                </c:pt>
              </c:strCache>
            </c:strRef>
          </c:tx>
          <c:spPr>
            <a:solidFill>
              <a:schemeClr val="tx2">
                <a:lumMod val="60000"/>
                <a:lumOff val="40000"/>
              </a:schemeClr>
            </a:solidFill>
          </c:spPr>
          <c:invertIfNegative val="0"/>
          <c:dLbls>
            <c:showLegendKey val="0"/>
            <c:showVal val="1"/>
            <c:showCatName val="0"/>
            <c:showSerName val="0"/>
            <c:showPercent val="0"/>
            <c:showBubbleSize val="0"/>
            <c:showLeaderLines val="0"/>
          </c:dLbls>
          <c:cat>
            <c:strRef>
              <c:f>'FTES Totals'!$B$10:$K$10</c:f>
              <c:strCache>
                <c:ptCount val="10"/>
                <c:pt idx="0">
                  <c:v>2001-02</c:v>
                </c:pt>
                <c:pt idx="1">
                  <c:v>2002-03</c:v>
                </c:pt>
                <c:pt idx="2">
                  <c:v>2003-04</c:v>
                </c:pt>
                <c:pt idx="3">
                  <c:v>2004-05</c:v>
                </c:pt>
                <c:pt idx="4">
                  <c:v>2005-06</c:v>
                </c:pt>
                <c:pt idx="5">
                  <c:v>2006-07</c:v>
                </c:pt>
                <c:pt idx="6">
                  <c:v>2007-08</c:v>
                </c:pt>
                <c:pt idx="7">
                  <c:v>2008-09</c:v>
                </c:pt>
                <c:pt idx="8">
                  <c:v>2009-10</c:v>
                </c:pt>
                <c:pt idx="9">
                  <c:v>2010-11</c:v>
                </c:pt>
              </c:strCache>
            </c:strRef>
          </c:cat>
          <c:val>
            <c:numRef>
              <c:f>'FTES Totals'!$B$11:$K$11</c:f>
              <c:numCache>
                <c:formatCode>#,##0</c:formatCode>
                <c:ptCount val="10"/>
                <c:pt idx="0">
                  <c:v>353945.70209899999</c:v>
                </c:pt>
                <c:pt idx="1">
                  <c:v>353882.15279099927</c:v>
                </c:pt>
                <c:pt idx="2">
                  <c:v>336969.21539999999</c:v>
                </c:pt>
                <c:pt idx="3">
                  <c:v>325715.20335999998</c:v>
                </c:pt>
                <c:pt idx="4">
                  <c:v>333898.56029500009</c:v>
                </c:pt>
                <c:pt idx="5">
                  <c:v>339513.26651899982</c:v>
                </c:pt>
                <c:pt idx="6">
                  <c:v>369354.98398500012</c:v>
                </c:pt>
                <c:pt idx="7">
                  <c:v>391996.533321</c:v>
                </c:pt>
                <c:pt idx="8">
                  <c:v>392966.42615900002</c:v>
                </c:pt>
                <c:pt idx="9">
                  <c:v>379214.37128500012</c:v>
                </c:pt>
              </c:numCache>
            </c:numRef>
          </c:val>
        </c:ser>
        <c:ser>
          <c:idx val="1"/>
          <c:order val="1"/>
          <c:tx>
            <c:strRef>
              <c:f>'FTES Totals'!$A$12</c:f>
              <c:strCache>
                <c:ptCount val="1"/>
                <c:pt idx="0">
                  <c:v>NonCTE FTES</c:v>
                </c:pt>
              </c:strCache>
            </c:strRef>
          </c:tx>
          <c:spPr>
            <a:solidFill>
              <a:schemeClr val="accent3">
                <a:lumMod val="75000"/>
              </a:schemeClr>
            </a:solidFill>
          </c:spPr>
          <c:invertIfNegative val="0"/>
          <c:cat>
            <c:strRef>
              <c:f>'FTES Totals'!$B$10:$K$10</c:f>
              <c:strCache>
                <c:ptCount val="10"/>
                <c:pt idx="0">
                  <c:v>2001-02</c:v>
                </c:pt>
                <c:pt idx="1">
                  <c:v>2002-03</c:v>
                </c:pt>
                <c:pt idx="2">
                  <c:v>2003-04</c:v>
                </c:pt>
                <c:pt idx="3">
                  <c:v>2004-05</c:v>
                </c:pt>
                <c:pt idx="4">
                  <c:v>2005-06</c:v>
                </c:pt>
                <c:pt idx="5">
                  <c:v>2006-07</c:v>
                </c:pt>
                <c:pt idx="6">
                  <c:v>2007-08</c:v>
                </c:pt>
                <c:pt idx="7">
                  <c:v>2008-09</c:v>
                </c:pt>
                <c:pt idx="8">
                  <c:v>2009-10</c:v>
                </c:pt>
                <c:pt idx="9">
                  <c:v>2010-11</c:v>
                </c:pt>
              </c:strCache>
            </c:strRef>
          </c:cat>
          <c:val>
            <c:numRef>
              <c:f>'FTES Totals'!$B$12:$K$12</c:f>
              <c:numCache>
                <c:formatCode>#,##0</c:formatCode>
                <c:ptCount val="10"/>
                <c:pt idx="0">
                  <c:v>775042.46726799943</c:v>
                </c:pt>
                <c:pt idx="1">
                  <c:v>799619.82389900042</c:v>
                </c:pt>
                <c:pt idx="2">
                  <c:v>774065.11766400002</c:v>
                </c:pt>
                <c:pt idx="3">
                  <c:v>765177.04310399969</c:v>
                </c:pt>
                <c:pt idx="4">
                  <c:v>780759.00350200012</c:v>
                </c:pt>
                <c:pt idx="5">
                  <c:v>795995.05490500003</c:v>
                </c:pt>
                <c:pt idx="6">
                  <c:v>853942.15122800099</c:v>
                </c:pt>
                <c:pt idx="7">
                  <c:v>923116.73226800002</c:v>
                </c:pt>
                <c:pt idx="8">
                  <c:v>922306.49721200031</c:v>
                </c:pt>
                <c:pt idx="9">
                  <c:v>900406.9693999989</c:v>
                </c:pt>
              </c:numCache>
            </c:numRef>
          </c:val>
        </c:ser>
        <c:dLbls>
          <c:showLegendKey val="0"/>
          <c:showVal val="0"/>
          <c:showCatName val="0"/>
          <c:showSerName val="0"/>
          <c:showPercent val="0"/>
          <c:showBubbleSize val="0"/>
        </c:dLbls>
        <c:gapWidth val="150"/>
        <c:overlap val="100"/>
        <c:axId val="101869440"/>
        <c:axId val="101870976"/>
      </c:barChart>
      <c:catAx>
        <c:axId val="101869440"/>
        <c:scaling>
          <c:orientation val="minMax"/>
        </c:scaling>
        <c:delete val="0"/>
        <c:axPos val="b"/>
        <c:majorTickMark val="out"/>
        <c:minorTickMark val="none"/>
        <c:tickLblPos val="nextTo"/>
        <c:crossAx val="101870976"/>
        <c:crosses val="autoZero"/>
        <c:auto val="1"/>
        <c:lblAlgn val="ctr"/>
        <c:lblOffset val="100"/>
        <c:noMultiLvlLbl val="0"/>
      </c:catAx>
      <c:valAx>
        <c:axId val="101870976"/>
        <c:scaling>
          <c:orientation val="minMax"/>
        </c:scaling>
        <c:delete val="0"/>
        <c:axPos val="l"/>
        <c:majorGridlines/>
        <c:numFmt formatCode="#,##0" sourceLinked="0"/>
        <c:majorTickMark val="out"/>
        <c:minorTickMark val="none"/>
        <c:tickLblPos val="nextTo"/>
        <c:crossAx val="101869440"/>
        <c:crosses val="autoZero"/>
        <c:crossBetween val="between"/>
      </c:valAx>
    </c:plotArea>
    <c:legend>
      <c:legendPos val="r"/>
      <c:layout/>
      <c:overlay val="0"/>
    </c:legend>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5"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43" y="0"/>
            <a:ext cx="3038475" cy="465138"/>
          </a:xfrm>
          <a:prstGeom prst="rect">
            <a:avLst/>
          </a:prstGeom>
        </p:spPr>
        <p:txBody>
          <a:bodyPr vert="horz" lIns="91440" tIns="45720" rIns="91440" bIns="45720" rtlCol="0"/>
          <a:lstStyle>
            <a:lvl1pPr algn="r">
              <a:defRPr sz="1200"/>
            </a:lvl1pPr>
          </a:lstStyle>
          <a:p>
            <a:fld id="{C1B91E4D-759F-4C55-AC30-9A4FA9475685}" type="datetimeFigureOut">
              <a:rPr lang="en-US" smtClean="0"/>
              <a:pPr/>
              <a:t>9/10/2013</a:t>
            </a:fld>
            <a:endParaRPr lang="en-US"/>
          </a:p>
        </p:txBody>
      </p:sp>
      <p:sp>
        <p:nvSpPr>
          <p:cNvPr id="4" name="Footer Placeholder 3"/>
          <p:cNvSpPr>
            <a:spLocks noGrp="1"/>
          </p:cNvSpPr>
          <p:nvPr>
            <p:ph type="ftr" sz="quarter" idx="2"/>
          </p:nvPr>
        </p:nvSpPr>
        <p:spPr>
          <a:xfrm>
            <a:off x="5" y="8829680"/>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43" y="8829680"/>
            <a:ext cx="3038475" cy="465138"/>
          </a:xfrm>
          <a:prstGeom prst="rect">
            <a:avLst/>
          </a:prstGeom>
        </p:spPr>
        <p:txBody>
          <a:bodyPr vert="horz" lIns="91440" tIns="45720" rIns="91440" bIns="45720" rtlCol="0" anchor="b"/>
          <a:lstStyle>
            <a:lvl1pPr algn="r">
              <a:defRPr sz="1200"/>
            </a:lvl1pPr>
          </a:lstStyle>
          <a:p>
            <a:fld id="{DCE71FCD-C6B4-45BD-BEB5-05C0A35AADB2}" type="slidenum">
              <a:rPr lang="en-US" smtClean="0"/>
              <a:pPr/>
              <a:t>‹#›</a:t>
            </a:fld>
            <a:endParaRPr lang="en-US"/>
          </a:p>
        </p:txBody>
      </p:sp>
    </p:spTree>
    <p:extLst>
      <p:ext uri="{BB962C8B-B14F-4D97-AF65-F5344CB8AC3E}">
        <p14:creationId xmlns:p14="http://schemas.microsoft.com/office/powerpoint/2010/main" val="17967318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43" y="0"/>
            <a:ext cx="3037840" cy="464820"/>
          </a:xfrm>
          <a:prstGeom prst="rect">
            <a:avLst/>
          </a:prstGeom>
        </p:spPr>
        <p:txBody>
          <a:bodyPr vert="horz" lIns="93177" tIns="46589" rIns="93177" bIns="46589" rtlCol="0"/>
          <a:lstStyle>
            <a:lvl1pPr algn="r">
              <a:defRPr sz="1200"/>
            </a:lvl1pPr>
          </a:lstStyle>
          <a:p>
            <a:fld id="{CD9DA86A-A599-4C51-9352-48B3A203AB6F}" type="datetimeFigureOut">
              <a:rPr lang="en-US" smtClean="0"/>
              <a:pPr/>
              <a:t>9/10/2013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5"/>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72"/>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43" y="8829972"/>
            <a:ext cx="3037840" cy="464820"/>
          </a:xfrm>
          <a:prstGeom prst="rect">
            <a:avLst/>
          </a:prstGeom>
        </p:spPr>
        <p:txBody>
          <a:bodyPr vert="horz" lIns="93177" tIns="46589" rIns="93177" bIns="46589" rtlCol="0" anchor="b"/>
          <a:lstStyle>
            <a:lvl1pPr algn="r">
              <a:defRPr sz="1200"/>
            </a:lvl1pPr>
          </a:lstStyle>
          <a:p>
            <a:fld id="{0455CB8E-2A67-4E50-A214-E38EA17E9A4C}" type="slidenum">
              <a:rPr lang="en-US" smtClean="0"/>
              <a:pPr/>
              <a:t>‹#›</a:t>
            </a:fld>
            <a:endParaRPr lang="en-US"/>
          </a:p>
        </p:txBody>
      </p:sp>
    </p:spTree>
    <p:extLst>
      <p:ext uri="{BB962C8B-B14F-4D97-AF65-F5344CB8AC3E}">
        <p14:creationId xmlns:p14="http://schemas.microsoft.com/office/powerpoint/2010/main" val="18702256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click.uschamber.com/?qs=d65244ff2ffb338ca406c4df652727cfc714b0194bb854780d4985fec659ba70"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pitchFamily="2" charset="2"/>
              <a:buChar char="q"/>
            </a:pPr>
            <a:r>
              <a:rPr lang="en-US" dirty="0" smtClean="0"/>
              <a:t>Last time I presented to ASTD was at the peak of the</a:t>
            </a:r>
            <a:r>
              <a:rPr lang="en-US" baseline="0" dirty="0" smtClean="0"/>
              <a:t> recession in 2009, and it was entitled:  Being Resilient in a Recession.   </a:t>
            </a:r>
          </a:p>
          <a:p>
            <a:pPr marL="171450" indent="-171450">
              <a:buFont typeface="Wingdings" pitchFamily="2" charset="2"/>
              <a:buChar char="q"/>
            </a:pPr>
            <a:r>
              <a:rPr lang="en-US" baseline="0" dirty="0" smtClean="0"/>
              <a:t>My article on Creating A Career and Making Ends Meet (2009) is archived on ASTD website</a:t>
            </a:r>
          </a:p>
          <a:p>
            <a:pPr marL="171450" indent="-171450">
              <a:buFont typeface="Wingdings" pitchFamily="2" charset="2"/>
              <a:buChar char="q"/>
            </a:pPr>
            <a:r>
              <a:rPr lang="en-US" baseline="0" dirty="0" smtClean="0"/>
              <a:t>Disclaimer:  this is NOT a training; this is information that can help you navigate &amp; strategize your T&amp;D </a:t>
            </a:r>
            <a:r>
              <a:rPr lang="en-US" baseline="0" dirty="0" smtClean="0"/>
              <a:t>expertise</a:t>
            </a:r>
          </a:p>
          <a:p>
            <a:pPr marL="171450" indent="-171450">
              <a:buFont typeface="Wingdings" pitchFamily="2" charset="2"/>
              <a:buChar char="q"/>
            </a:pPr>
            <a:r>
              <a:rPr lang="en-US" baseline="0" dirty="0" smtClean="0"/>
              <a:t>PPT on ASTD website – handouts for exercise</a:t>
            </a:r>
            <a:endParaRPr lang="en-US" baseline="0" dirty="0" smtClean="0"/>
          </a:p>
          <a:p>
            <a:pPr marL="171450" indent="-171450">
              <a:buFont typeface="Wingdings" pitchFamily="2" charset="2"/>
              <a:buChar char="q"/>
            </a:pPr>
            <a:r>
              <a:rPr lang="en-US" baseline="0" dirty="0" smtClean="0"/>
              <a:t>YouTube Social Media Right Here, Right </a:t>
            </a:r>
            <a:r>
              <a:rPr lang="en-US" baseline="0" dirty="0" smtClean="0"/>
              <a:t>Now:  as workplace learning experts, we need to be current on popular culture</a:t>
            </a:r>
            <a:endParaRPr lang="en-US" baseline="0" dirty="0" smtClean="0"/>
          </a:p>
          <a:p>
            <a:pPr marL="628650" lvl="1" indent="-171450">
              <a:buFont typeface="Wingdings" pitchFamily="2" charset="2"/>
              <a:buChar char="q"/>
            </a:pPr>
            <a:r>
              <a:rPr lang="en-US" baseline="0" dirty="0" smtClean="0"/>
              <a:t>What happens in Vegas, stays on  ____________________</a:t>
            </a:r>
          </a:p>
          <a:p>
            <a:pPr marL="628650" lvl="1" indent="-171450">
              <a:buFont typeface="Wingdings" pitchFamily="2" charset="2"/>
              <a:buChar char="q"/>
            </a:pPr>
            <a:r>
              <a:rPr lang="en-US" baseline="0" dirty="0" smtClean="0"/>
              <a:t>What is blamed on Facebook?   Divorces</a:t>
            </a:r>
          </a:p>
          <a:p>
            <a:pPr marL="628650" lvl="1" indent="-171450">
              <a:buFont typeface="Wingdings" pitchFamily="2" charset="2"/>
              <a:buChar char="q"/>
            </a:pPr>
            <a:r>
              <a:rPr lang="en-US" baseline="0" dirty="0" smtClean="0"/>
              <a:t>Who considers email </a:t>
            </a:r>
            <a:r>
              <a:rPr lang="en-US" baseline="0" dirty="0" err="1" smtClean="0"/>
              <a:t>passe</a:t>
            </a:r>
            <a:r>
              <a:rPr lang="en-US" baseline="0" dirty="0" smtClean="0"/>
              <a:t>?    Gen X &amp; Gen Y</a:t>
            </a:r>
          </a:p>
          <a:p>
            <a:pPr marL="628650" lvl="1" indent="-171450">
              <a:buFont typeface="Wingdings" pitchFamily="2" charset="2"/>
              <a:buChar char="q"/>
            </a:pPr>
            <a:r>
              <a:rPr lang="en-US" baseline="0" dirty="0" smtClean="0"/>
              <a:t>What is the second largest search engine in the world?   YouTube</a:t>
            </a:r>
          </a:p>
          <a:p>
            <a:pPr marL="628650" lvl="1" indent="-171450">
              <a:buFont typeface="Wingdings" pitchFamily="2" charset="2"/>
              <a:buChar char="q"/>
            </a:pPr>
            <a:r>
              <a:rPr lang="en-US" baseline="0" dirty="0" smtClean="0"/>
              <a:t>What is “</a:t>
            </a:r>
            <a:r>
              <a:rPr lang="en-US" baseline="0" dirty="0" err="1" smtClean="0"/>
              <a:t>socialnomics</a:t>
            </a:r>
            <a:r>
              <a:rPr lang="en-US" baseline="0" dirty="0" smtClean="0"/>
              <a:t>?”</a:t>
            </a:r>
          </a:p>
          <a:p>
            <a:pPr marL="628650" lvl="1" indent="-171450">
              <a:buFont typeface="Wingdings" pitchFamily="2" charset="2"/>
              <a:buChar char="q"/>
            </a:pPr>
            <a:r>
              <a:rPr lang="en-US" baseline="0" dirty="0" smtClean="0"/>
              <a:t>Ten top demand jobs did not exist in 2004</a:t>
            </a:r>
          </a:p>
          <a:p>
            <a:pPr marL="628650" lvl="1" indent="-171450">
              <a:buFont typeface="Wingdings" pitchFamily="2" charset="2"/>
              <a:buChar char="q"/>
            </a:pPr>
            <a:r>
              <a:rPr lang="en-US" baseline="0" dirty="0" smtClean="0"/>
              <a:t>50% of workers have been with their companies: less than 2 years</a:t>
            </a:r>
          </a:p>
          <a:p>
            <a:pPr marL="628650" lvl="1" indent="-171450">
              <a:buFont typeface="Wingdings" pitchFamily="2" charset="2"/>
              <a:buChar char="q"/>
            </a:pPr>
            <a:r>
              <a:rPr lang="en-US" baseline="0" dirty="0" smtClean="0"/>
              <a:t>Technical information is multiplying: twice each year</a:t>
            </a:r>
          </a:p>
          <a:p>
            <a:pPr marL="628650" lvl="1" indent="-171450">
              <a:buFont typeface="Wingdings" pitchFamily="2" charset="2"/>
              <a:buChar char="q"/>
            </a:pPr>
            <a:r>
              <a:rPr lang="en-US" baseline="0" dirty="0" smtClean="0"/>
              <a:t>More people own a mobile phone than a toothbrush</a:t>
            </a:r>
          </a:p>
          <a:p>
            <a:pPr marL="628650" lvl="1" indent="-171450">
              <a:buFont typeface="Wingdings" pitchFamily="2" charset="2"/>
              <a:buChar char="q"/>
            </a:pPr>
            <a:r>
              <a:rPr lang="en-US" baseline="0" dirty="0" smtClean="0"/>
              <a:t>What does this YouTube video relate to community colleges?   Digital Media is one of our top ten hiring sectors in California</a:t>
            </a:r>
            <a:endParaRPr lang="en-US" dirty="0"/>
          </a:p>
        </p:txBody>
      </p:sp>
      <p:sp>
        <p:nvSpPr>
          <p:cNvPr id="4" name="Slide Number Placeholder 3"/>
          <p:cNvSpPr>
            <a:spLocks noGrp="1"/>
          </p:cNvSpPr>
          <p:nvPr>
            <p:ph type="sldNum" sz="quarter" idx="10"/>
          </p:nvPr>
        </p:nvSpPr>
        <p:spPr/>
        <p:txBody>
          <a:bodyPr/>
          <a:lstStyle/>
          <a:p>
            <a:fld id="{0455CB8E-2A67-4E50-A214-E38EA17E9A4C}" type="slidenum">
              <a:rPr lang="en-US" smtClean="0"/>
              <a:pPr/>
              <a:t>1</a:t>
            </a:fld>
            <a:endParaRPr lang="en-US"/>
          </a:p>
        </p:txBody>
      </p:sp>
    </p:spTree>
    <p:extLst>
      <p:ext uri="{BB962C8B-B14F-4D97-AF65-F5344CB8AC3E}">
        <p14:creationId xmlns:p14="http://schemas.microsoft.com/office/powerpoint/2010/main" val="15714674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CCs are vital to jobs and economy</a:t>
            </a:r>
          </a:p>
          <a:p>
            <a:r>
              <a:rPr lang="en-US" dirty="0" smtClean="0"/>
              <a:t>Student Success Act (2012) – priority registration for focused sectors and completion (degree, transfer, certificates)</a:t>
            </a:r>
          </a:p>
          <a:p>
            <a:endParaRPr lang="en-US" dirty="0" smtClean="0"/>
          </a:p>
          <a:p>
            <a:r>
              <a:rPr lang="en-US" dirty="0" smtClean="0"/>
              <a:t>Chaos.</a:t>
            </a:r>
            <a:r>
              <a:rPr lang="en-US" baseline="0" dirty="0" smtClean="0"/>
              <a:t>  </a:t>
            </a:r>
            <a:r>
              <a:rPr lang="en-US" dirty="0" smtClean="0"/>
              <a:t>Now is the time to engage</a:t>
            </a:r>
            <a:r>
              <a:rPr lang="en-US" baseline="0" dirty="0" smtClean="0"/>
              <a:t> and not pull back.  What do you need from your cc’s.</a:t>
            </a:r>
            <a:endParaRPr lang="en-US" dirty="0"/>
          </a:p>
        </p:txBody>
      </p:sp>
      <p:sp>
        <p:nvSpPr>
          <p:cNvPr id="4" name="Slide Number Placeholder 3"/>
          <p:cNvSpPr>
            <a:spLocks noGrp="1"/>
          </p:cNvSpPr>
          <p:nvPr>
            <p:ph type="sldNum" sz="quarter" idx="10"/>
          </p:nvPr>
        </p:nvSpPr>
        <p:spPr/>
        <p:txBody>
          <a:bodyPr/>
          <a:lstStyle/>
          <a:p>
            <a:fld id="{0455CB8E-2A67-4E50-A214-E38EA17E9A4C}" type="slidenum">
              <a:rPr lang="en-US" smtClean="0"/>
              <a:pPr/>
              <a:t>11</a:t>
            </a:fld>
            <a:endParaRPr lang="en-US"/>
          </a:p>
        </p:txBody>
      </p:sp>
    </p:spTree>
    <p:extLst>
      <p:ext uri="{BB962C8B-B14F-4D97-AF65-F5344CB8AC3E}">
        <p14:creationId xmlns:p14="http://schemas.microsoft.com/office/powerpoint/2010/main" val="22483142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  Curriculum development for specific sectors and jobs</a:t>
            </a:r>
          </a:p>
          <a:p>
            <a:pPr marL="171450" indent="-171450">
              <a:buFontTx/>
              <a:buChar char="-"/>
            </a:pPr>
            <a:r>
              <a:rPr lang="en-US" sz="1200" kern="1200" dirty="0" smtClean="0">
                <a:solidFill>
                  <a:schemeClr val="tx1"/>
                </a:solidFill>
                <a:effectLst/>
                <a:latin typeface="+mn-lt"/>
                <a:ea typeface="+mn-ea"/>
                <a:cs typeface="+mn-cs"/>
              </a:rPr>
              <a:t>Lots of field input</a:t>
            </a:r>
          </a:p>
          <a:p>
            <a:pPr marL="171450" indent="-171450">
              <a:buFontTx/>
              <a:buChar char="-"/>
            </a:pPr>
            <a:r>
              <a:rPr lang="en-US" sz="1200" kern="1200" dirty="0" smtClean="0">
                <a:solidFill>
                  <a:schemeClr val="tx1"/>
                </a:solidFill>
                <a:effectLst/>
                <a:latin typeface="+mn-lt"/>
                <a:ea typeface="+mn-ea"/>
                <a:cs typeface="+mn-cs"/>
              </a:rPr>
              <a:t>Q4:  footprint</a:t>
            </a:r>
            <a:r>
              <a:rPr lang="en-US" sz="1200" kern="1200" baseline="0" dirty="0" smtClean="0">
                <a:solidFill>
                  <a:schemeClr val="tx1"/>
                </a:solidFill>
                <a:effectLst/>
                <a:latin typeface="+mn-lt"/>
                <a:ea typeface="+mn-ea"/>
                <a:cs typeface="+mn-cs"/>
              </a:rPr>
              <a:t> issue.  </a:t>
            </a:r>
            <a:r>
              <a:rPr lang="en-US" sz="1200" kern="1200" baseline="0" dirty="0" err="1" smtClean="0">
                <a:solidFill>
                  <a:schemeClr val="tx1"/>
                </a:solidFill>
                <a:effectLst/>
                <a:latin typeface="+mn-lt"/>
                <a:ea typeface="+mn-ea"/>
                <a:cs typeface="+mn-cs"/>
              </a:rPr>
              <a:t>Microcrendentials</a:t>
            </a:r>
            <a:r>
              <a:rPr lang="en-US" sz="1200" kern="1200" baseline="0" dirty="0" smtClean="0">
                <a:solidFill>
                  <a:schemeClr val="tx1"/>
                </a:solidFill>
                <a:effectLst/>
                <a:latin typeface="+mn-lt"/>
                <a:ea typeface="+mn-ea"/>
                <a:cs typeface="+mn-cs"/>
              </a:rPr>
              <a:t>.</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For example: If we were going to push this initiative forward, what are the steps we will need to take over the next year? Who are the people that will need to be involved? What are the challenges ahead that we need to prepare for? What might be the measureable objectives that will allow us to know that we have made progress? What are the talking points we might use?</a:t>
            </a:r>
          </a:p>
          <a:p>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Sub-teams will work for a period of time to complete what they can. Then each will report out to the larger group and the whole team will help fill in any missing pieces or refine what has been done. Then Catherine/Linda will lead a similar exercise for the whole group on the 4</a:t>
            </a:r>
            <a:r>
              <a:rPr lang="en-US" sz="1200" kern="1200" baseline="30000" dirty="0" smtClean="0">
                <a:solidFill>
                  <a:schemeClr val="tx1"/>
                </a:solidFill>
                <a:effectLst/>
                <a:latin typeface="+mn-lt"/>
                <a:ea typeface="+mn-ea"/>
                <a:cs typeface="+mn-cs"/>
              </a:rPr>
              <a:t>th</a:t>
            </a:r>
            <a:r>
              <a:rPr lang="en-US" sz="1200" kern="1200" dirty="0" smtClean="0">
                <a:solidFill>
                  <a:schemeClr val="tx1"/>
                </a:solidFill>
                <a:effectLst/>
                <a:latin typeface="+mn-lt"/>
                <a:ea typeface="+mn-ea"/>
                <a:cs typeface="+mn-cs"/>
              </a:rPr>
              <a:t> initiative. </a:t>
            </a:r>
          </a:p>
          <a:p>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0455CB8E-2A67-4E50-A214-E38EA17E9A4C}" type="slidenum">
              <a:rPr lang="en-US" smtClean="0"/>
              <a:pPr/>
              <a:t>12</a:t>
            </a:fld>
            <a:endParaRPr lang="en-US"/>
          </a:p>
        </p:txBody>
      </p:sp>
    </p:spTree>
    <p:extLst>
      <p:ext uri="{BB962C8B-B14F-4D97-AF65-F5344CB8AC3E}">
        <p14:creationId xmlns:p14="http://schemas.microsoft.com/office/powerpoint/2010/main" val="29288653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Before</a:t>
            </a:r>
            <a:r>
              <a:rPr lang="en-US" baseline="0" dirty="0" smtClean="0"/>
              <a:t> I share this slide.  Some of you elated:</a:t>
            </a:r>
          </a:p>
          <a:p>
            <a:pPr marL="171450" indent="-171450">
              <a:buFontTx/>
              <a:buChar char="-"/>
            </a:pPr>
            <a:r>
              <a:rPr lang="en-US" baseline="0" dirty="0" smtClean="0"/>
              <a:t>State is coordinating</a:t>
            </a:r>
          </a:p>
          <a:p>
            <a:pPr marL="171450" indent="-171450">
              <a:buFontTx/>
              <a:buChar char="-"/>
            </a:pPr>
            <a:r>
              <a:rPr lang="en-US" baseline="0" dirty="0" smtClean="0"/>
              <a:t>Giving you more flex to target investment</a:t>
            </a:r>
          </a:p>
          <a:p>
            <a:pPr marL="0" indent="0">
              <a:buFontTx/>
              <a:buNone/>
            </a:pPr>
            <a:r>
              <a:rPr lang="en-US" baseline="0" dirty="0" smtClean="0"/>
              <a:t>Some filled with dread and sitting on your hands.</a:t>
            </a:r>
          </a:p>
          <a:p>
            <a:pPr marL="171450" indent="-171450">
              <a:buFontTx/>
              <a:buChar char="-"/>
            </a:pPr>
            <a:r>
              <a:rPr lang="en-US" baseline="0" dirty="0" smtClean="0"/>
              <a:t>Will I have a job</a:t>
            </a:r>
          </a:p>
          <a:p>
            <a:pPr marL="171450" indent="-171450">
              <a:buFontTx/>
              <a:buChar char="-"/>
            </a:pPr>
            <a:r>
              <a:rPr lang="en-US" baseline="0" dirty="0" smtClean="0"/>
              <a:t>How will my job change</a:t>
            </a:r>
          </a:p>
          <a:p>
            <a:pPr marL="0" indent="0">
              <a:buFontTx/>
              <a:buNone/>
            </a:pPr>
            <a:r>
              <a:rPr lang="en-US" baseline="0" dirty="0" smtClean="0"/>
              <a:t>If we can pull off </a:t>
            </a:r>
            <a:r>
              <a:rPr lang="en-US" baseline="0" dirty="0" err="1" smtClean="0"/>
              <a:t>fwk</a:t>
            </a:r>
            <a:r>
              <a:rPr lang="en-US" baseline="0" dirty="0" smtClean="0"/>
              <a:t>, more support for cc’s.  More </a:t>
            </a:r>
            <a:r>
              <a:rPr lang="en-US" baseline="0" dirty="0" err="1" smtClean="0"/>
              <a:t>suppport</a:t>
            </a:r>
            <a:r>
              <a:rPr lang="en-US" baseline="0" dirty="0" smtClean="0"/>
              <a:t> for the CTE mission.  May ask that you shift how you do your work 10, 45, 90, 180 360 percent, but there is opportunity created in this </a:t>
            </a:r>
            <a:r>
              <a:rPr lang="en-US" baseline="0" dirty="0" err="1" smtClean="0"/>
              <a:t>fwk</a:t>
            </a:r>
            <a:endParaRPr lang="en-US" dirty="0"/>
          </a:p>
        </p:txBody>
      </p:sp>
      <p:sp>
        <p:nvSpPr>
          <p:cNvPr id="4" name="Slide Number Placeholder 3"/>
          <p:cNvSpPr>
            <a:spLocks noGrp="1"/>
          </p:cNvSpPr>
          <p:nvPr>
            <p:ph type="sldNum" sz="quarter" idx="10"/>
          </p:nvPr>
        </p:nvSpPr>
        <p:spPr/>
        <p:txBody>
          <a:bodyPr/>
          <a:lstStyle/>
          <a:p>
            <a:fld id="{0455CB8E-2A67-4E50-A214-E38EA17E9A4C}" type="slidenum">
              <a:rPr lang="en-US" smtClean="0"/>
              <a:pPr/>
              <a:t>14</a:t>
            </a:fld>
            <a:endParaRPr lang="en-US"/>
          </a:p>
        </p:txBody>
      </p:sp>
    </p:spTree>
    <p:extLst>
      <p:ext uri="{BB962C8B-B14F-4D97-AF65-F5344CB8AC3E}">
        <p14:creationId xmlns:p14="http://schemas.microsoft.com/office/powerpoint/2010/main" val="29322085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Data driven</a:t>
            </a:r>
          </a:p>
          <a:p>
            <a:r>
              <a:rPr lang="en-US" dirty="0" smtClean="0"/>
              <a:t>Each with a Sector</a:t>
            </a:r>
            <a:r>
              <a:rPr lang="en-US" baseline="0" dirty="0" smtClean="0"/>
              <a:t> Navigator – like a specialist doctor to bring SME</a:t>
            </a:r>
            <a:endParaRPr lang="en-US" dirty="0"/>
          </a:p>
        </p:txBody>
      </p:sp>
      <p:sp>
        <p:nvSpPr>
          <p:cNvPr id="4" name="Slide Number Placeholder 3"/>
          <p:cNvSpPr>
            <a:spLocks noGrp="1"/>
          </p:cNvSpPr>
          <p:nvPr>
            <p:ph type="sldNum" sz="quarter" idx="10"/>
          </p:nvPr>
        </p:nvSpPr>
        <p:spPr/>
        <p:txBody>
          <a:bodyPr/>
          <a:lstStyle/>
          <a:p>
            <a:fld id="{0455CB8E-2A67-4E50-A214-E38EA17E9A4C}" type="slidenum">
              <a:rPr lang="en-US" smtClean="0"/>
              <a:pPr/>
              <a:t>15</a:t>
            </a:fld>
            <a:endParaRPr lang="en-US"/>
          </a:p>
        </p:txBody>
      </p:sp>
    </p:spTree>
    <p:extLst>
      <p:ext uri="{BB962C8B-B14F-4D97-AF65-F5344CB8AC3E}">
        <p14:creationId xmlns:p14="http://schemas.microsoft.com/office/powerpoint/2010/main" val="5940094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pitchFamily="2" charset="2"/>
              <a:buChar char="q"/>
            </a:pPr>
            <a:r>
              <a:rPr lang="en-US" dirty="0" smtClean="0"/>
              <a:t>NING for community of practice for career professionals, by region</a:t>
            </a:r>
            <a:endParaRPr lang="en-US" dirty="0"/>
          </a:p>
        </p:txBody>
      </p:sp>
      <p:sp>
        <p:nvSpPr>
          <p:cNvPr id="4" name="Slide Number Placeholder 3"/>
          <p:cNvSpPr>
            <a:spLocks noGrp="1"/>
          </p:cNvSpPr>
          <p:nvPr>
            <p:ph type="sldNum" sz="quarter" idx="10"/>
          </p:nvPr>
        </p:nvSpPr>
        <p:spPr/>
        <p:txBody>
          <a:bodyPr/>
          <a:lstStyle/>
          <a:p>
            <a:fld id="{0455CB8E-2A67-4E50-A214-E38EA17E9A4C}" type="slidenum">
              <a:rPr lang="en-US" smtClean="0"/>
              <a:pPr/>
              <a:t>17</a:t>
            </a:fld>
            <a:endParaRPr lang="en-US"/>
          </a:p>
        </p:txBody>
      </p:sp>
    </p:spTree>
    <p:extLst>
      <p:ext uri="{BB962C8B-B14F-4D97-AF65-F5344CB8AC3E}">
        <p14:creationId xmlns:p14="http://schemas.microsoft.com/office/powerpoint/2010/main" val="15714674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Go over</a:t>
            </a:r>
            <a:r>
              <a:rPr lang="en-US" baseline="0" dirty="0" smtClean="0"/>
              <a:t> the legislative imperative for common metrics.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Introduce</a:t>
            </a:r>
            <a:r>
              <a:rPr lang="en-US" baseline="0" dirty="0" smtClean="0"/>
              <a:t> </a:t>
            </a:r>
            <a:r>
              <a:rPr lang="en-US" baseline="0" dirty="0" err="1" smtClean="0"/>
              <a:t>Omid</a:t>
            </a:r>
            <a:r>
              <a:rPr lang="en-US" baseline="0" dirty="0" smtClean="0"/>
              <a:t> – embed field perspective up front in process</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0455CB8E-2A67-4E50-A214-E38EA17E9A4C}" type="slidenum">
              <a:rPr lang="en-US" smtClean="0"/>
              <a:pPr/>
              <a:t>21</a:t>
            </a:fld>
            <a:endParaRPr lang="en-US" dirty="0"/>
          </a:p>
        </p:txBody>
      </p:sp>
    </p:spTree>
    <p:extLst>
      <p:ext uri="{BB962C8B-B14F-4D97-AF65-F5344CB8AC3E}">
        <p14:creationId xmlns:p14="http://schemas.microsoft.com/office/powerpoint/2010/main" val="31287058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Omid</a:t>
            </a:r>
            <a:r>
              <a:rPr lang="en-US" dirty="0" smtClean="0"/>
              <a:t>, the</a:t>
            </a:r>
            <a:r>
              <a:rPr lang="en-US" baseline="0" dirty="0" smtClean="0"/>
              <a:t> 3 funding streams have scope beyond the time period in which students are touching our campuses…backwards into middle school….and forward into the workplace.  Walk us thru the clusters of momentum points that colleges can target their funds.  Can you give some examples of how the sector prioritization ties in (use the middle school example)?  How do we deal with the worry that workforce programs tracks students - how do these momentum points count students who successfully transfer if that is what is right for them?</a:t>
            </a:r>
            <a:endParaRPr lang="en-US" dirty="0"/>
          </a:p>
        </p:txBody>
      </p:sp>
      <p:sp>
        <p:nvSpPr>
          <p:cNvPr id="4" name="Slide Number Placeholder 3"/>
          <p:cNvSpPr>
            <a:spLocks noGrp="1"/>
          </p:cNvSpPr>
          <p:nvPr>
            <p:ph type="sldNum" sz="quarter" idx="10"/>
          </p:nvPr>
        </p:nvSpPr>
        <p:spPr/>
        <p:txBody>
          <a:bodyPr/>
          <a:lstStyle/>
          <a:p>
            <a:fld id="{0455CB8E-2A67-4E50-A214-E38EA17E9A4C}" type="slidenum">
              <a:rPr lang="en-US" smtClean="0"/>
              <a:pPr/>
              <a:t>22</a:t>
            </a:fld>
            <a:endParaRPr lang="en-US" dirty="0"/>
          </a:p>
        </p:txBody>
      </p:sp>
    </p:spTree>
    <p:extLst>
      <p:ext uri="{BB962C8B-B14F-4D97-AF65-F5344CB8AC3E}">
        <p14:creationId xmlns:p14="http://schemas.microsoft.com/office/powerpoint/2010/main" val="31752136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Question to </a:t>
            </a:r>
            <a:r>
              <a:rPr lang="en-US" dirty="0" err="1" smtClean="0"/>
              <a:t>Omid</a:t>
            </a:r>
            <a:r>
              <a:rPr lang="en-US" dirty="0" smtClean="0"/>
              <a:t>:  We call</a:t>
            </a:r>
            <a:r>
              <a:rPr lang="en-US" baseline="0" dirty="0" smtClean="0"/>
              <a:t> is second list the leading indicators.  What is the relationship between leading indicators and student momentum points?  &lt;Emphasize that these are hard to do hence we want to credit to those who work to move the needle on these&gt;</a:t>
            </a:r>
            <a:endParaRPr lang="en-US" dirty="0"/>
          </a:p>
        </p:txBody>
      </p:sp>
      <p:sp>
        <p:nvSpPr>
          <p:cNvPr id="4" name="Slide Number Placeholder 3"/>
          <p:cNvSpPr>
            <a:spLocks noGrp="1"/>
          </p:cNvSpPr>
          <p:nvPr>
            <p:ph type="sldNum" sz="quarter" idx="10"/>
          </p:nvPr>
        </p:nvSpPr>
        <p:spPr/>
        <p:txBody>
          <a:bodyPr/>
          <a:lstStyle/>
          <a:p>
            <a:fld id="{0455CB8E-2A67-4E50-A214-E38EA17E9A4C}" type="slidenum">
              <a:rPr lang="en-US" smtClean="0"/>
              <a:pPr/>
              <a:t>23</a:t>
            </a:fld>
            <a:endParaRPr lang="en-US" dirty="0"/>
          </a:p>
        </p:txBody>
      </p:sp>
    </p:spTree>
    <p:extLst>
      <p:ext uri="{BB962C8B-B14F-4D97-AF65-F5344CB8AC3E}">
        <p14:creationId xmlns:p14="http://schemas.microsoft.com/office/powerpoint/2010/main" val="5753476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is a rollup of the priority and emerging sectors identified by each region.</a:t>
            </a:r>
          </a:p>
          <a:p>
            <a:endParaRPr lang="en-US" baseline="0" dirty="0" smtClean="0"/>
          </a:p>
          <a:p>
            <a:r>
              <a:rPr lang="en-US" baseline="0" dirty="0" smtClean="0"/>
              <a:t>The blue lines are the super-regions, which align with the regional consortia structure.  These are the bodies that convened stakeholders to determine the sectors.</a:t>
            </a:r>
          </a:p>
          <a:p>
            <a:r>
              <a:rPr lang="en-US" baseline="0" dirty="0" smtClean="0"/>
              <a:t>What’s under the blue lines represent the economic regions—the 15 that were used for the economic profiles done earlier this year.  Note that San Diego, Desert, and South Central were each one economic region that corresponded with the super-region title.</a:t>
            </a:r>
          </a:p>
          <a:p>
            <a:r>
              <a:rPr lang="en-US" baseline="0" dirty="0" smtClean="0"/>
              <a:t>Each super-region was tasked with identifying 3 priority and two emerging sectors for each economic region.   The super-regions and economic regions are what you see on the horizontal axis.  </a:t>
            </a:r>
          </a:p>
          <a:p>
            <a:endParaRPr lang="en-US" baseline="0" dirty="0" smtClean="0"/>
          </a:p>
          <a:p>
            <a:r>
              <a:rPr lang="en-US" baseline="0" dirty="0" smtClean="0"/>
              <a:t>The vertical access is the sectors.   P stands for priority, E for emerging.  Regions were given definitions from the legislative language on the meanings of sectors, and clusters but were given flexibility.  </a:t>
            </a:r>
          </a:p>
          <a:p>
            <a:r>
              <a:rPr lang="en-US" baseline="0" dirty="0" smtClean="0"/>
              <a:t>Regions used a variety of approaches to determine their sectors.    In fact, some are actually clusters rather than sectors.  For example, several regions pulled a lot of labor market data to guide their choices.   Another region defaulted to the same sectors as a large </a:t>
            </a:r>
            <a:r>
              <a:rPr lang="en-US" baseline="0" dirty="0" err="1" smtClean="0"/>
              <a:t>eocnomic</a:t>
            </a:r>
            <a:r>
              <a:rPr lang="en-US" baseline="0" dirty="0" smtClean="0"/>
              <a:t> collaborative in their region, so that they could leverage existing efforts.  Yet another  aligned their choices with what their regional WIBS were investing in.   We want to thank the regions for their role in this undertaking and the seriousness in which they approached the task.</a:t>
            </a:r>
          </a:p>
          <a:p>
            <a:endParaRPr lang="en-US" baseline="0" dirty="0" smtClean="0"/>
          </a:p>
          <a:p>
            <a:r>
              <a:rPr lang="en-US" baseline="0" dirty="0" smtClean="0"/>
              <a:t>Now let’s look at the vertical access.  You can see that 13 of the 15 economic regions chose health.   Specifically what health professions are in some cases yet to be defined and will require a deeper look at the labor market and the major employers.  14 of the 15 regions identified ICT.  Here is an instance where we may need to increase the investment in this area beyond what it is now.</a:t>
            </a:r>
          </a:p>
          <a:p>
            <a:endParaRPr lang="en-US" baseline="0" dirty="0" smtClean="0"/>
          </a:p>
          <a:p>
            <a:r>
              <a:rPr lang="en-US" baseline="0" dirty="0" smtClean="0"/>
              <a:t>Eleven regions prioritized advanced manufacturing, a number of them as a cluster like food processing, machine maintenance, and food distribution.  </a:t>
            </a:r>
          </a:p>
          <a:p>
            <a:endParaRPr lang="en-US" baseline="0" dirty="0" smtClean="0"/>
          </a:p>
          <a:p>
            <a:r>
              <a:rPr lang="en-US" baseline="0" dirty="0" smtClean="0"/>
              <a:t>Half the regions prioritized three other sectors----agriculture, water, and the environment totals 8, as does advanced transportation/renewables (mostly on the side of renewables) and small business/entrepreneurship.  </a:t>
            </a:r>
          </a:p>
          <a:p>
            <a:endParaRPr lang="en-US" baseline="0" dirty="0" smtClean="0"/>
          </a:p>
          <a:p>
            <a:r>
              <a:rPr lang="en-US" baseline="0" dirty="0" smtClean="0"/>
              <a:t>Finally, four sectors---biotech/life sciences, energy and </a:t>
            </a:r>
            <a:r>
              <a:rPr lang="en-US" baseline="0" dirty="0" err="1" smtClean="0"/>
              <a:t>utiliities</a:t>
            </a:r>
            <a:r>
              <a:rPr lang="en-US" baseline="0" dirty="0" smtClean="0"/>
              <a:t>, retail/hospitality/tourism, and global trade/logistics were less frequently identified as regional priorities.  If funding follows priority sector selection, we might expect to see less investment than, for example, health or ICT.  </a:t>
            </a:r>
          </a:p>
          <a:p>
            <a:endParaRPr lang="en-US" baseline="0" dirty="0" smtClean="0"/>
          </a:p>
          <a:p>
            <a:r>
              <a:rPr lang="en-US" baseline="0" dirty="0" smtClean="0"/>
              <a:t>A template for each of the15  economic region backs up this aggregate table.   Are there any questions  of the chairs or about this process?</a:t>
            </a:r>
          </a:p>
        </p:txBody>
      </p:sp>
      <p:sp>
        <p:nvSpPr>
          <p:cNvPr id="4" name="Slide Number Placeholder 3"/>
          <p:cNvSpPr>
            <a:spLocks noGrp="1"/>
          </p:cNvSpPr>
          <p:nvPr>
            <p:ph type="sldNum" sz="quarter" idx="10"/>
          </p:nvPr>
        </p:nvSpPr>
        <p:spPr/>
        <p:txBody>
          <a:bodyPr/>
          <a:lstStyle/>
          <a:p>
            <a:fld id="{0455CB8E-2A67-4E50-A214-E38EA17E9A4C}" type="slidenum">
              <a:rPr lang="en-US" smtClean="0"/>
              <a:pPr/>
              <a:t>30</a:t>
            </a:fld>
            <a:endParaRPr lang="en-US" dirty="0"/>
          </a:p>
        </p:txBody>
      </p:sp>
    </p:spTree>
    <p:extLst>
      <p:ext uri="{BB962C8B-B14F-4D97-AF65-F5344CB8AC3E}">
        <p14:creationId xmlns:p14="http://schemas.microsoft.com/office/powerpoint/2010/main" val="41287415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pitchFamily="2" charset="2"/>
              <a:buChar char="q"/>
            </a:pPr>
            <a:r>
              <a:rPr lang="en-US" dirty="0" smtClean="0"/>
              <a:t>2010-2013  Oversee statewide Career Development &amp; Work-Based Learning Advisories; </a:t>
            </a:r>
          </a:p>
          <a:p>
            <a:pPr marL="171450" indent="-171450">
              <a:buFont typeface="Wingdings" pitchFamily="2" charset="2"/>
              <a:buChar char="q"/>
            </a:pPr>
            <a:r>
              <a:rPr lang="en-US" dirty="0" smtClean="0"/>
              <a:t>2013-2014  Oversee Small Business Sector</a:t>
            </a:r>
          </a:p>
          <a:p>
            <a:pPr marL="171450" indent="-171450">
              <a:buFont typeface="Wingdings" pitchFamily="2" charset="2"/>
              <a:buChar char="q"/>
            </a:pPr>
            <a:r>
              <a:rPr lang="en-US" dirty="0" smtClean="0"/>
              <a:t>2010-2014   Support LACCD – second largest college district in the nation</a:t>
            </a:r>
            <a:r>
              <a:rPr lang="en-US" dirty="0" smtClean="0"/>
              <a:t>!</a:t>
            </a:r>
          </a:p>
          <a:p>
            <a:pPr marL="171450" indent="-171450">
              <a:buFont typeface="Wingdings" pitchFamily="2" charset="2"/>
              <a:buChar char="q"/>
            </a:pPr>
            <a:r>
              <a:rPr lang="en-US" dirty="0" smtClean="0"/>
              <a:t>Sacramento Workplace </a:t>
            </a:r>
            <a:r>
              <a:rPr lang="en-US" smtClean="0"/>
              <a:t>Learning Professionals</a:t>
            </a:r>
            <a:endParaRPr lang="en-US" dirty="0"/>
          </a:p>
        </p:txBody>
      </p:sp>
      <p:sp>
        <p:nvSpPr>
          <p:cNvPr id="4" name="Slide Number Placeholder 3"/>
          <p:cNvSpPr>
            <a:spLocks noGrp="1"/>
          </p:cNvSpPr>
          <p:nvPr>
            <p:ph type="sldNum" sz="quarter" idx="10"/>
          </p:nvPr>
        </p:nvSpPr>
        <p:spPr/>
        <p:txBody>
          <a:bodyPr/>
          <a:lstStyle/>
          <a:p>
            <a:fld id="{0455CB8E-2A67-4E50-A214-E38EA17E9A4C}" type="slidenum">
              <a:rPr lang="en-US" smtClean="0"/>
              <a:pPr/>
              <a:t>2</a:t>
            </a:fld>
            <a:endParaRPr lang="en-US"/>
          </a:p>
        </p:txBody>
      </p:sp>
    </p:spTree>
    <p:extLst>
      <p:ext uri="{BB962C8B-B14F-4D97-AF65-F5344CB8AC3E}">
        <p14:creationId xmlns:p14="http://schemas.microsoft.com/office/powerpoint/2010/main" val="41786833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pitchFamily="2" charset="2"/>
              <a:buChar char="q"/>
            </a:pPr>
            <a:r>
              <a:rPr lang="en-US" dirty="0" smtClean="0"/>
              <a:t>PPIC research/survey</a:t>
            </a:r>
          </a:p>
          <a:p>
            <a:pPr marL="171450" indent="-171450">
              <a:buFont typeface="Wingdings" pitchFamily="2" charset="2"/>
              <a:buChar char="q"/>
            </a:pPr>
            <a:r>
              <a:rPr lang="en-US" dirty="0" smtClean="0"/>
              <a:t>Unemployment</a:t>
            </a:r>
            <a:r>
              <a:rPr lang="en-US" baseline="0" dirty="0" smtClean="0"/>
              <a:t> is not calculating those who have given up; retired earlier; part time jobs; under-employed</a:t>
            </a:r>
          </a:p>
          <a:p>
            <a:pPr marL="171450" indent="-171450">
              <a:buFont typeface="Wingdings" pitchFamily="2" charset="2"/>
              <a:buChar char="q"/>
            </a:pPr>
            <a:r>
              <a:rPr lang="en-US" baseline="0" dirty="0" smtClean="0"/>
              <a:t>Skills Gap:  controversy - employers are concerned due to: healthcare mandate; affordability of training; can ask for everything in a job description</a:t>
            </a:r>
            <a:endParaRPr lang="en-US" dirty="0"/>
          </a:p>
        </p:txBody>
      </p:sp>
      <p:sp>
        <p:nvSpPr>
          <p:cNvPr id="4" name="Slide Number Placeholder 3"/>
          <p:cNvSpPr>
            <a:spLocks noGrp="1"/>
          </p:cNvSpPr>
          <p:nvPr>
            <p:ph type="sldNum" sz="quarter" idx="10"/>
          </p:nvPr>
        </p:nvSpPr>
        <p:spPr/>
        <p:txBody>
          <a:bodyPr/>
          <a:lstStyle/>
          <a:p>
            <a:fld id="{0455CB8E-2A67-4E50-A214-E38EA17E9A4C}" type="slidenum">
              <a:rPr lang="en-US" smtClean="0"/>
              <a:pPr/>
              <a:t>3</a:t>
            </a:fld>
            <a:endParaRPr lang="en-US"/>
          </a:p>
        </p:txBody>
      </p:sp>
    </p:spTree>
    <p:extLst>
      <p:ext uri="{BB962C8B-B14F-4D97-AF65-F5344CB8AC3E}">
        <p14:creationId xmlns:p14="http://schemas.microsoft.com/office/powerpoint/2010/main" val="24191559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Q3:  </a:t>
            </a:r>
            <a:r>
              <a:rPr lang="en-US" i="1" dirty="0" err="1" smtClean="0"/>
              <a:t>Rescope</a:t>
            </a:r>
            <a:r>
              <a:rPr lang="en-US" i="1" dirty="0" smtClean="0"/>
              <a:t> activities of Perkins-funded </a:t>
            </a:r>
          </a:p>
          <a:p>
            <a:r>
              <a:rPr lang="en-US" i="1" dirty="0" smtClean="0"/>
              <a:t>Regional Consortia to strengthen regions:  data mining, convening, technology, and curriculum.</a:t>
            </a:r>
          </a:p>
          <a:p>
            <a:endParaRPr lang="en-US" i="1" dirty="0" smtClean="0"/>
          </a:p>
          <a:p>
            <a:r>
              <a:rPr lang="en-US" i="1" dirty="0" smtClean="0"/>
              <a:t>Q1:  Support with labor market demand data provided by EWD Center of Excellence, CWIB, EDD’s labor agency, etc.</a:t>
            </a:r>
          </a:p>
          <a:p>
            <a:endParaRPr lang="en-US" i="1" dirty="0" smtClean="0"/>
          </a:p>
          <a:p>
            <a:r>
              <a:rPr lang="en-US" i="1" dirty="0" smtClean="0"/>
              <a:t>Q3:  Align pathways of SB70-funded high school academies.</a:t>
            </a:r>
          </a:p>
          <a:p>
            <a:endParaRPr lang="en-US" b="1" dirty="0" smtClean="0"/>
          </a:p>
          <a:p>
            <a:endParaRPr lang="en-US" dirty="0" smtClean="0"/>
          </a:p>
          <a:p>
            <a:r>
              <a:rPr lang="en-US" dirty="0" smtClean="0"/>
              <a:t>Objections: data?</a:t>
            </a:r>
          </a:p>
          <a:p>
            <a:r>
              <a:rPr lang="en-US" dirty="0" smtClean="0"/>
              <a:t>Role of IDs (initiative directors)</a:t>
            </a:r>
          </a:p>
          <a:p>
            <a:endParaRPr lang="en-US" dirty="0" smtClean="0"/>
          </a:p>
          <a:p>
            <a:r>
              <a:rPr lang="en-US" sz="1200" b="1" i="0" u="none" strike="noStrike" kern="1200" baseline="0" dirty="0" smtClean="0">
                <a:solidFill>
                  <a:schemeClr val="tx1"/>
                </a:solidFill>
                <a:latin typeface="+mn-lt"/>
                <a:ea typeface="+mn-ea"/>
                <a:cs typeface="+mn-cs"/>
              </a:rPr>
              <a:t>Region	County(s)	</a:t>
            </a:r>
          </a:p>
          <a:p>
            <a:r>
              <a:rPr lang="it-IT" sz="1200" b="0" i="0" u="none" strike="noStrike" kern="1200" baseline="0" dirty="0" smtClean="0">
                <a:solidFill>
                  <a:schemeClr val="tx1"/>
                </a:solidFill>
                <a:latin typeface="+mn-lt"/>
                <a:ea typeface="+mn-ea"/>
                <a:cs typeface="+mn-cs"/>
              </a:rPr>
              <a:t>Inland Empire	Riverside, San Bernardino	</a:t>
            </a:r>
          </a:p>
          <a:p>
            <a:r>
              <a:rPr lang="en-US" sz="1200" b="0" i="0" u="none" strike="noStrike" kern="1200" baseline="0" dirty="0" smtClean="0">
                <a:solidFill>
                  <a:schemeClr val="tx1"/>
                </a:solidFill>
                <a:latin typeface="+mn-lt"/>
                <a:ea typeface="+mn-ea"/>
                <a:cs typeface="+mn-cs"/>
              </a:rPr>
              <a:t>San Diego/Imperial	San Diego, Imperial	</a:t>
            </a:r>
          </a:p>
          <a:p>
            <a:r>
              <a:rPr lang="en-US" sz="1200" b="0" i="0" u="none" strike="noStrike" kern="1200" baseline="0" dirty="0" smtClean="0">
                <a:solidFill>
                  <a:schemeClr val="tx1"/>
                </a:solidFill>
                <a:latin typeface="+mn-lt"/>
                <a:ea typeface="+mn-ea"/>
                <a:cs typeface="+mn-cs"/>
              </a:rPr>
              <a:t>Los Angeles/Orange	Los Angeles, Orange	</a:t>
            </a:r>
          </a:p>
          <a:p>
            <a:r>
              <a:rPr lang="pt-BR" sz="1200" b="0" i="0" u="none" strike="noStrike" kern="1200" baseline="0" dirty="0" smtClean="0">
                <a:solidFill>
                  <a:schemeClr val="tx1"/>
                </a:solidFill>
                <a:latin typeface="+mn-lt"/>
                <a:ea typeface="+mn-ea"/>
                <a:cs typeface="+mn-cs"/>
              </a:rPr>
              <a:t>East Bay	Alameda, Contra Costa	</a:t>
            </a:r>
          </a:p>
          <a:p>
            <a:r>
              <a:rPr lang="it-IT" sz="1200" b="0" i="0" u="none" strike="noStrike" kern="1200" baseline="0" dirty="0" smtClean="0">
                <a:solidFill>
                  <a:schemeClr val="tx1"/>
                </a:solidFill>
                <a:latin typeface="+mn-lt"/>
                <a:ea typeface="+mn-ea"/>
                <a:cs typeface="+mn-cs"/>
              </a:rPr>
              <a:t>North Bay	Solano, Napa, Sonoma, Marin	</a:t>
            </a:r>
          </a:p>
          <a:p>
            <a:r>
              <a:rPr lang="en-US" sz="1200" b="0" i="0" u="none" strike="noStrike" kern="1200" baseline="0" dirty="0" smtClean="0">
                <a:solidFill>
                  <a:schemeClr val="tx1"/>
                </a:solidFill>
                <a:latin typeface="+mn-lt"/>
                <a:ea typeface="+mn-ea"/>
                <a:cs typeface="+mn-cs"/>
              </a:rPr>
              <a:t>Silicon Valley	Santa Clara	</a:t>
            </a:r>
          </a:p>
          <a:p>
            <a:r>
              <a:rPr lang="en-US" sz="1200" b="0" i="0" u="none" strike="noStrike" kern="1200" baseline="0" dirty="0" smtClean="0">
                <a:solidFill>
                  <a:schemeClr val="tx1"/>
                </a:solidFill>
                <a:latin typeface="+mn-lt"/>
                <a:ea typeface="+mn-ea"/>
                <a:cs typeface="+mn-cs"/>
              </a:rPr>
              <a:t>South SF Bay	Santa Cruz, Monterey	</a:t>
            </a:r>
          </a:p>
          <a:p>
            <a:r>
              <a:rPr lang="en-US" sz="1200" b="0" i="0" u="none" strike="noStrike" kern="1200" baseline="0" dirty="0" smtClean="0">
                <a:solidFill>
                  <a:schemeClr val="tx1"/>
                </a:solidFill>
                <a:latin typeface="+mn-lt"/>
                <a:ea typeface="+mn-ea"/>
                <a:cs typeface="+mn-cs"/>
              </a:rPr>
              <a:t>San Francisco	San Francisco, San Mateo	</a:t>
            </a:r>
          </a:p>
          <a:p>
            <a:r>
              <a:rPr lang="en-US" sz="1200" b="0" i="0" u="none" strike="noStrike" kern="1200" baseline="0" dirty="0" smtClean="0">
                <a:solidFill>
                  <a:schemeClr val="tx1"/>
                </a:solidFill>
                <a:latin typeface="+mn-lt"/>
                <a:ea typeface="+mn-ea"/>
                <a:cs typeface="+mn-cs"/>
              </a:rPr>
              <a:t>Greater Sacramento	Sacramento, El Dorado, Placer, Yolo, Sutter, Yuba, Nevada	</a:t>
            </a:r>
          </a:p>
          <a:p>
            <a:r>
              <a:rPr lang="en-US" sz="1200" b="0" i="0" u="none" strike="noStrike" kern="1200" baseline="0" dirty="0" smtClean="0">
                <a:solidFill>
                  <a:schemeClr val="tx1"/>
                </a:solidFill>
                <a:latin typeface="+mn-lt"/>
                <a:ea typeface="+mn-ea"/>
                <a:cs typeface="+mn-cs"/>
              </a:rPr>
              <a:t>Northern Inland CA	Butte, Colusa, Glenn, Lassen, Modoc, Plumas, Shasta, Sierra, Siskiyou, Tehama, Trinity	</a:t>
            </a:r>
          </a:p>
          <a:p>
            <a:r>
              <a:rPr lang="es-ES" sz="1200" b="0" i="0" u="none" strike="noStrike" kern="1200" baseline="0" dirty="0" smtClean="0">
                <a:solidFill>
                  <a:schemeClr val="tx1"/>
                </a:solidFill>
                <a:latin typeface="+mn-lt"/>
                <a:ea typeface="+mn-ea"/>
                <a:cs typeface="+mn-cs"/>
              </a:rPr>
              <a:t>Northern </a:t>
            </a:r>
            <a:r>
              <a:rPr lang="es-ES" sz="1200" b="0" i="0" u="none" strike="noStrike" kern="1200" baseline="0" dirty="0" err="1" smtClean="0">
                <a:solidFill>
                  <a:schemeClr val="tx1"/>
                </a:solidFill>
                <a:latin typeface="+mn-lt"/>
                <a:ea typeface="+mn-ea"/>
                <a:cs typeface="+mn-cs"/>
              </a:rPr>
              <a:t>Coastal</a:t>
            </a:r>
            <a:r>
              <a:rPr lang="es-ES" sz="1200" b="0" i="0" u="none" strike="noStrike" kern="1200" baseline="0" dirty="0" smtClean="0">
                <a:solidFill>
                  <a:schemeClr val="tx1"/>
                </a:solidFill>
                <a:latin typeface="+mn-lt"/>
                <a:ea typeface="+mn-ea"/>
                <a:cs typeface="+mn-cs"/>
              </a:rPr>
              <a:t> CA	Del Norte, Humboldt, Lake, Mendocino	</a:t>
            </a:r>
          </a:p>
          <a:p>
            <a:r>
              <a:rPr lang="en-US" sz="1200" b="0" i="0" u="none" strike="noStrike" kern="1200" baseline="0" dirty="0" smtClean="0">
                <a:solidFill>
                  <a:schemeClr val="tx1"/>
                </a:solidFill>
                <a:latin typeface="+mn-lt"/>
                <a:ea typeface="+mn-ea"/>
                <a:cs typeface="+mn-cs"/>
              </a:rPr>
              <a:t>South Central	San Luis Obispo, Santa Barbara, Ventura	</a:t>
            </a:r>
          </a:p>
          <a:p>
            <a:r>
              <a:rPr lang="en-US" sz="1200" b="0" i="0" u="none" strike="noStrike" kern="1200" baseline="0" dirty="0" smtClean="0">
                <a:solidFill>
                  <a:schemeClr val="tx1"/>
                </a:solidFill>
                <a:latin typeface="+mn-lt"/>
                <a:ea typeface="+mn-ea"/>
                <a:cs typeface="+mn-cs"/>
              </a:rPr>
              <a:t>Central	Merced, San Joaquin, Stanislaus, Tulare, Fresno, Kern, Kings, Madera, San Benito	</a:t>
            </a:r>
          </a:p>
          <a:p>
            <a:r>
              <a:rPr lang="en-US" sz="1200" b="0" i="0" u="none" strike="noStrike" kern="1200" baseline="0" dirty="0" smtClean="0">
                <a:solidFill>
                  <a:schemeClr val="tx1"/>
                </a:solidFill>
                <a:latin typeface="+mn-lt"/>
                <a:ea typeface="+mn-ea"/>
                <a:cs typeface="+mn-cs"/>
              </a:rPr>
              <a:t>Mother Lode	Mariposa, Mono, Tuolumne, Alpine, Amador, Calaveras, Inyo	</a:t>
            </a:r>
          </a:p>
          <a:p>
            <a:endParaRPr lang="en-US" dirty="0" smtClean="0"/>
          </a:p>
        </p:txBody>
      </p:sp>
      <p:sp>
        <p:nvSpPr>
          <p:cNvPr id="4" name="Slide Number Placeholder 3"/>
          <p:cNvSpPr>
            <a:spLocks noGrp="1"/>
          </p:cNvSpPr>
          <p:nvPr>
            <p:ph type="sldNum" sz="quarter" idx="10"/>
          </p:nvPr>
        </p:nvSpPr>
        <p:spPr/>
        <p:txBody>
          <a:bodyPr/>
          <a:lstStyle/>
          <a:p>
            <a:fld id="{0455CB8E-2A67-4E50-A214-E38EA17E9A4C}" type="slidenum">
              <a:rPr lang="en-US" smtClean="0"/>
              <a:pPr/>
              <a:t>4</a:t>
            </a:fld>
            <a:endParaRPr lang="en-US"/>
          </a:p>
        </p:txBody>
      </p:sp>
    </p:spTree>
    <p:extLst>
      <p:ext uri="{BB962C8B-B14F-4D97-AF65-F5344CB8AC3E}">
        <p14:creationId xmlns:p14="http://schemas.microsoft.com/office/powerpoint/2010/main" val="35154729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455CB8E-2A67-4E50-A214-E38EA17E9A4C}" type="slidenum">
              <a:rPr lang="en-US" smtClean="0"/>
              <a:pPr/>
              <a:t>5</a:t>
            </a:fld>
            <a:endParaRPr lang="en-US"/>
          </a:p>
        </p:txBody>
      </p:sp>
    </p:spTree>
    <p:extLst>
      <p:ext uri="{BB962C8B-B14F-4D97-AF65-F5344CB8AC3E}">
        <p14:creationId xmlns:p14="http://schemas.microsoft.com/office/powerpoint/2010/main" val="24191559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 funding will end in 2-3 years; must prove sustainability to re-authorize funding</a:t>
            </a:r>
            <a:endParaRPr lang="en-US" dirty="0"/>
          </a:p>
        </p:txBody>
      </p:sp>
      <p:sp>
        <p:nvSpPr>
          <p:cNvPr id="4" name="Slide Number Placeholder 3"/>
          <p:cNvSpPr>
            <a:spLocks noGrp="1"/>
          </p:cNvSpPr>
          <p:nvPr>
            <p:ph type="sldNum" sz="quarter" idx="10"/>
          </p:nvPr>
        </p:nvSpPr>
        <p:spPr/>
        <p:txBody>
          <a:bodyPr/>
          <a:lstStyle/>
          <a:p>
            <a:fld id="{0455CB8E-2A67-4E50-A214-E38EA17E9A4C}" type="slidenum">
              <a:rPr lang="en-US" smtClean="0"/>
              <a:pPr/>
              <a:t>6</a:t>
            </a:fld>
            <a:endParaRPr lang="en-US"/>
          </a:p>
        </p:txBody>
      </p:sp>
    </p:spTree>
    <p:extLst>
      <p:ext uri="{BB962C8B-B14F-4D97-AF65-F5344CB8AC3E}">
        <p14:creationId xmlns:p14="http://schemas.microsoft.com/office/powerpoint/2010/main" val="24191559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George Shultz</a:t>
            </a:r>
            <a:r>
              <a:rPr lang="en-US" baseline="0" dirty="0" smtClean="0"/>
              <a:t> comment:  feds in world of hurt, state in world of hurt, action will be at with the regions.  Your backyard.  Your families, neighbors, communities, employers, and institutions.  CCs are your COMMUNITY institutions</a:t>
            </a:r>
            <a:endParaRPr lang="en-US" dirty="0"/>
          </a:p>
        </p:txBody>
      </p:sp>
      <p:sp>
        <p:nvSpPr>
          <p:cNvPr id="4" name="Slide Number Placeholder 3"/>
          <p:cNvSpPr>
            <a:spLocks noGrp="1"/>
          </p:cNvSpPr>
          <p:nvPr>
            <p:ph type="sldNum" sz="quarter" idx="10"/>
          </p:nvPr>
        </p:nvSpPr>
        <p:spPr/>
        <p:txBody>
          <a:bodyPr/>
          <a:lstStyle/>
          <a:p>
            <a:fld id="{0455CB8E-2A67-4E50-A214-E38EA17E9A4C}" type="slidenum">
              <a:rPr lang="en-US" smtClean="0"/>
              <a:pPr/>
              <a:t>7</a:t>
            </a:fld>
            <a:endParaRPr lang="en-US"/>
          </a:p>
        </p:txBody>
      </p:sp>
    </p:spTree>
    <p:extLst>
      <p:ext uri="{BB962C8B-B14F-4D97-AF65-F5344CB8AC3E}">
        <p14:creationId xmlns:p14="http://schemas.microsoft.com/office/powerpoint/2010/main" val="10618865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hlinkClick r:id="rId3"/>
              </a:rPr>
              <a:t>College System Aligns Curriculum with Industry Needs</a:t>
            </a:r>
            <a:endParaRPr lang="en-US" dirty="0" smtClean="0"/>
          </a:p>
          <a:p>
            <a:r>
              <a:rPr lang="en-US" dirty="0" smtClean="0"/>
              <a:t>The North Carolina Community College System (NCCCS) recently announced its effort to meet the state's industry needs by </a:t>
            </a:r>
            <a:r>
              <a:rPr lang="en-US" b="1" dirty="0" smtClean="0"/>
              <a:t>consolidating 80 curriculums down to 32 </a:t>
            </a:r>
            <a:r>
              <a:rPr lang="en-US" dirty="0" smtClean="0"/>
              <a:t>as part of the college system's Code Green Super Curriculum Improvement Project (CIP). </a:t>
            </a:r>
          </a:p>
          <a:p>
            <a:endParaRPr lang="en-US" dirty="0" smtClean="0"/>
          </a:p>
          <a:p>
            <a:r>
              <a:rPr lang="en-US" dirty="0" smtClean="0"/>
              <a:t>The State Board of Community Colleges worked with area employers to identify </a:t>
            </a:r>
            <a:r>
              <a:rPr lang="en-US" b="1" dirty="0" smtClean="0"/>
              <a:t>five fields critical to advancing the state's economic growth</a:t>
            </a:r>
            <a:r>
              <a:rPr lang="en-US" dirty="0" smtClean="0"/>
              <a:t>: energy, building, environment, transportation, and engineering technology. </a:t>
            </a:r>
          </a:p>
          <a:p>
            <a:endParaRPr lang="en-US" dirty="0" smtClean="0"/>
          </a:p>
          <a:p>
            <a:r>
              <a:rPr lang="en-US" dirty="0" smtClean="0"/>
              <a:t>The Board and college system leadership believe that </a:t>
            </a:r>
            <a:r>
              <a:rPr lang="en-US" b="1" dirty="0" smtClean="0"/>
              <a:t>grouping like majors together</a:t>
            </a:r>
            <a:r>
              <a:rPr lang="en-US" dirty="0" smtClean="0"/>
              <a:t> will allow students to gain a </a:t>
            </a:r>
            <a:r>
              <a:rPr lang="en-US" b="1" dirty="0" smtClean="0"/>
              <a:t>solid foundation of general skills </a:t>
            </a:r>
            <a:r>
              <a:rPr lang="en-US" dirty="0" smtClean="0"/>
              <a:t>before they move on to more </a:t>
            </a:r>
            <a:r>
              <a:rPr lang="en-US" b="1" dirty="0" smtClean="0"/>
              <a:t>specific coursework </a:t>
            </a:r>
            <a:r>
              <a:rPr lang="en-US" dirty="0" smtClean="0"/>
              <a:t>that will </a:t>
            </a:r>
            <a:r>
              <a:rPr lang="en-US" b="1" dirty="0" smtClean="0"/>
              <a:t>prepare them for the workforce</a:t>
            </a:r>
            <a:r>
              <a:rPr lang="en-US" dirty="0" smtClean="0"/>
              <a:t>.</a:t>
            </a:r>
          </a:p>
          <a:p>
            <a:r>
              <a:rPr lang="en-US" dirty="0" smtClean="0"/>
              <a:t> </a:t>
            </a:r>
          </a:p>
          <a:p>
            <a:endParaRPr lang="en-US" dirty="0"/>
          </a:p>
        </p:txBody>
      </p:sp>
      <p:sp>
        <p:nvSpPr>
          <p:cNvPr id="4" name="Slide Number Placeholder 3"/>
          <p:cNvSpPr>
            <a:spLocks noGrp="1"/>
          </p:cNvSpPr>
          <p:nvPr>
            <p:ph type="sldNum" sz="quarter" idx="10"/>
          </p:nvPr>
        </p:nvSpPr>
        <p:spPr/>
        <p:txBody>
          <a:bodyPr/>
          <a:lstStyle/>
          <a:p>
            <a:fld id="{0455CB8E-2A67-4E50-A214-E38EA17E9A4C}" type="slidenum">
              <a:rPr lang="en-US" smtClean="0"/>
              <a:pPr/>
              <a:t>8</a:t>
            </a:fld>
            <a:endParaRPr lang="en-US"/>
          </a:p>
        </p:txBody>
      </p:sp>
    </p:spTree>
    <p:extLst>
      <p:ext uri="{BB962C8B-B14F-4D97-AF65-F5344CB8AC3E}">
        <p14:creationId xmlns:p14="http://schemas.microsoft.com/office/powerpoint/2010/main" val="25152582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DAS: Department of Apprenticeships</a:t>
            </a:r>
          </a:p>
          <a:p>
            <a:pPr eaLnBrk="1" hangingPunct="1">
              <a:spcBef>
                <a:spcPct val="0"/>
              </a:spcBef>
            </a:pPr>
            <a:r>
              <a:rPr lang="en-US" dirty="0" err="1" smtClean="0"/>
              <a:t>CalWIB</a:t>
            </a:r>
            <a:r>
              <a:rPr lang="en-US" dirty="0" smtClean="0"/>
              <a:t>: re-branding from One Stop Career Centers to AJCC –</a:t>
            </a:r>
            <a:r>
              <a:rPr lang="en-US" baseline="0" dirty="0" smtClean="0"/>
              <a:t> America’s Job Centers of California</a:t>
            </a:r>
            <a:endParaRPr lang="en-US" dirty="0" smtClean="0"/>
          </a:p>
        </p:txBody>
      </p:sp>
      <p:sp>
        <p:nvSpPr>
          <p:cNvPr id="12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defRPr>
            </a:lvl1pPr>
            <a:lvl2pPr marL="757066" indent="-291179" eaLnBrk="0" hangingPunct="0">
              <a:defRPr>
                <a:solidFill>
                  <a:schemeClr val="tx1"/>
                </a:solidFill>
                <a:latin typeface="Calibri" pitchFamily="34" charset="0"/>
              </a:defRPr>
            </a:lvl2pPr>
            <a:lvl3pPr marL="1164717" indent="-232943" eaLnBrk="0" hangingPunct="0">
              <a:defRPr>
                <a:solidFill>
                  <a:schemeClr val="tx1"/>
                </a:solidFill>
                <a:latin typeface="Calibri" pitchFamily="34" charset="0"/>
              </a:defRPr>
            </a:lvl3pPr>
            <a:lvl4pPr marL="1630604" indent="-232943" eaLnBrk="0" hangingPunct="0">
              <a:defRPr>
                <a:solidFill>
                  <a:schemeClr val="tx1"/>
                </a:solidFill>
                <a:latin typeface="Calibri" pitchFamily="34" charset="0"/>
              </a:defRPr>
            </a:lvl4pPr>
            <a:lvl5pPr marL="2096491" indent="-232943" eaLnBrk="0" hangingPunct="0">
              <a:defRPr>
                <a:solidFill>
                  <a:schemeClr val="tx1"/>
                </a:solidFill>
                <a:latin typeface="Calibri" pitchFamily="34" charset="0"/>
              </a:defRPr>
            </a:lvl5pPr>
            <a:lvl6pPr marL="2562377" indent="-232943" eaLnBrk="0" fontAlgn="base" hangingPunct="0">
              <a:spcBef>
                <a:spcPct val="0"/>
              </a:spcBef>
              <a:spcAft>
                <a:spcPct val="0"/>
              </a:spcAft>
              <a:defRPr>
                <a:solidFill>
                  <a:schemeClr val="tx1"/>
                </a:solidFill>
                <a:latin typeface="Calibri" pitchFamily="34" charset="0"/>
              </a:defRPr>
            </a:lvl6pPr>
            <a:lvl7pPr marL="3028264" indent="-232943" eaLnBrk="0" fontAlgn="base" hangingPunct="0">
              <a:spcBef>
                <a:spcPct val="0"/>
              </a:spcBef>
              <a:spcAft>
                <a:spcPct val="0"/>
              </a:spcAft>
              <a:defRPr>
                <a:solidFill>
                  <a:schemeClr val="tx1"/>
                </a:solidFill>
                <a:latin typeface="Calibri" pitchFamily="34" charset="0"/>
              </a:defRPr>
            </a:lvl7pPr>
            <a:lvl8pPr marL="3494151" indent="-232943" eaLnBrk="0" fontAlgn="base" hangingPunct="0">
              <a:spcBef>
                <a:spcPct val="0"/>
              </a:spcBef>
              <a:spcAft>
                <a:spcPct val="0"/>
              </a:spcAft>
              <a:defRPr>
                <a:solidFill>
                  <a:schemeClr val="tx1"/>
                </a:solidFill>
                <a:latin typeface="Calibri" pitchFamily="34" charset="0"/>
              </a:defRPr>
            </a:lvl8pPr>
            <a:lvl9pPr marL="3960038" indent="-232943" eaLnBrk="0" fontAlgn="base" hangingPunct="0">
              <a:spcBef>
                <a:spcPct val="0"/>
              </a:spcBef>
              <a:spcAft>
                <a:spcPct val="0"/>
              </a:spcAft>
              <a:defRPr>
                <a:solidFill>
                  <a:schemeClr val="tx1"/>
                </a:solidFill>
                <a:latin typeface="Calibri" pitchFamily="34" charset="0"/>
              </a:defRPr>
            </a:lvl9pPr>
          </a:lstStyle>
          <a:p>
            <a:pPr eaLnBrk="1" fontAlgn="base" hangingPunct="1">
              <a:spcBef>
                <a:spcPct val="0"/>
              </a:spcBef>
              <a:spcAft>
                <a:spcPct val="0"/>
              </a:spcAft>
            </a:pPr>
            <a:fld id="{A2CE8049-E33F-46DF-B7A2-3D45E85824EB}" type="slidenum">
              <a:rPr lang="en-US" smtClean="0"/>
              <a:pPr eaLnBrk="1" fontAlgn="base" hangingPunct="1">
                <a:spcBef>
                  <a:spcPct val="0"/>
                </a:spcBef>
                <a:spcAft>
                  <a:spcPct val="0"/>
                </a:spcAft>
              </a:pPr>
              <a:t>10</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0" y="6553200"/>
            <a:ext cx="9144000" cy="365125"/>
          </a:xfrm>
        </p:spPr>
        <p:txBody>
          <a:bodyPr/>
          <a:lstStyle>
            <a:lvl1pPr>
              <a:defRPr>
                <a:solidFill>
                  <a:schemeClr val="accent3"/>
                </a:solidFill>
              </a:defRPr>
            </a:lvl1pPr>
          </a:lstStyle>
          <a:p>
            <a:r>
              <a:rPr lang="en-US" dirty="0" smtClean="0"/>
              <a:t>California Community Colleges – Chancellor’s Office  | 112 Colleges  |  72 Districts  |  2.6 Million Students</a:t>
            </a:r>
            <a:endParaRPr lang="en-US" dirty="0"/>
          </a:p>
        </p:txBody>
      </p:sp>
      <p:sp>
        <p:nvSpPr>
          <p:cNvPr id="6" name="Slide Number Placeholder 5"/>
          <p:cNvSpPr>
            <a:spLocks noGrp="1"/>
          </p:cNvSpPr>
          <p:nvPr>
            <p:ph type="sldNum" sz="quarter" idx="12"/>
          </p:nvPr>
        </p:nvSpPr>
        <p:spPr>
          <a:xfrm>
            <a:off x="8762999" y="6629400"/>
            <a:ext cx="381001" cy="228600"/>
          </a:xfrm>
          <a:prstGeom prst="rect">
            <a:avLst/>
          </a:prstGeom>
        </p:spPr>
        <p:txBody>
          <a:bodyPr/>
          <a:lstStyle>
            <a:lvl1pPr>
              <a:defRPr sz="900">
                <a:solidFill>
                  <a:schemeClr val="accent3">
                    <a:lumMod val="60000"/>
                    <a:lumOff val="40000"/>
                  </a:schemeClr>
                </a:solidFill>
              </a:defRPr>
            </a:lvl1pPr>
          </a:lstStyle>
          <a:p>
            <a:fld id="{43051941-4126-4597-8895-D29A2A3BA6C5}" type="slidenum">
              <a:rPr lang="en-US" smtClean="0"/>
              <a:pPr/>
              <a:t>‹#›</a:t>
            </a:fld>
            <a:endParaRPr lang="en-US" dirty="0"/>
          </a:p>
        </p:txBody>
      </p:sp>
      <p:pic>
        <p:nvPicPr>
          <p:cNvPr id="7" name="Picture 6"/>
          <p:cNvPicPr>
            <a:picLocks noChangeAspect="1"/>
          </p:cNvPicPr>
          <p:nvPr userDrawn="1"/>
        </p:nvPicPr>
        <p:blipFill>
          <a:blip r:embed="rId2" cstate="email">
            <a:lum bright="70000" contrast="-70000"/>
            <a:extLst>
              <a:ext uri="{28A0092B-C50C-407E-A947-70E740481C1C}">
                <a14:useLocalDpi xmlns:a14="http://schemas.microsoft.com/office/drawing/2010/main" val="0"/>
              </a:ext>
            </a:extLst>
          </a:blip>
          <a:stretch>
            <a:fillRect/>
          </a:stretch>
        </p:blipFill>
        <p:spPr>
          <a:xfrm>
            <a:off x="2514600" y="1600200"/>
            <a:ext cx="4076700" cy="4076700"/>
          </a:xfrm>
          <a:prstGeom prst="rect">
            <a:avLst/>
          </a:prstGeom>
        </p:spPr>
      </p:pic>
      <p:sp>
        <p:nvSpPr>
          <p:cNvPr id="2" name="Title 1"/>
          <p:cNvSpPr>
            <a:spLocks noGrp="1"/>
          </p:cNvSpPr>
          <p:nvPr>
            <p:ph type="ctrTitle" hasCustomPrompt="1"/>
          </p:nvPr>
        </p:nvSpPr>
        <p:spPr>
          <a:xfrm>
            <a:off x="685800" y="1905000"/>
            <a:ext cx="7772400" cy="1470025"/>
          </a:xfrm>
        </p:spPr>
        <p:txBody>
          <a:bodyPr>
            <a:normAutofit/>
          </a:bodyPr>
          <a:lstStyle>
            <a:lvl1pPr algn="ctr">
              <a:defRPr sz="4000" baseline="0"/>
            </a:lvl1pPr>
          </a:lstStyle>
          <a:p>
            <a:r>
              <a:rPr lang="en-US" dirty="0" smtClean="0"/>
              <a:t>TITLE OF PRESENTATION</a:t>
            </a:r>
            <a:endParaRPr lang="en-US" dirty="0"/>
          </a:p>
        </p:txBody>
      </p:sp>
      <p:sp>
        <p:nvSpPr>
          <p:cNvPr id="3" name="Subtitle 2"/>
          <p:cNvSpPr>
            <a:spLocks noGrp="1"/>
          </p:cNvSpPr>
          <p:nvPr>
            <p:ph type="subTitle" idx="1" hasCustomPrompt="1"/>
          </p:nvPr>
        </p:nvSpPr>
        <p:spPr>
          <a:xfrm>
            <a:off x="1371600" y="3886200"/>
            <a:ext cx="6400800" cy="914400"/>
          </a:xfrm>
        </p:spPr>
        <p:txBody>
          <a:bodyPr>
            <a:normAutofit/>
          </a:bodyPr>
          <a:lstStyle>
            <a:lvl1pPr marL="0" indent="0" algn="ctr">
              <a:spcBef>
                <a:spcPts val="0"/>
              </a:spcBef>
              <a:buNone/>
              <a:defRPr sz="2000" b="1"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Presented by XXX</a:t>
            </a:r>
          </a:p>
          <a:p>
            <a:r>
              <a:rPr lang="en-US" dirty="0" smtClean="0"/>
              <a:t>Event Name</a:t>
            </a:r>
          </a:p>
          <a:p>
            <a:endParaRPr lang="en-US" dirty="0" smtClean="0"/>
          </a:p>
        </p:txBody>
      </p:sp>
      <p:sp>
        <p:nvSpPr>
          <p:cNvPr id="8" name="TextBox 7"/>
          <p:cNvSpPr txBox="1"/>
          <p:nvPr userDrawn="1"/>
        </p:nvSpPr>
        <p:spPr>
          <a:xfrm>
            <a:off x="2971800" y="5713130"/>
            <a:ext cx="3200400" cy="646331"/>
          </a:xfrm>
          <a:prstGeom prst="rect">
            <a:avLst/>
          </a:prstGeom>
          <a:noFill/>
        </p:spPr>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Date/Version #</a:t>
            </a:r>
          </a:p>
          <a:p>
            <a:endParaRPr lang="en-US" dirty="0"/>
          </a:p>
        </p:txBody>
      </p:sp>
      <p:sp>
        <p:nvSpPr>
          <p:cNvPr id="9" name="Rectangle 8"/>
          <p:cNvSpPr/>
          <p:nvPr userDrawn="1"/>
        </p:nvSpPr>
        <p:spPr>
          <a:xfrm>
            <a:off x="0" y="0"/>
            <a:ext cx="9144000" cy="152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7689896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r>
              <a:rPr lang="en-US" smtClean="0"/>
              <a:t>California Community Colleges – Chancellor’s Office  | 112 Colleges  |  72 Districts  |  2.6 Million Students</a:t>
            </a:r>
            <a:endParaRPr lang="en-US"/>
          </a:p>
        </p:txBody>
      </p:sp>
      <p:sp>
        <p:nvSpPr>
          <p:cNvPr id="8" name="Slide Number Placeholder 5"/>
          <p:cNvSpPr>
            <a:spLocks noGrp="1"/>
          </p:cNvSpPr>
          <p:nvPr>
            <p:ph type="sldNum" sz="quarter" idx="12"/>
          </p:nvPr>
        </p:nvSpPr>
        <p:spPr>
          <a:xfrm>
            <a:off x="8762999" y="6629400"/>
            <a:ext cx="381001" cy="228600"/>
          </a:xfrm>
          <a:prstGeom prst="rect">
            <a:avLst/>
          </a:prstGeom>
        </p:spPr>
        <p:txBody>
          <a:bodyPr/>
          <a:lstStyle>
            <a:lvl1pPr>
              <a:defRPr sz="900">
                <a:solidFill>
                  <a:schemeClr val="accent3">
                    <a:lumMod val="60000"/>
                    <a:lumOff val="40000"/>
                  </a:schemeClr>
                </a:solidFill>
              </a:defRPr>
            </a:lvl1pPr>
          </a:lstStyle>
          <a:p>
            <a:fld id="{43051941-4126-4597-8895-D29A2A3BA6C5}" type="slidenum">
              <a:rPr lang="en-US" smtClean="0"/>
              <a:pPr/>
              <a:t>‹#›</a:t>
            </a:fld>
            <a:endParaRPr lang="en-US" dirty="0"/>
          </a:p>
        </p:txBody>
      </p:sp>
    </p:spTree>
    <p:extLst>
      <p:ext uri="{BB962C8B-B14F-4D97-AF65-F5344CB8AC3E}">
        <p14:creationId xmlns:p14="http://schemas.microsoft.com/office/powerpoint/2010/main" val="4094770244"/>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r>
              <a:rPr lang="en-US" smtClean="0"/>
              <a:t>California Community Colleges – Chancellor’s Office  | 112 Colleges  |  72 Districts  |  2.6 Million Students</a:t>
            </a:r>
            <a:endParaRPr lang="en-US"/>
          </a:p>
        </p:txBody>
      </p:sp>
      <p:sp>
        <p:nvSpPr>
          <p:cNvPr id="7" name="Slide Number Placeholder 5"/>
          <p:cNvSpPr>
            <a:spLocks noGrp="1"/>
          </p:cNvSpPr>
          <p:nvPr>
            <p:ph type="sldNum" sz="quarter" idx="12"/>
          </p:nvPr>
        </p:nvSpPr>
        <p:spPr>
          <a:xfrm>
            <a:off x="8762999" y="6629400"/>
            <a:ext cx="381001" cy="228600"/>
          </a:xfrm>
          <a:prstGeom prst="rect">
            <a:avLst/>
          </a:prstGeom>
        </p:spPr>
        <p:txBody>
          <a:bodyPr/>
          <a:lstStyle>
            <a:lvl1pPr>
              <a:defRPr sz="900">
                <a:solidFill>
                  <a:schemeClr val="accent3">
                    <a:lumMod val="60000"/>
                    <a:lumOff val="40000"/>
                  </a:schemeClr>
                </a:solidFill>
              </a:defRPr>
            </a:lvl1pPr>
          </a:lstStyle>
          <a:p>
            <a:fld id="{43051941-4126-4597-8895-D29A2A3BA6C5}" type="slidenum">
              <a:rPr lang="en-US" smtClean="0"/>
              <a:pPr/>
              <a:t>‹#›</a:t>
            </a:fld>
            <a:endParaRPr lang="en-US" dirty="0"/>
          </a:p>
        </p:txBody>
      </p:sp>
    </p:spTree>
    <p:extLst>
      <p:ext uri="{BB962C8B-B14F-4D97-AF65-F5344CB8AC3E}">
        <p14:creationId xmlns:p14="http://schemas.microsoft.com/office/powerpoint/2010/main" val="3068064336"/>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r>
              <a:rPr lang="en-US" smtClean="0"/>
              <a:t>California Community Colleges – Chancellor’s Office  | 112 Colleges  |  72 Districts  |  2.6 Million Students</a:t>
            </a:r>
            <a:endParaRPr lang="en-US"/>
          </a:p>
        </p:txBody>
      </p:sp>
      <p:sp>
        <p:nvSpPr>
          <p:cNvPr id="7" name="Slide Number Placeholder 5"/>
          <p:cNvSpPr>
            <a:spLocks noGrp="1"/>
          </p:cNvSpPr>
          <p:nvPr>
            <p:ph type="sldNum" sz="quarter" idx="12"/>
          </p:nvPr>
        </p:nvSpPr>
        <p:spPr>
          <a:xfrm>
            <a:off x="8762999" y="6629400"/>
            <a:ext cx="381001" cy="228600"/>
          </a:xfrm>
          <a:prstGeom prst="rect">
            <a:avLst/>
          </a:prstGeom>
        </p:spPr>
        <p:txBody>
          <a:bodyPr/>
          <a:lstStyle>
            <a:lvl1pPr>
              <a:defRPr sz="900">
                <a:solidFill>
                  <a:schemeClr val="accent3">
                    <a:lumMod val="60000"/>
                    <a:lumOff val="40000"/>
                  </a:schemeClr>
                </a:solidFill>
              </a:defRPr>
            </a:lvl1pPr>
          </a:lstStyle>
          <a:p>
            <a:fld id="{43051941-4126-4597-8895-D29A2A3BA6C5}" type="slidenum">
              <a:rPr lang="en-US" smtClean="0"/>
              <a:pPr/>
              <a:t>‹#›</a:t>
            </a:fld>
            <a:endParaRPr lang="en-US" dirty="0"/>
          </a:p>
        </p:txBody>
      </p:sp>
    </p:spTree>
    <p:extLst>
      <p:ext uri="{BB962C8B-B14F-4D97-AF65-F5344CB8AC3E}">
        <p14:creationId xmlns:p14="http://schemas.microsoft.com/office/powerpoint/2010/main" val="349865920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a:xfrm>
            <a:off x="0" y="6477000"/>
            <a:ext cx="9144000" cy="365125"/>
          </a:xfrm>
        </p:spPr>
        <p:txBody>
          <a:bodyPr/>
          <a:lstStyle/>
          <a:p>
            <a:r>
              <a:rPr lang="en-US" dirty="0" smtClean="0"/>
              <a:t>California Community Colleges – Chancellor’s Office  | 112 Colleges  |  72 Districts  |  2.6 Million Students</a:t>
            </a:r>
            <a:endParaRPr lang="en-US" dirty="0"/>
          </a:p>
        </p:txBody>
      </p:sp>
      <p:sp>
        <p:nvSpPr>
          <p:cNvPr id="7" name="Slide Number Placeholder 5"/>
          <p:cNvSpPr>
            <a:spLocks noGrp="1"/>
          </p:cNvSpPr>
          <p:nvPr>
            <p:ph type="sldNum" sz="quarter" idx="12"/>
          </p:nvPr>
        </p:nvSpPr>
        <p:spPr>
          <a:xfrm>
            <a:off x="8762999" y="6629400"/>
            <a:ext cx="381001" cy="228600"/>
          </a:xfrm>
          <a:prstGeom prst="rect">
            <a:avLst/>
          </a:prstGeom>
        </p:spPr>
        <p:txBody>
          <a:bodyPr/>
          <a:lstStyle>
            <a:lvl1pPr>
              <a:defRPr sz="900">
                <a:solidFill>
                  <a:schemeClr val="accent3">
                    <a:lumMod val="60000"/>
                    <a:lumOff val="40000"/>
                  </a:schemeClr>
                </a:solidFill>
              </a:defRPr>
            </a:lvl1pPr>
          </a:lstStyle>
          <a:p>
            <a:fld id="{43051941-4126-4597-8895-D29A2A3BA6C5}" type="slidenum">
              <a:rPr lang="en-US" smtClean="0"/>
              <a:pPr/>
              <a:t>‹#›</a:t>
            </a:fld>
            <a:endParaRPr lang="en-US" dirty="0"/>
          </a:p>
        </p:txBody>
      </p:sp>
    </p:spTree>
    <p:extLst>
      <p:ext uri="{BB962C8B-B14F-4D97-AF65-F5344CB8AC3E}">
        <p14:creationId xmlns:p14="http://schemas.microsoft.com/office/powerpoint/2010/main" val="148846552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p:txBody>
          <a:bodyPr/>
          <a:lstStyle/>
          <a:p>
            <a:r>
              <a:rPr lang="en-US" smtClean="0"/>
              <a:t>California Community Colleges – Chancellor’s Office  | 112 Colleges  |  72 Districts  |  2.6 Million Students</a:t>
            </a:r>
            <a:endParaRPr lang="en-US"/>
          </a:p>
        </p:txBody>
      </p:sp>
      <p:sp>
        <p:nvSpPr>
          <p:cNvPr id="7" name="Slide Number Placeholder 5"/>
          <p:cNvSpPr>
            <a:spLocks noGrp="1"/>
          </p:cNvSpPr>
          <p:nvPr>
            <p:ph type="sldNum" sz="quarter" idx="12"/>
          </p:nvPr>
        </p:nvSpPr>
        <p:spPr>
          <a:xfrm>
            <a:off x="8762999" y="6629400"/>
            <a:ext cx="381001" cy="228600"/>
          </a:xfrm>
          <a:prstGeom prst="rect">
            <a:avLst/>
          </a:prstGeom>
        </p:spPr>
        <p:txBody>
          <a:bodyPr/>
          <a:lstStyle>
            <a:lvl1pPr>
              <a:defRPr sz="900">
                <a:solidFill>
                  <a:schemeClr val="accent3">
                    <a:lumMod val="60000"/>
                    <a:lumOff val="40000"/>
                  </a:schemeClr>
                </a:solidFill>
              </a:defRPr>
            </a:lvl1pPr>
          </a:lstStyle>
          <a:p>
            <a:fld id="{43051941-4126-4597-8895-D29A2A3BA6C5}" type="slidenum">
              <a:rPr lang="en-US" smtClean="0"/>
              <a:pPr/>
              <a:t>‹#›</a:t>
            </a:fld>
            <a:endParaRPr lang="en-US" dirty="0"/>
          </a:p>
        </p:txBody>
      </p:sp>
    </p:spTree>
    <p:extLst>
      <p:ext uri="{BB962C8B-B14F-4D97-AF65-F5344CB8AC3E}">
        <p14:creationId xmlns:p14="http://schemas.microsoft.com/office/powerpoint/2010/main" val="287091870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1"/>
          </p:nvPr>
        </p:nvSpPr>
        <p:spPr/>
        <p:txBody>
          <a:bodyPr/>
          <a:lstStyle/>
          <a:p>
            <a:r>
              <a:rPr lang="en-US" smtClean="0"/>
              <a:t>California Community Colleges – Chancellor’s Office  | 112 Colleges  |  72 Districts  |  2.6 Million Students</a:t>
            </a:r>
            <a:endParaRPr lang="en-US"/>
          </a:p>
        </p:txBody>
      </p:sp>
      <p:sp>
        <p:nvSpPr>
          <p:cNvPr id="8" name="Slide Number Placeholder 5"/>
          <p:cNvSpPr>
            <a:spLocks noGrp="1"/>
          </p:cNvSpPr>
          <p:nvPr>
            <p:ph type="sldNum" sz="quarter" idx="12"/>
          </p:nvPr>
        </p:nvSpPr>
        <p:spPr>
          <a:xfrm>
            <a:off x="8762999" y="6629400"/>
            <a:ext cx="381001" cy="228600"/>
          </a:xfrm>
          <a:prstGeom prst="rect">
            <a:avLst/>
          </a:prstGeom>
        </p:spPr>
        <p:txBody>
          <a:bodyPr/>
          <a:lstStyle>
            <a:lvl1pPr>
              <a:defRPr sz="900">
                <a:solidFill>
                  <a:schemeClr val="accent3">
                    <a:lumMod val="60000"/>
                    <a:lumOff val="40000"/>
                  </a:schemeClr>
                </a:solidFill>
              </a:defRPr>
            </a:lvl1pPr>
          </a:lstStyle>
          <a:p>
            <a:fld id="{43051941-4126-4597-8895-D29A2A3BA6C5}" type="slidenum">
              <a:rPr lang="en-US" smtClean="0"/>
              <a:pPr/>
              <a:t>‹#›</a:t>
            </a:fld>
            <a:endParaRPr lang="en-US" dirty="0"/>
          </a:p>
        </p:txBody>
      </p:sp>
    </p:spTree>
    <p:extLst>
      <p:ext uri="{BB962C8B-B14F-4D97-AF65-F5344CB8AC3E}">
        <p14:creationId xmlns:p14="http://schemas.microsoft.com/office/powerpoint/2010/main" val="206786406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7"/>
          <p:cNvSpPr>
            <a:spLocks noGrp="1"/>
          </p:cNvSpPr>
          <p:nvPr>
            <p:ph type="ftr" sz="quarter" idx="11"/>
          </p:nvPr>
        </p:nvSpPr>
        <p:spPr/>
        <p:txBody>
          <a:bodyPr/>
          <a:lstStyle/>
          <a:p>
            <a:r>
              <a:rPr lang="en-US" smtClean="0"/>
              <a:t>California Community Colleges – Chancellor’s Office  | 112 Colleges  |  72 Districts  |  2.6 Million Students</a:t>
            </a:r>
            <a:endParaRPr lang="en-US"/>
          </a:p>
        </p:txBody>
      </p:sp>
      <p:sp>
        <p:nvSpPr>
          <p:cNvPr id="10" name="Slide Number Placeholder 5"/>
          <p:cNvSpPr>
            <a:spLocks noGrp="1"/>
          </p:cNvSpPr>
          <p:nvPr>
            <p:ph type="sldNum" sz="quarter" idx="12"/>
          </p:nvPr>
        </p:nvSpPr>
        <p:spPr>
          <a:xfrm>
            <a:off x="8762999" y="6629400"/>
            <a:ext cx="381001" cy="228600"/>
          </a:xfrm>
          <a:prstGeom prst="rect">
            <a:avLst/>
          </a:prstGeom>
        </p:spPr>
        <p:txBody>
          <a:bodyPr/>
          <a:lstStyle>
            <a:lvl1pPr>
              <a:defRPr sz="900">
                <a:solidFill>
                  <a:schemeClr val="accent3">
                    <a:lumMod val="60000"/>
                    <a:lumOff val="40000"/>
                  </a:schemeClr>
                </a:solidFill>
              </a:defRPr>
            </a:lvl1pPr>
          </a:lstStyle>
          <a:p>
            <a:fld id="{43051941-4126-4597-8895-D29A2A3BA6C5}" type="slidenum">
              <a:rPr lang="en-US" smtClean="0"/>
              <a:pPr/>
              <a:t>‹#›</a:t>
            </a:fld>
            <a:endParaRPr lang="en-US" dirty="0"/>
          </a:p>
        </p:txBody>
      </p:sp>
    </p:spTree>
    <p:extLst>
      <p:ext uri="{BB962C8B-B14F-4D97-AF65-F5344CB8AC3E}">
        <p14:creationId xmlns:p14="http://schemas.microsoft.com/office/powerpoint/2010/main" val="378622747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p:txBody>
          <a:bodyPr/>
          <a:lstStyle/>
          <a:p>
            <a:r>
              <a:rPr lang="en-US" smtClean="0"/>
              <a:t>California Community Colleges – Chancellor’s Office  | 112 Colleges  |  72 Districts  |  2.6 Million Students</a:t>
            </a:r>
            <a:endParaRPr lang="en-US"/>
          </a:p>
        </p:txBody>
      </p:sp>
      <p:sp>
        <p:nvSpPr>
          <p:cNvPr id="6" name="Slide Number Placeholder 5"/>
          <p:cNvSpPr txBox="1">
            <a:spLocks/>
          </p:cNvSpPr>
          <p:nvPr userDrawn="1"/>
        </p:nvSpPr>
        <p:spPr>
          <a:xfrm>
            <a:off x="8762999" y="6629400"/>
            <a:ext cx="381001" cy="228600"/>
          </a:xfrm>
          <a:prstGeom prst="rect">
            <a:avLst/>
          </a:prstGeom>
        </p:spPr>
        <p:txBody>
          <a:bodyPr/>
          <a:lstStyle>
            <a:defPPr>
              <a:defRPr lang="en-US"/>
            </a:defPPr>
            <a:lvl1pPr marL="0" algn="l" defTabSz="914400" rtl="0" eaLnBrk="1" latinLnBrk="0" hangingPunct="1">
              <a:defRPr sz="900" kern="1200">
                <a:solidFill>
                  <a:schemeClr val="accent3">
                    <a:lumMod val="60000"/>
                    <a:lumOff val="4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3051941-4126-4597-8895-D29A2A3BA6C5}" type="slidenum">
              <a:rPr lang="en-US" smtClean="0"/>
              <a:pPr/>
              <a:t>‹#›</a:t>
            </a:fld>
            <a:endParaRPr lang="en-US" dirty="0"/>
          </a:p>
        </p:txBody>
      </p:sp>
    </p:spTree>
    <p:extLst>
      <p:ext uri="{BB962C8B-B14F-4D97-AF65-F5344CB8AC3E}">
        <p14:creationId xmlns:p14="http://schemas.microsoft.com/office/powerpoint/2010/main" val="173356661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defRPr sz="1000"/>
            </a:lvl1pPr>
          </a:lstStyle>
          <a:p>
            <a:pPr>
              <a:spcBef>
                <a:spcPts val="300"/>
              </a:spcBef>
            </a:pPr>
            <a:r>
              <a:rPr lang="en-US" b="1" dirty="0" smtClean="0"/>
              <a:t>California Community Colleges – Chancellor’s Office  | 112 Colleges  |  72 Districts  |  2.6 Million Students</a:t>
            </a:r>
            <a:endParaRPr lang="en-US" dirty="0"/>
          </a:p>
        </p:txBody>
      </p:sp>
      <p:sp>
        <p:nvSpPr>
          <p:cNvPr id="4" name="Slide Number Placeholder 3"/>
          <p:cNvSpPr>
            <a:spLocks noGrp="1"/>
          </p:cNvSpPr>
          <p:nvPr>
            <p:ph type="sldNum" sz="quarter" idx="11"/>
          </p:nvPr>
        </p:nvSpPr>
        <p:spPr/>
        <p:txBody>
          <a:bodyPr/>
          <a:lstStyle/>
          <a:p>
            <a:fld id="{43051941-4126-4597-8895-D29A2A3BA6C5}" type="slidenum">
              <a:rPr lang="en-US" smtClean="0"/>
              <a:pPr/>
              <a:t>‹#›</a:t>
            </a:fld>
            <a:endParaRPr lang="en-US" dirty="0"/>
          </a:p>
        </p:txBody>
      </p:sp>
    </p:spTree>
    <p:extLst>
      <p:ext uri="{BB962C8B-B14F-4D97-AF65-F5344CB8AC3E}">
        <p14:creationId xmlns:p14="http://schemas.microsoft.com/office/powerpoint/2010/main" val="366121379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California Community Colleges – Chancellor’s Office  | 112 Colleges  |  72 Districts  |  2.6 Million Students</a:t>
            </a:r>
            <a:endParaRPr lang="en-US"/>
          </a:p>
        </p:txBody>
      </p:sp>
      <p:sp>
        <p:nvSpPr>
          <p:cNvPr id="5" name="Slide Number Placeholder 5"/>
          <p:cNvSpPr txBox="1">
            <a:spLocks/>
          </p:cNvSpPr>
          <p:nvPr userDrawn="1"/>
        </p:nvSpPr>
        <p:spPr>
          <a:xfrm>
            <a:off x="8762999" y="6629400"/>
            <a:ext cx="381001" cy="228600"/>
          </a:xfrm>
          <a:prstGeom prst="rect">
            <a:avLst/>
          </a:prstGeom>
        </p:spPr>
        <p:txBody>
          <a:bodyPr/>
          <a:lstStyle>
            <a:defPPr>
              <a:defRPr lang="en-US"/>
            </a:defPPr>
            <a:lvl1pPr marL="0" algn="l" defTabSz="914400" rtl="0" eaLnBrk="1" latinLnBrk="0" hangingPunct="1">
              <a:defRPr sz="900" kern="1200">
                <a:solidFill>
                  <a:schemeClr val="accent3">
                    <a:lumMod val="60000"/>
                    <a:lumOff val="4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3051941-4126-4597-8895-D29A2A3BA6C5}" type="slidenum">
              <a:rPr lang="en-US" smtClean="0"/>
              <a:pPr/>
              <a:t>‹#›</a:t>
            </a:fld>
            <a:endParaRPr lang="en-US" dirty="0"/>
          </a:p>
        </p:txBody>
      </p:sp>
    </p:spTree>
    <p:extLst>
      <p:ext uri="{BB962C8B-B14F-4D97-AF65-F5344CB8AC3E}">
        <p14:creationId xmlns:p14="http://schemas.microsoft.com/office/powerpoint/2010/main" val="83795147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r>
              <a:rPr lang="en-US" smtClean="0"/>
              <a:t>California Community Colleges – Chancellor’s Office  | 112 Colleges  |  72 Districts  |  2.6 Million Students</a:t>
            </a:r>
            <a:endParaRPr lang="en-US"/>
          </a:p>
        </p:txBody>
      </p:sp>
      <p:sp>
        <p:nvSpPr>
          <p:cNvPr id="8" name="Slide Number Placeholder 5"/>
          <p:cNvSpPr>
            <a:spLocks noGrp="1"/>
          </p:cNvSpPr>
          <p:nvPr>
            <p:ph type="sldNum" sz="quarter" idx="12"/>
          </p:nvPr>
        </p:nvSpPr>
        <p:spPr>
          <a:xfrm>
            <a:off x="8762999" y="6629400"/>
            <a:ext cx="381001" cy="228600"/>
          </a:xfrm>
          <a:prstGeom prst="rect">
            <a:avLst/>
          </a:prstGeom>
        </p:spPr>
        <p:txBody>
          <a:bodyPr/>
          <a:lstStyle>
            <a:lvl1pPr>
              <a:defRPr sz="900">
                <a:solidFill>
                  <a:schemeClr val="accent3">
                    <a:lumMod val="60000"/>
                    <a:lumOff val="40000"/>
                  </a:schemeClr>
                </a:solidFill>
              </a:defRPr>
            </a:lvl1pPr>
          </a:lstStyle>
          <a:p>
            <a:fld id="{43051941-4126-4597-8895-D29A2A3BA6C5}" type="slidenum">
              <a:rPr lang="en-US" smtClean="0"/>
              <a:pPr/>
              <a:t>‹#›</a:t>
            </a:fld>
            <a:endParaRPr lang="en-US" dirty="0"/>
          </a:p>
        </p:txBody>
      </p:sp>
    </p:spTree>
    <p:extLst>
      <p:ext uri="{BB962C8B-B14F-4D97-AF65-F5344CB8AC3E}">
        <p14:creationId xmlns:p14="http://schemas.microsoft.com/office/powerpoint/2010/main" val="8828611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14" cstate="email">
            <a:extLst>
              <a:ext uri="{28A0092B-C50C-407E-A947-70E740481C1C}">
                <a14:useLocalDpi xmlns:a14="http://schemas.microsoft.com/office/drawing/2010/main" val="0"/>
              </a:ext>
            </a:extLst>
          </a:blip>
          <a:stretch>
            <a:fillRect/>
          </a:stretch>
        </p:blipFill>
        <p:spPr>
          <a:xfrm>
            <a:off x="0" y="0"/>
            <a:ext cx="9144000" cy="1136272"/>
          </a:xfrm>
          <a:prstGeom prst="rect">
            <a:avLst/>
          </a:prstGeom>
        </p:spPr>
      </p:pic>
      <p:sp>
        <p:nvSpPr>
          <p:cNvPr id="13" name="Rectangle 12"/>
          <p:cNvSpPr/>
          <p:nvPr userDrawn="1"/>
        </p:nvSpPr>
        <p:spPr>
          <a:xfrm>
            <a:off x="0" y="6400800"/>
            <a:ext cx="9144000" cy="533400"/>
          </a:xfrm>
          <a:prstGeom prst="rect">
            <a:avLst/>
          </a:prstGeom>
          <a:solidFill>
            <a:srgbClr val="0A2E7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225488" y="49398"/>
            <a:ext cx="7842312" cy="963259"/>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0" y="6531050"/>
            <a:ext cx="9144000" cy="365125"/>
          </a:xfrm>
          <a:prstGeom prst="rect">
            <a:avLst/>
          </a:prstGeom>
        </p:spPr>
        <p:txBody>
          <a:bodyPr vert="horz" lIns="91440" tIns="45720" rIns="91440" bIns="45720" rtlCol="0" anchor="ctr"/>
          <a:lstStyle>
            <a:lvl1pPr algn="ctr">
              <a:defRPr sz="900">
                <a:solidFill>
                  <a:srgbClr val="DCE2EF"/>
                </a:solidFill>
              </a:defRPr>
            </a:lvl1pPr>
          </a:lstStyle>
          <a:p>
            <a:pPr>
              <a:spcBef>
                <a:spcPts val="300"/>
              </a:spcBef>
            </a:pPr>
            <a:r>
              <a:rPr lang="en-US" b="1" dirty="0" smtClean="0">
                <a:solidFill>
                  <a:srgbClr val="F1B83D"/>
                </a:solidFill>
              </a:rPr>
              <a:t>California Community Colleges </a:t>
            </a:r>
            <a:r>
              <a:rPr lang="en-US" b="1" dirty="0" smtClean="0"/>
              <a:t>– </a:t>
            </a:r>
            <a:r>
              <a:rPr lang="en-US" b="1" dirty="0" smtClean="0">
                <a:solidFill>
                  <a:schemeClr val="bg1"/>
                </a:solidFill>
              </a:rPr>
              <a:t>Chancellor’s Office  </a:t>
            </a:r>
            <a:r>
              <a:rPr lang="en-US" b="1" dirty="0" smtClean="0"/>
              <a:t>| 112 Colleges  |  72 Districts  |  2.6 Million Students</a:t>
            </a:r>
            <a:endParaRPr lang="en-US" dirty="0"/>
          </a:p>
        </p:txBody>
      </p:sp>
      <p:sp>
        <p:nvSpPr>
          <p:cNvPr id="9" name="Text Box 3"/>
          <p:cNvSpPr txBox="1">
            <a:spLocks noChangeArrowheads="1"/>
          </p:cNvSpPr>
          <p:nvPr userDrawn="1"/>
        </p:nvSpPr>
        <p:spPr bwMode="auto">
          <a:xfrm>
            <a:off x="-76200" y="5105400"/>
            <a:ext cx="9144000"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itchFamily="32" charset="0"/>
                <a:ea typeface="SimSun" charset="-122"/>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itchFamily="32" charset="0"/>
                <a:ea typeface="SimSun" charset="-122"/>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itchFamily="32" charset="0"/>
                <a:ea typeface="SimSun" charset="-122"/>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itchFamily="32" charset="0"/>
                <a:ea typeface="SimSun" charset="-122"/>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itchFamily="32" charset="0"/>
                <a:ea typeface="SimSun" charset="-122"/>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itchFamily="32" charset="0"/>
                <a:ea typeface="SimSun" charset="-122"/>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itchFamily="32" charset="0"/>
                <a:ea typeface="SimSun" charset="-122"/>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itchFamily="32" charset="0"/>
                <a:ea typeface="SimSun" charset="-122"/>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itchFamily="32" charset="0"/>
                <a:ea typeface="SimSun" charset="-122"/>
              </a:defRPr>
            </a:lvl9pPr>
          </a:lstStyle>
          <a:p>
            <a:pPr algn="ctr">
              <a:spcBef>
                <a:spcPts val="300"/>
              </a:spcBef>
              <a:buClrTx/>
              <a:buFontTx/>
              <a:buNone/>
            </a:pPr>
            <a:endParaRPr lang="en-US" sz="1200" b="1" dirty="0">
              <a:solidFill>
                <a:srgbClr val="1E3D5C"/>
              </a:solidFill>
            </a:endParaRPr>
          </a:p>
        </p:txBody>
      </p:sp>
      <p:sp>
        <p:nvSpPr>
          <p:cNvPr id="11" name="Slide Number Placeholder 5"/>
          <p:cNvSpPr>
            <a:spLocks noGrp="1"/>
          </p:cNvSpPr>
          <p:nvPr>
            <p:ph type="sldNum" sz="quarter" idx="4"/>
          </p:nvPr>
        </p:nvSpPr>
        <p:spPr>
          <a:xfrm>
            <a:off x="8762999" y="6606435"/>
            <a:ext cx="381001" cy="228600"/>
          </a:xfrm>
          <a:prstGeom prst="rect">
            <a:avLst/>
          </a:prstGeom>
        </p:spPr>
        <p:txBody>
          <a:bodyPr/>
          <a:lstStyle>
            <a:lvl1pPr>
              <a:defRPr sz="900">
                <a:solidFill>
                  <a:schemeClr val="accent3">
                    <a:lumMod val="20000"/>
                    <a:lumOff val="80000"/>
                  </a:schemeClr>
                </a:solidFill>
              </a:defRPr>
            </a:lvl1pPr>
          </a:lstStyle>
          <a:p>
            <a:fld id="{43051941-4126-4597-8895-D29A2A3BA6C5}" type="slidenum">
              <a:rPr lang="en-US" smtClean="0"/>
              <a:pPr/>
              <a:t>‹#›</a:t>
            </a:fld>
            <a:endParaRPr lang="en-US" dirty="0"/>
          </a:p>
        </p:txBody>
      </p:sp>
    </p:spTree>
    <p:extLst>
      <p:ext uri="{BB962C8B-B14F-4D97-AF65-F5344CB8AC3E}">
        <p14:creationId xmlns:p14="http://schemas.microsoft.com/office/powerpoint/2010/main" val="18583061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60" r:id="rId7"/>
    <p:sldLayoutId id="2147483655" r:id="rId8"/>
    <p:sldLayoutId id="2147483656" r:id="rId9"/>
    <p:sldLayoutId id="2147483657" r:id="rId10"/>
    <p:sldLayoutId id="2147483658" r:id="rId11"/>
    <p:sldLayoutId id="2147483659" r:id="rId12"/>
  </p:sldLayoutIdLst>
  <p:timing>
    <p:tnLst>
      <p:par>
        <p:cTn id="1" dur="indefinite" restart="never" nodeType="tmRoot"/>
      </p:par>
    </p:tnLst>
  </p:timing>
  <p:hf hdr="0" dt="0"/>
  <p:txStyles>
    <p:titleStyle>
      <a:lvl1pPr algn="l" defTabSz="914400" rtl="0" eaLnBrk="1" latinLnBrk="0" hangingPunct="1">
        <a:spcBef>
          <a:spcPct val="0"/>
        </a:spcBef>
        <a:buNone/>
        <a:defRPr sz="3000" b="1" kern="1200" baseline="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hyperlink" Target="http://doingwhatmatters.cccco.edu/ResourceMap.aspx" TargetMode="External"/><Relationship Id="rId2" Type="http://schemas.openxmlformats.org/officeDocument/2006/relationships/hyperlink" Target="http://www.doingwhatmatters.cccco.edu/" TargetMode="External"/><Relationship Id="rId1" Type="http://schemas.openxmlformats.org/officeDocument/2006/relationships/slideLayout" Target="../slideLayouts/slideLayout7.xml"/><Relationship Id="rId5" Type="http://schemas.openxmlformats.org/officeDocument/2006/relationships/hyperlink" Target="mailto:mwhite@cccco.edu" TargetMode="External"/><Relationship Id="rId4" Type="http://schemas.openxmlformats.org/officeDocument/2006/relationships/hyperlink" Target="http://www.cacareercafe.com/"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5.xml"/><Relationship Id="rId1" Type="http://schemas.openxmlformats.org/officeDocument/2006/relationships/slideLayout" Target="../slideLayouts/slideLayout4.xml"/><Relationship Id="rId5" Type="http://schemas.openxmlformats.org/officeDocument/2006/relationships/image" Target="../media/image34.png"/><Relationship Id="rId4" Type="http://schemas.openxmlformats.org/officeDocument/2006/relationships/image" Target="../media/image33.png"/></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6.xml"/><Relationship Id="rId1" Type="http://schemas.openxmlformats.org/officeDocument/2006/relationships/slideLayout" Target="../slideLayouts/slideLayout4.xml"/><Relationship Id="rId5" Type="http://schemas.openxmlformats.org/officeDocument/2006/relationships/image" Target="../media/image34.png"/><Relationship Id="rId4" Type="http://schemas.openxmlformats.org/officeDocument/2006/relationships/image" Target="../media/image33.png"/></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7.xml"/><Relationship Id="rId1" Type="http://schemas.openxmlformats.org/officeDocument/2006/relationships/slideLayout" Target="../slideLayouts/slideLayout4.xml"/><Relationship Id="rId5" Type="http://schemas.openxmlformats.org/officeDocument/2006/relationships/image" Target="../media/image34.png"/><Relationship Id="rId4" Type="http://schemas.openxmlformats.org/officeDocument/2006/relationships/image" Target="../media/image33.png"/></Relationships>
</file>

<file path=ppt/slides/_rels/slide2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hyperlink" Target="http://bit.ly/14j8Ol4" TargetMode="Externa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png"/><Relationship Id="rId17" Type="http://schemas.openxmlformats.org/officeDocument/2006/relationships/image" Target="../media/image20.png"/><Relationship Id="rId2" Type="http://schemas.openxmlformats.org/officeDocument/2006/relationships/notesSlide" Target="../notesSlides/notesSlide5.xml"/><Relationship Id="rId16" Type="http://schemas.openxmlformats.org/officeDocument/2006/relationships/image" Target="../media/image19.png"/><Relationship Id="rId1" Type="http://schemas.openxmlformats.org/officeDocument/2006/relationships/slideLayout" Target="../slideLayouts/slideLayout4.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5" Type="http://schemas.openxmlformats.org/officeDocument/2006/relationships/image" Target="../media/image1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18" Type="http://schemas.openxmlformats.org/officeDocument/2006/relationships/image" Target="../media/image5.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png"/><Relationship Id="rId17" Type="http://schemas.openxmlformats.org/officeDocument/2006/relationships/image" Target="../media/image20.png"/><Relationship Id="rId2" Type="http://schemas.openxmlformats.org/officeDocument/2006/relationships/notesSlide" Target="../notesSlides/notesSlide7.xml"/><Relationship Id="rId16" Type="http://schemas.openxmlformats.org/officeDocument/2006/relationships/image" Target="../media/image19.png"/><Relationship Id="rId1" Type="http://schemas.openxmlformats.org/officeDocument/2006/relationships/slideLayout" Target="../slideLayouts/slideLayout6.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5" Type="http://schemas.openxmlformats.org/officeDocument/2006/relationships/image" Target="../media/image1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24.png"/><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6.xml"/><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Box 4"/>
          <p:cNvSpPr txBox="1"/>
          <p:nvPr/>
        </p:nvSpPr>
        <p:spPr>
          <a:xfrm>
            <a:off x="1981200" y="4495800"/>
            <a:ext cx="6253877" cy="1969770"/>
          </a:xfrm>
          <a:prstGeom prst="rect">
            <a:avLst/>
          </a:prstGeom>
          <a:noFill/>
        </p:spPr>
        <p:txBody>
          <a:bodyPr wrap="square" rtlCol="0">
            <a:spAutoFit/>
          </a:bodyPr>
          <a:lstStyle/>
          <a:p>
            <a:pPr algn="r">
              <a:spcAft>
                <a:spcPts val="600"/>
              </a:spcAft>
            </a:pPr>
            <a:r>
              <a:rPr lang="en-US" sz="2000" b="1" dirty="0" smtClean="0">
                <a:solidFill>
                  <a:schemeClr val="tx1">
                    <a:lumMod val="85000"/>
                    <a:lumOff val="15000"/>
                  </a:schemeClr>
                </a:solidFill>
                <a:latin typeface="Arial"/>
                <a:cs typeface="Arial"/>
              </a:rPr>
              <a:t>Strategic Framework</a:t>
            </a:r>
          </a:p>
          <a:p>
            <a:pPr algn="r"/>
            <a:r>
              <a:rPr lang="en-US" sz="1600" dirty="0" smtClean="0">
                <a:solidFill>
                  <a:schemeClr val="tx1">
                    <a:lumMod val="85000"/>
                    <a:lumOff val="15000"/>
                  </a:schemeClr>
                </a:solidFill>
                <a:latin typeface="Arial"/>
                <a:cs typeface="Arial"/>
              </a:rPr>
              <a:t>Presenter:  Maureen White, M.A., </a:t>
            </a:r>
            <a:r>
              <a:rPr lang="en-US" sz="1600" dirty="0" err="1" smtClean="0">
                <a:solidFill>
                  <a:schemeClr val="tx1">
                    <a:lumMod val="85000"/>
                    <a:lumOff val="15000"/>
                  </a:schemeClr>
                </a:solidFill>
                <a:latin typeface="Arial"/>
                <a:cs typeface="Arial"/>
              </a:rPr>
              <a:t>Ed.D</a:t>
            </a:r>
            <a:r>
              <a:rPr lang="en-US" sz="1600" dirty="0" smtClean="0">
                <a:solidFill>
                  <a:schemeClr val="tx1">
                    <a:lumMod val="85000"/>
                    <a:lumOff val="15000"/>
                  </a:schemeClr>
                </a:solidFill>
                <a:latin typeface="Arial"/>
                <a:cs typeface="Arial"/>
              </a:rPr>
              <a:t>., SPHR</a:t>
            </a:r>
          </a:p>
          <a:p>
            <a:pPr algn="r"/>
            <a:r>
              <a:rPr lang="en-US" sz="1600" dirty="0" smtClean="0">
                <a:solidFill>
                  <a:schemeClr val="tx1">
                    <a:lumMod val="85000"/>
                    <a:lumOff val="15000"/>
                  </a:schemeClr>
                </a:solidFill>
                <a:latin typeface="Arial"/>
                <a:cs typeface="Arial"/>
              </a:rPr>
              <a:t>Division of Workforce and Economic Development</a:t>
            </a:r>
          </a:p>
          <a:p>
            <a:pPr algn="r"/>
            <a:r>
              <a:rPr lang="en-US" sz="1600" dirty="0" smtClean="0">
                <a:solidFill>
                  <a:schemeClr val="tx1">
                    <a:lumMod val="85000"/>
                    <a:lumOff val="15000"/>
                  </a:schemeClr>
                </a:solidFill>
                <a:latin typeface="Arial"/>
                <a:cs typeface="Arial"/>
              </a:rPr>
              <a:t>California Community Colleges, Chancellor’s Office</a:t>
            </a:r>
          </a:p>
          <a:p>
            <a:pPr algn="r"/>
            <a:endParaRPr lang="en-US" sz="1600" b="1" dirty="0" smtClean="0">
              <a:solidFill>
                <a:schemeClr val="tx1">
                  <a:lumMod val="85000"/>
                  <a:lumOff val="15000"/>
                </a:schemeClr>
              </a:solidFill>
              <a:latin typeface="Arial"/>
              <a:cs typeface="Arial"/>
            </a:endParaRPr>
          </a:p>
          <a:p>
            <a:pPr algn="r"/>
            <a:r>
              <a:rPr lang="en-US" sz="2000" b="1" dirty="0" smtClean="0">
                <a:latin typeface="Arial"/>
                <a:cs typeface="Arial"/>
              </a:rPr>
              <a:t>State of California</a:t>
            </a:r>
            <a:endParaRPr lang="en-US" sz="2000" b="1" dirty="0" smtClean="0">
              <a:solidFill>
                <a:schemeClr val="tx1">
                  <a:lumMod val="85000"/>
                  <a:lumOff val="15000"/>
                </a:schemeClr>
              </a:solidFill>
              <a:latin typeface="Arial"/>
              <a:cs typeface="Arial"/>
            </a:endParaRPr>
          </a:p>
          <a:p>
            <a:pPr algn="r">
              <a:spcBef>
                <a:spcPts val="600"/>
              </a:spcBef>
            </a:pPr>
            <a:r>
              <a:rPr lang="en-US" sz="800" dirty="0" smtClean="0">
                <a:solidFill>
                  <a:schemeClr val="tx1">
                    <a:lumMod val="85000"/>
                    <a:lumOff val="15000"/>
                  </a:schemeClr>
                </a:solidFill>
                <a:latin typeface="Arial"/>
                <a:cs typeface="Arial"/>
              </a:rPr>
              <a:t>Version 36 as of September 2013</a:t>
            </a:r>
            <a:endParaRPr lang="en-US" sz="800" dirty="0">
              <a:solidFill>
                <a:schemeClr val="tx1">
                  <a:lumMod val="85000"/>
                  <a:lumOff val="15000"/>
                </a:schemeClr>
              </a:solidFill>
              <a:latin typeface="Arial"/>
              <a:cs typeface="Arial"/>
            </a:endParaRPr>
          </a:p>
        </p:txBody>
      </p:sp>
      <p:pic>
        <p:nvPicPr>
          <p:cNvPr id="12" name="Picture 1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76137" y="1981200"/>
            <a:ext cx="8967863" cy="2237060"/>
          </a:xfrm>
          <a:prstGeom prst="rect">
            <a:avLst/>
          </a:prstGeom>
        </p:spPr>
      </p:pic>
      <p:sp>
        <p:nvSpPr>
          <p:cNvPr id="17" name="TextBox 16"/>
          <p:cNvSpPr txBox="1"/>
          <p:nvPr/>
        </p:nvSpPr>
        <p:spPr>
          <a:xfrm>
            <a:off x="1161360" y="312929"/>
            <a:ext cx="3310458" cy="523220"/>
          </a:xfrm>
          <a:prstGeom prst="rect">
            <a:avLst/>
          </a:prstGeom>
          <a:noFill/>
        </p:spPr>
        <p:txBody>
          <a:bodyPr wrap="none" rtlCol="0">
            <a:spAutoFit/>
          </a:bodyPr>
          <a:lstStyle/>
          <a:p>
            <a:r>
              <a:rPr lang="en-US" sz="1400" b="1" kern="1100" spc="110" dirty="0" smtClean="0">
                <a:solidFill>
                  <a:schemeClr val="tx1">
                    <a:lumMod val="85000"/>
                    <a:lumOff val="15000"/>
                  </a:schemeClr>
                </a:solidFill>
                <a:cs typeface="Times New Roman" pitchFamily="18" charset="0"/>
              </a:rPr>
              <a:t>CALIFORNIA COMMUNITY COLLEGES</a:t>
            </a:r>
          </a:p>
          <a:p>
            <a:r>
              <a:rPr lang="en-US" sz="1400" b="1" kern="1100" spc="110" dirty="0" smtClean="0">
                <a:solidFill>
                  <a:schemeClr val="tx1">
                    <a:lumMod val="85000"/>
                    <a:lumOff val="15000"/>
                  </a:schemeClr>
                </a:solidFill>
                <a:cs typeface="Times New Roman" pitchFamily="18" charset="0"/>
              </a:rPr>
              <a:t>CHANCELLOR’S OFFICE</a:t>
            </a:r>
            <a:endParaRPr lang="en-US" sz="1400" b="1" kern="1100" spc="110" dirty="0">
              <a:solidFill>
                <a:schemeClr val="tx1">
                  <a:lumMod val="85000"/>
                  <a:lumOff val="15000"/>
                </a:schemeClr>
              </a:solidFill>
              <a:cs typeface="Times New Roman" pitchFamily="18" charset="0"/>
            </a:endParaRPr>
          </a:p>
        </p:txBody>
      </p:sp>
      <p:sp>
        <p:nvSpPr>
          <p:cNvPr id="2" name="Footer Placeholder 1"/>
          <p:cNvSpPr>
            <a:spLocks noGrp="1"/>
          </p:cNvSpPr>
          <p:nvPr>
            <p:ph type="ftr" sz="quarter" idx="11"/>
          </p:nvPr>
        </p:nvSpPr>
        <p:spPr/>
        <p:txBody>
          <a:bodyPr/>
          <a:lstStyle/>
          <a:p>
            <a:r>
              <a:rPr lang="en-US" smtClean="0"/>
              <a:t>California Community Colleges – Chancellor’s Office  | 112 Colleges  |  72 Districts  |  2.6 Million Students</a:t>
            </a:r>
            <a:endParaRPr lang="en-US"/>
          </a:p>
        </p:txBody>
      </p:sp>
    </p:spTree>
    <p:extLst>
      <p:ext uri="{BB962C8B-B14F-4D97-AF65-F5344CB8AC3E}">
        <p14:creationId xmlns:p14="http://schemas.microsoft.com/office/powerpoint/2010/main" val="5779064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1190625" y="228600"/>
            <a:ext cx="7877175" cy="563563"/>
          </a:xfrm>
        </p:spPr>
        <p:txBody>
          <a:bodyPr>
            <a:noAutofit/>
          </a:bodyPr>
          <a:lstStyle/>
          <a:p>
            <a:pPr eaLnBrk="1" hangingPunct="1"/>
            <a:r>
              <a:rPr lang="en-US" dirty="0" smtClean="0"/>
              <a:t>California’s workforce system </a:t>
            </a:r>
            <a:br>
              <a:rPr lang="en-US" dirty="0" smtClean="0"/>
            </a:br>
            <a:r>
              <a:rPr lang="en-US" dirty="0" smtClean="0"/>
              <a:t>refocusing to train by sector by region.</a:t>
            </a:r>
          </a:p>
        </p:txBody>
      </p:sp>
      <p:sp>
        <p:nvSpPr>
          <p:cNvPr id="4" name="Rounded Rectangle 3"/>
          <p:cNvSpPr/>
          <p:nvPr/>
        </p:nvSpPr>
        <p:spPr>
          <a:xfrm>
            <a:off x="3505200" y="1301750"/>
            <a:ext cx="1752600" cy="304800"/>
          </a:xfrm>
          <a:prstGeom prst="roundRect">
            <a:avLst/>
          </a:prstGeom>
          <a:solidFill>
            <a:schemeClr val="bg1"/>
          </a:solid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solidFill>
                  <a:schemeClr val="tx1"/>
                </a:solidFill>
              </a:rPr>
              <a:t>Governor</a:t>
            </a:r>
          </a:p>
        </p:txBody>
      </p:sp>
      <p:sp>
        <p:nvSpPr>
          <p:cNvPr id="8" name="Rounded Rectangle 7"/>
          <p:cNvSpPr/>
          <p:nvPr/>
        </p:nvSpPr>
        <p:spPr>
          <a:xfrm>
            <a:off x="533400" y="2009775"/>
            <a:ext cx="8001000" cy="671513"/>
          </a:xfrm>
          <a:prstGeom prst="roundRect">
            <a:avLst/>
          </a:prstGeom>
          <a:solidFill>
            <a:schemeClr val="bg1"/>
          </a:solid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smtClean="0">
                <a:solidFill>
                  <a:schemeClr val="tx1"/>
                </a:solidFill>
              </a:rPr>
              <a:t>California Workforce Investment Board (CWIB) State Leadership </a:t>
            </a:r>
            <a:r>
              <a:rPr lang="en-US" b="1" dirty="0">
                <a:solidFill>
                  <a:schemeClr val="tx1"/>
                </a:solidFill>
              </a:rPr>
              <a:t>Body</a:t>
            </a:r>
          </a:p>
          <a:p>
            <a:pPr algn="ctr" fontAlgn="auto">
              <a:spcBef>
                <a:spcPts val="0"/>
              </a:spcBef>
              <a:spcAft>
                <a:spcPts val="0"/>
              </a:spcAft>
              <a:defRPr/>
            </a:pPr>
            <a:r>
              <a:rPr lang="en-US" dirty="0">
                <a:solidFill>
                  <a:schemeClr val="tx1"/>
                </a:solidFill>
              </a:rPr>
              <a:t>CWIB, Labor Agency, CCCCO, ETP, EDD, DAS, </a:t>
            </a:r>
            <a:r>
              <a:rPr lang="en-US" dirty="0" smtClean="0">
                <a:solidFill>
                  <a:schemeClr val="tx1"/>
                </a:solidFill>
              </a:rPr>
              <a:t>CDE’s Adult </a:t>
            </a:r>
            <a:r>
              <a:rPr lang="en-US" dirty="0">
                <a:solidFill>
                  <a:schemeClr val="tx1"/>
                </a:solidFill>
              </a:rPr>
              <a:t>Ed, </a:t>
            </a:r>
            <a:r>
              <a:rPr lang="en-US" dirty="0" smtClean="0">
                <a:solidFill>
                  <a:schemeClr val="tx1"/>
                </a:solidFill>
              </a:rPr>
              <a:t>HHS, </a:t>
            </a:r>
            <a:r>
              <a:rPr lang="en-US" dirty="0" err="1" smtClean="0">
                <a:solidFill>
                  <a:schemeClr val="tx1"/>
                </a:solidFill>
              </a:rPr>
              <a:t>GoBiz</a:t>
            </a:r>
            <a:r>
              <a:rPr lang="en-US" dirty="0" smtClean="0">
                <a:solidFill>
                  <a:schemeClr val="tx1"/>
                </a:solidFill>
              </a:rPr>
              <a:t>, and </a:t>
            </a:r>
            <a:r>
              <a:rPr lang="en-US" dirty="0">
                <a:solidFill>
                  <a:schemeClr val="tx1"/>
                </a:solidFill>
              </a:rPr>
              <a:t>others</a:t>
            </a:r>
          </a:p>
        </p:txBody>
      </p:sp>
      <p:sp>
        <p:nvSpPr>
          <p:cNvPr id="44" name="Oval 43"/>
          <p:cNvSpPr/>
          <p:nvPr/>
        </p:nvSpPr>
        <p:spPr>
          <a:xfrm>
            <a:off x="3962400" y="4879975"/>
            <a:ext cx="800100" cy="530225"/>
          </a:xfrm>
          <a:prstGeom prst="ellipse">
            <a:avLst/>
          </a:prstGeom>
          <a:solidFill>
            <a:schemeClr val="bg2">
              <a:lumMod val="40000"/>
              <a:lumOff val="60000"/>
            </a:schemeClr>
          </a:solidFill>
          <a:ln w="412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fontScale="92500" lnSpcReduction="20000"/>
          </a:bodyPr>
          <a:lstStyle/>
          <a:p>
            <a:pPr algn="ctr" fontAlgn="auto">
              <a:spcBef>
                <a:spcPts val="0"/>
              </a:spcBef>
              <a:spcAft>
                <a:spcPts val="0"/>
              </a:spcAft>
              <a:defRPr/>
            </a:pPr>
            <a:r>
              <a:rPr lang="en-US" sz="1200" b="1" dirty="0" smtClean="0">
                <a:solidFill>
                  <a:schemeClr val="tx1"/>
                </a:solidFill>
              </a:rPr>
              <a:t>Sector</a:t>
            </a:r>
            <a:endParaRPr lang="en-US" sz="1200" b="1" dirty="0">
              <a:solidFill>
                <a:schemeClr val="tx1"/>
              </a:solidFill>
            </a:endParaRPr>
          </a:p>
          <a:p>
            <a:pPr algn="ctr" fontAlgn="auto">
              <a:spcBef>
                <a:spcPts val="0"/>
              </a:spcBef>
              <a:spcAft>
                <a:spcPts val="0"/>
              </a:spcAft>
              <a:defRPr/>
            </a:pPr>
            <a:r>
              <a:rPr lang="en-US" sz="1200" b="1" dirty="0">
                <a:solidFill>
                  <a:schemeClr val="tx1"/>
                </a:solidFill>
              </a:rPr>
              <a:t>Partnership</a:t>
            </a:r>
          </a:p>
        </p:txBody>
      </p:sp>
      <p:grpSp>
        <p:nvGrpSpPr>
          <p:cNvPr id="6" name="Group 5"/>
          <p:cNvGrpSpPr/>
          <p:nvPr/>
        </p:nvGrpSpPr>
        <p:grpSpPr>
          <a:xfrm>
            <a:off x="2133600" y="4702175"/>
            <a:ext cx="3417888" cy="585788"/>
            <a:chOff x="2133600" y="4702175"/>
            <a:chExt cx="3417888" cy="585788"/>
          </a:xfrm>
        </p:grpSpPr>
        <p:sp>
          <p:nvSpPr>
            <p:cNvPr id="42" name="Oval 41"/>
            <p:cNvSpPr/>
            <p:nvPr/>
          </p:nvSpPr>
          <p:spPr>
            <a:xfrm>
              <a:off x="2133600" y="4757738"/>
              <a:ext cx="800100" cy="530225"/>
            </a:xfrm>
            <a:prstGeom prst="ellipse">
              <a:avLst/>
            </a:prstGeom>
            <a:solidFill>
              <a:schemeClr val="accent3">
                <a:lumMod val="40000"/>
                <a:lumOff val="60000"/>
              </a:schemeClr>
            </a:solidFill>
            <a:ln w="412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fontScale="92500" lnSpcReduction="20000"/>
            </a:bodyPr>
            <a:lstStyle/>
            <a:p>
              <a:pPr algn="ctr" fontAlgn="auto">
                <a:spcBef>
                  <a:spcPts val="0"/>
                </a:spcBef>
                <a:spcAft>
                  <a:spcPts val="0"/>
                </a:spcAft>
                <a:defRPr/>
              </a:pPr>
              <a:r>
                <a:rPr lang="en-US" sz="1200" b="1" dirty="0" smtClean="0">
                  <a:solidFill>
                    <a:schemeClr val="tx1"/>
                  </a:solidFill>
                </a:rPr>
                <a:t>Sector</a:t>
              </a:r>
              <a:endParaRPr lang="en-US" sz="1200" b="1" dirty="0">
                <a:solidFill>
                  <a:schemeClr val="tx1"/>
                </a:solidFill>
              </a:endParaRPr>
            </a:p>
            <a:p>
              <a:pPr algn="ctr" fontAlgn="auto">
                <a:spcBef>
                  <a:spcPts val="0"/>
                </a:spcBef>
                <a:spcAft>
                  <a:spcPts val="0"/>
                </a:spcAft>
                <a:defRPr/>
              </a:pPr>
              <a:r>
                <a:rPr lang="en-US" sz="1200" b="1" dirty="0">
                  <a:solidFill>
                    <a:schemeClr val="tx1"/>
                  </a:solidFill>
                </a:rPr>
                <a:t>Partnership</a:t>
              </a:r>
            </a:p>
          </p:txBody>
        </p:sp>
        <p:sp>
          <p:nvSpPr>
            <p:cNvPr id="45" name="Oval 44"/>
            <p:cNvSpPr/>
            <p:nvPr/>
          </p:nvSpPr>
          <p:spPr>
            <a:xfrm>
              <a:off x="4751388" y="4702175"/>
              <a:ext cx="800100" cy="530225"/>
            </a:xfrm>
            <a:prstGeom prst="ellipse">
              <a:avLst/>
            </a:prstGeom>
            <a:solidFill>
              <a:schemeClr val="accent3">
                <a:lumMod val="40000"/>
                <a:lumOff val="60000"/>
              </a:schemeClr>
            </a:solidFill>
            <a:ln w="412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fontScale="92500" lnSpcReduction="20000"/>
            </a:bodyPr>
            <a:lstStyle/>
            <a:p>
              <a:pPr algn="ctr" fontAlgn="auto">
                <a:spcBef>
                  <a:spcPts val="0"/>
                </a:spcBef>
                <a:spcAft>
                  <a:spcPts val="0"/>
                </a:spcAft>
                <a:defRPr/>
              </a:pPr>
              <a:r>
                <a:rPr lang="en-US" sz="1200" b="1" dirty="0" smtClean="0">
                  <a:solidFill>
                    <a:schemeClr val="tx1"/>
                  </a:solidFill>
                </a:rPr>
                <a:t>Sector</a:t>
              </a:r>
              <a:endParaRPr lang="en-US" sz="1200" b="1" dirty="0">
                <a:solidFill>
                  <a:schemeClr val="tx1"/>
                </a:solidFill>
              </a:endParaRPr>
            </a:p>
            <a:p>
              <a:pPr algn="ctr" fontAlgn="auto">
                <a:spcBef>
                  <a:spcPts val="0"/>
                </a:spcBef>
                <a:spcAft>
                  <a:spcPts val="0"/>
                </a:spcAft>
                <a:defRPr/>
              </a:pPr>
              <a:r>
                <a:rPr lang="en-US" sz="1200" b="1" dirty="0">
                  <a:solidFill>
                    <a:schemeClr val="tx1"/>
                  </a:solidFill>
                </a:rPr>
                <a:t>Partnership</a:t>
              </a:r>
            </a:p>
          </p:txBody>
        </p:sp>
      </p:grpSp>
      <p:grpSp>
        <p:nvGrpSpPr>
          <p:cNvPr id="3" name="Group 2"/>
          <p:cNvGrpSpPr/>
          <p:nvPr/>
        </p:nvGrpSpPr>
        <p:grpSpPr>
          <a:xfrm>
            <a:off x="533400" y="4675188"/>
            <a:ext cx="5905500" cy="579437"/>
            <a:chOff x="533400" y="4675188"/>
            <a:chExt cx="5905500" cy="579437"/>
          </a:xfrm>
        </p:grpSpPr>
        <p:sp>
          <p:nvSpPr>
            <p:cNvPr id="40" name="Oval 39"/>
            <p:cNvSpPr/>
            <p:nvPr/>
          </p:nvSpPr>
          <p:spPr>
            <a:xfrm>
              <a:off x="533400" y="4675188"/>
              <a:ext cx="800100" cy="530225"/>
            </a:xfrm>
            <a:prstGeom prst="ellipse">
              <a:avLst/>
            </a:prstGeom>
            <a:solidFill>
              <a:schemeClr val="accent2">
                <a:lumMod val="40000"/>
                <a:lumOff val="60000"/>
              </a:schemeClr>
            </a:solidFill>
            <a:ln w="412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fontScale="92500" lnSpcReduction="20000"/>
            </a:bodyPr>
            <a:lstStyle/>
            <a:p>
              <a:pPr algn="ctr" fontAlgn="auto">
                <a:spcBef>
                  <a:spcPts val="0"/>
                </a:spcBef>
                <a:spcAft>
                  <a:spcPts val="0"/>
                </a:spcAft>
                <a:defRPr/>
              </a:pPr>
              <a:r>
                <a:rPr lang="en-US" sz="1200" b="1" dirty="0" smtClean="0">
                  <a:solidFill>
                    <a:schemeClr val="tx1"/>
                  </a:solidFill>
                </a:rPr>
                <a:t>Sector</a:t>
              </a:r>
              <a:endParaRPr lang="en-US" sz="1200" b="1" dirty="0">
                <a:solidFill>
                  <a:schemeClr val="tx1"/>
                </a:solidFill>
              </a:endParaRPr>
            </a:p>
            <a:p>
              <a:pPr algn="ctr" fontAlgn="auto">
                <a:spcBef>
                  <a:spcPts val="0"/>
                </a:spcBef>
                <a:spcAft>
                  <a:spcPts val="0"/>
                </a:spcAft>
                <a:defRPr/>
              </a:pPr>
              <a:r>
                <a:rPr lang="en-US" sz="1200" b="1" dirty="0">
                  <a:solidFill>
                    <a:schemeClr val="tx1"/>
                  </a:solidFill>
                </a:rPr>
                <a:t>Partnership</a:t>
              </a:r>
            </a:p>
          </p:txBody>
        </p:sp>
        <p:sp>
          <p:nvSpPr>
            <p:cNvPr id="43" name="Oval 42"/>
            <p:cNvSpPr/>
            <p:nvPr/>
          </p:nvSpPr>
          <p:spPr>
            <a:xfrm>
              <a:off x="3162300" y="4684713"/>
              <a:ext cx="800100" cy="530225"/>
            </a:xfrm>
            <a:prstGeom prst="ellipse">
              <a:avLst/>
            </a:prstGeom>
            <a:solidFill>
              <a:schemeClr val="accent2">
                <a:lumMod val="40000"/>
                <a:lumOff val="60000"/>
              </a:schemeClr>
            </a:solidFill>
            <a:ln w="412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fontScale="92500" lnSpcReduction="20000"/>
            </a:bodyPr>
            <a:lstStyle/>
            <a:p>
              <a:pPr algn="ctr" fontAlgn="auto">
                <a:spcBef>
                  <a:spcPts val="0"/>
                </a:spcBef>
                <a:spcAft>
                  <a:spcPts val="0"/>
                </a:spcAft>
                <a:defRPr/>
              </a:pPr>
              <a:r>
                <a:rPr lang="en-US" sz="1200" b="1" dirty="0" smtClean="0">
                  <a:solidFill>
                    <a:schemeClr val="tx1"/>
                  </a:solidFill>
                </a:rPr>
                <a:t>Sector</a:t>
              </a:r>
              <a:endParaRPr lang="en-US" sz="1200" b="1" dirty="0">
                <a:solidFill>
                  <a:schemeClr val="tx1"/>
                </a:solidFill>
              </a:endParaRPr>
            </a:p>
            <a:p>
              <a:pPr algn="ctr" fontAlgn="auto">
                <a:spcBef>
                  <a:spcPts val="0"/>
                </a:spcBef>
                <a:spcAft>
                  <a:spcPts val="0"/>
                </a:spcAft>
                <a:defRPr/>
              </a:pPr>
              <a:r>
                <a:rPr lang="en-US" sz="1200" b="1" dirty="0">
                  <a:solidFill>
                    <a:schemeClr val="tx1"/>
                  </a:solidFill>
                </a:rPr>
                <a:t>Partnership</a:t>
              </a:r>
            </a:p>
          </p:txBody>
        </p:sp>
        <p:sp>
          <p:nvSpPr>
            <p:cNvPr id="46" name="Oval 45"/>
            <p:cNvSpPr/>
            <p:nvPr/>
          </p:nvSpPr>
          <p:spPr>
            <a:xfrm>
              <a:off x="5638800" y="4724400"/>
              <a:ext cx="800100" cy="530225"/>
            </a:xfrm>
            <a:prstGeom prst="ellipse">
              <a:avLst/>
            </a:prstGeom>
            <a:solidFill>
              <a:schemeClr val="accent2">
                <a:lumMod val="40000"/>
                <a:lumOff val="60000"/>
              </a:schemeClr>
            </a:solidFill>
            <a:ln w="412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fontScale="92500" lnSpcReduction="20000"/>
            </a:bodyPr>
            <a:lstStyle/>
            <a:p>
              <a:pPr algn="ctr" fontAlgn="auto">
                <a:spcBef>
                  <a:spcPts val="0"/>
                </a:spcBef>
                <a:spcAft>
                  <a:spcPts val="0"/>
                </a:spcAft>
                <a:defRPr/>
              </a:pPr>
              <a:r>
                <a:rPr lang="en-US" sz="1200" b="1" dirty="0" smtClean="0">
                  <a:solidFill>
                    <a:schemeClr val="tx1"/>
                  </a:solidFill>
                </a:rPr>
                <a:t>Sector</a:t>
              </a:r>
              <a:endParaRPr lang="en-US" sz="1200" b="1" dirty="0">
                <a:solidFill>
                  <a:schemeClr val="tx1"/>
                </a:solidFill>
              </a:endParaRPr>
            </a:p>
            <a:p>
              <a:pPr algn="ctr" fontAlgn="auto">
                <a:spcBef>
                  <a:spcPts val="0"/>
                </a:spcBef>
                <a:spcAft>
                  <a:spcPts val="0"/>
                </a:spcAft>
                <a:defRPr/>
              </a:pPr>
              <a:r>
                <a:rPr lang="en-US" sz="1200" b="1" dirty="0">
                  <a:solidFill>
                    <a:schemeClr val="tx1"/>
                  </a:solidFill>
                </a:rPr>
                <a:t>Partnership</a:t>
              </a:r>
            </a:p>
          </p:txBody>
        </p:sp>
      </p:grpSp>
      <p:sp>
        <p:nvSpPr>
          <p:cNvPr id="47" name="Oval 46"/>
          <p:cNvSpPr/>
          <p:nvPr/>
        </p:nvSpPr>
        <p:spPr>
          <a:xfrm>
            <a:off x="6438900" y="4876800"/>
            <a:ext cx="800100" cy="530225"/>
          </a:xfrm>
          <a:prstGeom prst="ellipse">
            <a:avLst/>
          </a:prstGeom>
          <a:solidFill>
            <a:schemeClr val="accent5">
              <a:lumMod val="40000"/>
              <a:lumOff val="60000"/>
            </a:schemeClr>
          </a:solidFill>
          <a:ln w="412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fontScale="92500" lnSpcReduction="20000"/>
          </a:bodyPr>
          <a:lstStyle/>
          <a:p>
            <a:pPr algn="ctr" fontAlgn="auto">
              <a:spcBef>
                <a:spcPts val="0"/>
              </a:spcBef>
              <a:spcAft>
                <a:spcPts val="0"/>
              </a:spcAft>
              <a:defRPr/>
            </a:pPr>
            <a:r>
              <a:rPr lang="en-US" sz="1200" b="1" dirty="0" smtClean="0">
                <a:solidFill>
                  <a:schemeClr val="tx1"/>
                </a:solidFill>
              </a:rPr>
              <a:t>Sector</a:t>
            </a:r>
            <a:endParaRPr lang="en-US" sz="1200" b="1" dirty="0">
              <a:solidFill>
                <a:schemeClr val="tx1"/>
              </a:solidFill>
            </a:endParaRPr>
          </a:p>
          <a:p>
            <a:pPr algn="ctr" fontAlgn="auto">
              <a:spcBef>
                <a:spcPts val="0"/>
              </a:spcBef>
              <a:spcAft>
                <a:spcPts val="0"/>
              </a:spcAft>
              <a:defRPr/>
            </a:pPr>
            <a:r>
              <a:rPr lang="en-US" sz="1200" b="1" dirty="0">
                <a:solidFill>
                  <a:schemeClr val="tx1"/>
                </a:solidFill>
              </a:rPr>
              <a:t>Partnership</a:t>
            </a:r>
          </a:p>
        </p:txBody>
      </p:sp>
      <p:grpSp>
        <p:nvGrpSpPr>
          <p:cNvPr id="5" name="Group 4"/>
          <p:cNvGrpSpPr/>
          <p:nvPr/>
        </p:nvGrpSpPr>
        <p:grpSpPr>
          <a:xfrm>
            <a:off x="1333500" y="4727575"/>
            <a:ext cx="6705600" cy="673100"/>
            <a:chOff x="1333500" y="4727575"/>
            <a:chExt cx="6705600" cy="673100"/>
          </a:xfrm>
        </p:grpSpPr>
        <p:sp>
          <p:nvSpPr>
            <p:cNvPr id="41" name="Oval 40"/>
            <p:cNvSpPr/>
            <p:nvPr/>
          </p:nvSpPr>
          <p:spPr>
            <a:xfrm>
              <a:off x="1333500" y="4870450"/>
              <a:ext cx="800100" cy="530225"/>
            </a:xfrm>
            <a:prstGeom prst="ellipse">
              <a:avLst/>
            </a:prstGeom>
            <a:solidFill>
              <a:schemeClr val="tx2">
                <a:lumMod val="20000"/>
                <a:lumOff val="80000"/>
              </a:schemeClr>
            </a:solidFill>
            <a:ln w="412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fontScale="92500" lnSpcReduction="20000"/>
            </a:bodyPr>
            <a:lstStyle/>
            <a:p>
              <a:pPr algn="ctr" fontAlgn="auto">
                <a:spcBef>
                  <a:spcPts val="0"/>
                </a:spcBef>
                <a:spcAft>
                  <a:spcPts val="0"/>
                </a:spcAft>
                <a:defRPr/>
              </a:pPr>
              <a:r>
                <a:rPr lang="en-US" sz="1200" b="1" dirty="0" smtClean="0">
                  <a:solidFill>
                    <a:schemeClr val="tx1"/>
                  </a:solidFill>
                </a:rPr>
                <a:t>Sector</a:t>
              </a:r>
              <a:endParaRPr lang="en-US" sz="1200" b="1" dirty="0">
                <a:solidFill>
                  <a:schemeClr val="tx1"/>
                </a:solidFill>
              </a:endParaRPr>
            </a:p>
            <a:p>
              <a:pPr algn="ctr" fontAlgn="auto">
                <a:spcBef>
                  <a:spcPts val="0"/>
                </a:spcBef>
                <a:spcAft>
                  <a:spcPts val="0"/>
                </a:spcAft>
                <a:defRPr/>
              </a:pPr>
              <a:r>
                <a:rPr lang="en-US" sz="1200" b="1" dirty="0">
                  <a:solidFill>
                    <a:schemeClr val="tx1"/>
                  </a:solidFill>
                </a:rPr>
                <a:t>Partnership</a:t>
              </a:r>
            </a:p>
          </p:txBody>
        </p:sp>
        <p:sp>
          <p:nvSpPr>
            <p:cNvPr id="48" name="Oval 47"/>
            <p:cNvSpPr/>
            <p:nvPr/>
          </p:nvSpPr>
          <p:spPr>
            <a:xfrm>
              <a:off x="7239000" y="4727575"/>
              <a:ext cx="800100" cy="530225"/>
            </a:xfrm>
            <a:prstGeom prst="ellipse">
              <a:avLst/>
            </a:prstGeom>
            <a:solidFill>
              <a:schemeClr val="tx2">
                <a:lumMod val="20000"/>
                <a:lumOff val="80000"/>
              </a:schemeClr>
            </a:solidFill>
            <a:ln w="412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fontScale="92500" lnSpcReduction="20000"/>
            </a:bodyPr>
            <a:lstStyle/>
            <a:p>
              <a:pPr algn="ctr" fontAlgn="auto">
                <a:spcBef>
                  <a:spcPts val="0"/>
                </a:spcBef>
                <a:spcAft>
                  <a:spcPts val="0"/>
                </a:spcAft>
                <a:defRPr/>
              </a:pPr>
              <a:r>
                <a:rPr lang="en-US" sz="1200" b="1" dirty="0" smtClean="0">
                  <a:solidFill>
                    <a:schemeClr val="tx1"/>
                  </a:solidFill>
                </a:rPr>
                <a:t>Sector</a:t>
              </a:r>
              <a:endParaRPr lang="en-US" sz="1200" b="1" dirty="0">
                <a:solidFill>
                  <a:schemeClr val="tx1"/>
                </a:solidFill>
              </a:endParaRPr>
            </a:p>
            <a:p>
              <a:pPr algn="ctr" fontAlgn="auto">
                <a:spcBef>
                  <a:spcPts val="0"/>
                </a:spcBef>
                <a:spcAft>
                  <a:spcPts val="0"/>
                </a:spcAft>
                <a:defRPr/>
              </a:pPr>
              <a:r>
                <a:rPr lang="en-US" sz="1200" b="1" dirty="0">
                  <a:solidFill>
                    <a:schemeClr val="tx1"/>
                  </a:solidFill>
                </a:rPr>
                <a:t>Partnership</a:t>
              </a:r>
            </a:p>
          </p:txBody>
        </p:sp>
      </p:grpSp>
      <p:cxnSp>
        <p:nvCxnSpPr>
          <p:cNvPr id="22" name="Straight Arrow Connector 21"/>
          <p:cNvCxnSpPr/>
          <p:nvPr/>
        </p:nvCxnSpPr>
        <p:spPr>
          <a:xfrm flipV="1">
            <a:off x="2286000" y="2819400"/>
            <a:ext cx="1905000" cy="533400"/>
          </a:xfrm>
          <a:prstGeom prst="straightConnector1">
            <a:avLst/>
          </a:prstGeom>
          <a:ln w="41275">
            <a:solidFill>
              <a:schemeClr val="bg1">
                <a:lumMod val="50000"/>
              </a:schemeClr>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H="1" flipV="1">
            <a:off x="4495800" y="2819400"/>
            <a:ext cx="2133600" cy="609600"/>
          </a:xfrm>
          <a:prstGeom prst="straightConnector1">
            <a:avLst/>
          </a:prstGeom>
          <a:ln w="41275">
            <a:solidFill>
              <a:schemeClr val="bg1">
                <a:lumMod val="50000"/>
              </a:schemeClr>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V="1">
            <a:off x="4352925" y="2819400"/>
            <a:ext cx="9525" cy="682625"/>
          </a:xfrm>
          <a:prstGeom prst="straightConnector1">
            <a:avLst/>
          </a:prstGeom>
          <a:ln w="41275">
            <a:solidFill>
              <a:schemeClr val="bg1">
                <a:lumMod val="50000"/>
              </a:schemeClr>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V="1">
            <a:off x="4372069" y="1565371"/>
            <a:ext cx="0" cy="444404"/>
          </a:xfrm>
          <a:prstGeom prst="straightConnector1">
            <a:avLst/>
          </a:prstGeom>
          <a:ln w="41275">
            <a:solidFill>
              <a:schemeClr val="bg1">
                <a:lumMod val="50000"/>
              </a:schemeClr>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6" name="Rounded Rectangle 25"/>
          <p:cNvSpPr/>
          <p:nvPr/>
        </p:nvSpPr>
        <p:spPr>
          <a:xfrm>
            <a:off x="533400" y="5565710"/>
            <a:ext cx="8210550" cy="1219200"/>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t"/>
          <a:lstStyle/>
          <a:p>
            <a:pPr marL="0" lvl="2" fontAlgn="auto">
              <a:spcBef>
                <a:spcPts val="0"/>
              </a:spcBef>
              <a:spcAft>
                <a:spcPts val="0"/>
              </a:spcAft>
              <a:buFont typeface="Arial" pitchFamily="34" charset="0"/>
              <a:buChar char="•"/>
              <a:defRPr/>
            </a:pPr>
            <a:r>
              <a:rPr lang="en-US" sz="1200" dirty="0">
                <a:solidFill>
                  <a:schemeClr val="tx1"/>
                </a:solidFill>
              </a:rPr>
              <a:t>Develop shared goals for the system; </a:t>
            </a:r>
          </a:p>
          <a:p>
            <a:pPr marL="0" lvl="2" fontAlgn="auto">
              <a:spcBef>
                <a:spcPts val="0"/>
              </a:spcBef>
              <a:spcAft>
                <a:spcPts val="0"/>
              </a:spcAft>
              <a:buFont typeface="Arial" pitchFamily="34" charset="0"/>
              <a:buChar char="•"/>
              <a:defRPr/>
            </a:pPr>
            <a:r>
              <a:rPr lang="en-US" sz="1200" dirty="0">
                <a:solidFill>
                  <a:schemeClr val="tx1"/>
                </a:solidFill>
              </a:rPr>
              <a:t>Align and repurpose resources to achieve those goals;</a:t>
            </a:r>
          </a:p>
          <a:p>
            <a:pPr marL="0" lvl="2" fontAlgn="auto">
              <a:spcBef>
                <a:spcPts val="0"/>
              </a:spcBef>
              <a:spcAft>
                <a:spcPts val="0"/>
              </a:spcAft>
              <a:buFont typeface="Arial" pitchFamily="34" charset="0"/>
              <a:buChar char="•"/>
              <a:defRPr/>
            </a:pPr>
            <a:r>
              <a:rPr lang="en-US" sz="1200" dirty="0">
                <a:solidFill>
                  <a:schemeClr val="tx1"/>
                </a:solidFill>
              </a:rPr>
              <a:t>Establish metrics for success and develop “integrated” data collection system; </a:t>
            </a:r>
          </a:p>
          <a:p>
            <a:pPr marL="0" lvl="2" fontAlgn="auto">
              <a:spcBef>
                <a:spcPts val="0"/>
              </a:spcBef>
              <a:spcAft>
                <a:spcPts val="0"/>
              </a:spcAft>
              <a:buFont typeface="Arial" pitchFamily="34" charset="0"/>
              <a:buChar char="•"/>
              <a:defRPr/>
            </a:pPr>
            <a:r>
              <a:rPr lang="en-US" sz="1200" dirty="0">
                <a:solidFill>
                  <a:schemeClr val="tx1"/>
                </a:solidFill>
              </a:rPr>
              <a:t>Establish statewide </a:t>
            </a:r>
            <a:r>
              <a:rPr lang="en-US" sz="1200" dirty="0" smtClean="0">
                <a:solidFill>
                  <a:schemeClr val="tx1"/>
                </a:solidFill>
              </a:rPr>
              <a:t>communities-of-practice and </a:t>
            </a:r>
            <a:r>
              <a:rPr lang="en-US" sz="1200" dirty="0">
                <a:solidFill>
                  <a:schemeClr val="tx1"/>
                </a:solidFill>
              </a:rPr>
              <a:t>support </a:t>
            </a:r>
            <a:r>
              <a:rPr lang="en-US" sz="1200" dirty="0" smtClean="0">
                <a:solidFill>
                  <a:schemeClr val="tx1"/>
                </a:solidFill>
              </a:rPr>
              <a:t>technical assistance (TA) </a:t>
            </a:r>
            <a:r>
              <a:rPr lang="en-US" sz="1200" dirty="0">
                <a:solidFill>
                  <a:schemeClr val="tx1"/>
                </a:solidFill>
              </a:rPr>
              <a:t>to </a:t>
            </a:r>
            <a:r>
              <a:rPr lang="en-US" sz="1200" dirty="0" smtClean="0">
                <a:solidFill>
                  <a:schemeClr val="tx1"/>
                </a:solidFill>
              </a:rPr>
              <a:t>regions;</a:t>
            </a:r>
          </a:p>
          <a:p>
            <a:pPr marL="0" lvl="2" fontAlgn="auto">
              <a:spcBef>
                <a:spcPts val="0"/>
              </a:spcBef>
              <a:spcAft>
                <a:spcPts val="0"/>
              </a:spcAft>
              <a:buFont typeface="Arial" pitchFamily="34" charset="0"/>
              <a:buChar char="•"/>
              <a:defRPr/>
            </a:pPr>
            <a:r>
              <a:rPr lang="en-US" sz="1200" dirty="0" smtClean="0">
                <a:solidFill>
                  <a:schemeClr val="tx1"/>
                </a:solidFill>
              </a:rPr>
              <a:t>Work </a:t>
            </a:r>
            <a:r>
              <a:rPr lang="en-US" sz="1200" dirty="0">
                <a:solidFill>
                  <a:schemeClr val="tx1"/>
                </a:solidFill>
              </a:rPr>
              <a:t>together to develop an effective system of actionable labor market </a:t>
            </a:r>
            <a:r>
              <a:rPr lang="en-US" sz="1200" dirty="0" smtClean="0">
                <a:solidFill>
                  <a:schemeClr val="tx1"/>
                </a:solidFill>
              </a:rPr>
              <a:t>information; monitor progress; course correct.</a:t>
            </a:r>
            <a:endParaRPr lang="en-US" sz="1200" dirty="0">
              <a:solidFill>
                <a:schemeClr val="tx1"/>
              </a:solidFill>
            </a:endParaRPr>
          </a:p>
        </p:txBody>
      </p:sp>
      <p:grpSp>
        <p:nvGrpSpPr>
          <p:cNvPr id="7" name="Group 6"/>
          <p:cNvGrpSpPr/>
          <p:nvPr/>
        </p:nvGrpSpPr>
        <p:grpSpPr>
          <a:xfrm>
            <a:off x="838200" y="3429000"/>
            <a:ext cx="2095500" cy="1377950"/>
            <a:chOff x="838200" y="3429000"/>
            <a:chExt cx="2095500" cy="1377950"/>
          </a:xfrm>
        </p:grpSpPr>
        <p:sp>
          <p:nvSpPr>
            <p:cNvPr id="21" name="Oval 20"/>
            <p:cNvSpPr/>
            <p:nvPr/>
          </p:nvSpPr>
          <p:spPr>
            <a:xfrm>
              <a:off x="838200" y="3505200"/>
              <a:ext cx="1905000" cy="1234440"/>
            </a:xfrm>
            <a:prstGeom prst="ellipse">
              <a:avLst/>
            </a:prstGeom>
            <a:solidFill>
              <a:schemeClr val="bg1"/>
            </a:solidFill>
            <a:ln w="412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600" b="1" dirty="0" smtClean="0">
                  <a:solidFill>
                    <a:schemeClr val="tx1"/>
                  </a:solidFill>
                </a:rPr>
                <a:t>Regional Workforce &amp; Econ </a:t>
              </a:r>
              <a:r>
                <a:rPr lang="en-US" sz="1600" b="1" dirty="0" err="1" smtClean="0">
                  <a:solidFill>
                    <a:schemeClr val="tx1"/>
                  </a:solidFill>
                </a:rPr>
                <a:t>Dev</a:t>
              </a:r>
              <a:r>
                <a:rPr lang="en-US" sz="1600" b="1" dirty="0" smtClean="0">
                  <a:solidFill>
                    <a:schemeClr val="tx1"/>
                  </a:solidFill>
                </a:rPr>
                <a:t> Network(s)</a:t>
              </a:r>
              <a:endParaRPr lang="en-US" sz="1600" b="1" dirty="0">
                <a:solidFill>
                  <a:schemeClr val="tx1"/>
                </a:solidFill>
              </a:endParaRPr>
            </a:p>
          </p:txBody>
        </p:sp>
        <p:sp>
          <p:nvSpPr>
            <p:cNvPr id="9" name="Cloud 8"/>
            <p:cNvSpPr/>
            <p:nvPr/>
          </p:nvSpPr>
          <p:spPr>
            <a:xfrm>
              <a:off x="838200" y="3429000"/>
              <a:ext cx="2095500" cy="1377950"/>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p:cNvGrpSpPr/>
          <p:nvPr/>
        </p:nvGrpSpPr>
        <p:grpSpPr>
          <a:xfrm>
            <a:off x="3390900" y="3498850"/>
            <a:ext cx="4533900" cy="1384300"/>
            <a:chOff x="3390900" y="3498850"/>
            <a:chExt cx="4533900" cy="1384300"/>
          </a:xfrm>
        </p:grpSpPr>
        <p:sp>
          <p:nvSpPr>
            <p:cNvPr id="23" name="Oval 22"/>
            <p:cNvSpPr/>
            <p:nvPr/>
          </p:nvSpPr>
          <p:spPr>
            <a:xfrm>
              <a:off x="3400425" y="3502025"/>
              <a:ext cx="1905000" cy="1234440"/>
            </a:xfrm>
            <a:prstGeom prst="ellipse">
              <a:avLst/>
            </a:prstGeom>
            <a:solidFill>
              <a:schemeClr val="bg1"/>
            </a:solidFill>
            <a:ln w="412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600" b="1" dirty="0" smtClean="0">
                  <a:solidFill>
                    <a:schemeClr val="tx1"/>
                  </a:solidFill>
                </a:rPr>
                <a:t>Regional Workforce </a:t>
              </a:r>
              <a:r>
                <a:rPr lang="en-US" sz="1600" b="1" dirty="0">
                  <a:solidFill>
                    <a:schemeClr val="tx1"/>
                  </a:solidFill>
                </a:rPr>
                <a:t>&amp; Econ </a:t>
              </a:r>
              <a:r>
                <a:rPr lang="en-US" sz="1600" b="1" dirty="0" err="1">
                  <a:solidFill>
                    <a:schemeClr val="tx1"/>
                  </a:solidFill>
                </a:rPr>
                <a:t>Dev</a:t>
              </a:r>
              <a:r>
                <a:rPr lang="en-US" sz="1600" b="1" dirty="0">
                  <a:solidFill>
                    <a:schemeClr val="tx1"/>
                  </a:solidFill>
                </a:rPr>
                <a:t> Network(s)</a:t>
              </a:r>
            </a:p>
          </p:txBody>
        </p:sp>
        <p:sp>
          <p:nvSpPr>
            <p:cNvPr id="24" name="Oval 23"/>
            <p:cNvSpPr/>
            <p:nvPr/>
          </p:nvSpPr>
          <p:spPr>
            <a:xfrm>
              <a:off x="5867400" y="3505200"/>
              <a:ext cx="1905000" cy="1234440"/>
            </a:xfrm>
            <a:prstGeom prst="ellipse">
              <a:avLst/>
            </a:prstGeom>
            <a:solidFill>
              <a:schemeClr val="bg1"/>
            </a:solidFill>
            <a:ln w="412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600" b="1" dirty="0" smtClean="0">
                  <a:solidFill>
                    <a:schemeClr val="tx1"/>
                  </a:solidFill>
                </a:rPr>
                <a:t>Regional Workforce </a:t>
              </a:r>
              <a:r>
                <a:rPr lang="en-US" sz="1600" b="1" dirty="0">
                  <a:solidFill>
                    <a:schemeClr val="tx1"/>
                  </a:solidFill>
                </a:rPr>
                <a:t>&amp; Econ </a:t>
              </a:r>
              <a:r>
                <a:rPr lang="en-US" sz="1600" b="1" dirty="0" err="1">
                  <a:solidFill>
                    <a:schemeClr val="tx1"/>
                  </a:solidFill>
                </a:rPr>
                <a:t>Dev</a:t>
              </a:r>
              <a:r>
                <a:rPr lang="en-US" sz="1600" b="1" dirty="0">
                  <a:solidFill>
                    <a:schemeClr val="tx1"/>
                  </a:solidFill>
                </a:rPr>
                <a:t> Network(s)</a:t>
              </a:r>
            </a:p>
          </p:txBody>
        </p:sp>
        <p:sp>
          <p:nvSpPr>
            <p:cNvPr id="28" name="Cloud 27"/>
            <p:cNvSpPr/>
            <p:nvPr/>
          </p:nvSpPr>
          <p:spPr>
            <a:xfrm>
              <a:off x="3390900" y="3498850"/>
              <a:ext cx="2095500" cy="1377950"/>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Cloud 29"/>
            <p:cNvSpPr/>
            <p:nvPr/>
          </p:nvSpPr>
          <p:spPr>
            <a:xfrm>
              <a:off x="5829300" y="3505200"/>
              <a:ext cx="2095500" cy="1377950"/>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Footer Placeholder 1"/>
          <p:cNvSpPr>
            <a:spLocks noGrp="1"/>
          </p:cNvSpPr>
          <p:nvPr>
            <p:ph type="ftr" sz="quarter" idx="11"/>
          </p:nvPr>
        </p:nvSpPr>
        <p:spPr/>
        <p:txBody>
          <a:bodyPr/>
          <a:lstStyle/>
          <a:p>
            <a:r>
              <a:rPr lang="en-US" smtClean="0"/>
              <a:t>California Community Colleges – Chancellor’s Office  | 112 Colleges  |  72 Districts  |  2.6 Million Students</a:t>
            </a:r>
            <a:endParaRPr lang="en-US" dirty="0"/>
          </a:p>
        </p:txBody>
      </p:sp>
      <p:sp>
        <p:nvSpPr>
          <p:cNvPr id="11" name="Slide Number Placeholder 10"/>
          <p:cNvSpPr>
            <a:spLocks noGrp="1"/>
          </p:cNvSpPr>
          <p:nvPr>
            <p:ph type="sldNum" sz="quarter" idx="12"/>
          </p:nvPr>
        </p:nvSpPr>
        <p:spPr/>
        <p:txBody>
          <a:bodyPr/>
          <a:lstStyle/>
          <a:p>
            <a:fld id="{43051941-4126-4597-8895-D29A2A3BA6C5}" type="slidenum">
              <a:rPr lang="en-US" smtClean="0"/>
              <a:pPr/>
              <a:t>10</a:t>
            </a:fld>
            <a:endParaRPr lang="en-US" dirty="0"/>
          </a:p>
        </p:txBody>
      </p:sp>
    </p:spTree>
    <p:extLst>
      <p:ext uri="{BB962C8B-B14F-4D97-AF65-F5344CB8AC3E}">
        <p14:creationId xmlns:p14="http://schemas.microsoft.com/office/powerpoint/2010/main" val="2860200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anim calcmode="lin" valueType="num">
                                      <p:cBhvr>
                                        <p:cTn id="8" dur="2000" fill="hold"/>
                                        <p:tgtEl>
                                          <p:spTgt spid="7"/>
                                        </p:tgtEl>
                                        <p:attrNameLst>
                                          <p:attrName>ppt_w</p:attrName>
                                        </p:attrNameLst>
                                      </p:cBhvr>
                                      <p:tavLst>
                                        <p:tav tm="0" fmla="#ppt_w*sin(2.5*pi*$)">
                                          <p:val>
                                            <p:fltVal val="0"/>
                                          </p:val>
                                        </p:tav>
                                        <p:tav tm="100000">
                                          <p:val>
                                            <p:fltVal val="1"/>
                                          </p:val>
                                        </p:tav>
                                      </p:tavLst>
                                    </p:anim>
                                    <p:anim calcmode="lin" valueType="num">
                                      <p:cBhvr>
                                        <p:cTn id="9" dur="20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heel(1)">
                                      <p:cBhvr>
                                        <p:cTn id="14" dur="20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32" presetClass="emph" presetSubtype="0" fill="hold" nodeType="clickEffect">
                                  <p:stCondLst>
                                    <p:cond delay="2000"/>
                                  </p:stCondLst>
                                  <p:childTnLst>
                                    <p:animRot by="120000">
                                      <p:cBhvr>
                                        <p:cTn id="18" dur="100" fill="hold">
                                          <p:stCondLst>
                                            <p:cond delay="0"/>
                                          </p:stCondLst>
                                        </p:cTn>
                                        <p:tgtEl>
                                          <p:spTgt spid="5"/>
                                        </p:tgtEl>
                                        <p:attrNameLst>
                                          <p:attrName>r</p:attrName>
                                        </p:attrNameLst>
                                      </p:cBhvr>
                                    </p:animRot>
                                    <p:animRot by="-240000">
                                      <p:cBhvr>
                                        <p:cTn id="19" dur="200" fill="hold">
                                          <p:stCondLst>
                                            <p:cond delay="200"/>
                                          </p:stCondLst>
                                        </p:cTn>
                                        <p:tgtEl>
                                          <p:spTgt spid="5"/>
                                        </p:tgtEl>
                                        <p:attrNameLst>
                                          <p:attrName>r</p:attrName>
                                        </p:attrNameLst>
                                      </p:cBhvr>
                                    </p:animRot>
                                    <p:animRot by="240000">
                                      <p:cBhvr>
                                        <p:cTn id="20" dur="200" fill="hold">
                                          <p:stCondLst>
                                            <p:cond delay="400"/>
                                          </p:stCondLst>
                                        </p:cTn>
                                        <p:tgtEl>
                                          <p:spTgt spid="5"/>
                                        </p:tgtEl>
                                        <p:attrNameLst>
                                          <p:attrName>r</p:attrName>
                                        </p:attrNameLst>
                                      </p:cBhvr>
                                    </p:animRot>
                                    <p:animRot by="-240000">
                                      <p:cBhvr>
                                        <p:cTn id="21" dur="200" fill="hold">
                                          <p:stCondLst>
                                            <p:cond delay="600"/>
                                          </p:stCondLst>
                                        </p:cTn>
                                        <p:tgtEl>
                                          <p:spTgt spid="5"/>
                                        </p:tgtEl>
                                        <p:attrNameLst>
                                          <p:attrName>r</p:attrName>
                                        </p:attrNameLst>
                                      </p:cBhvr>
                                    </p:animRot>
                                    <p:animRot by="120000">
                                      <p:cBhvr>
                                        <p:cTn id="22" dur="200" fill="hold">
                                          <p:stCondLst>
                                            <p:cond delay="800"/>
                                          </p:stCondLst>
                                        </p:cTn>
                                        <p:tgtEl>
                                          <p:spTgt spid="5"/>
                                        </p:tgtEl>
                                        <p:attrNameLst>
                                          <p:attrName>r</p:attrName>
                                        </p:attrNameLst>
                                      </p:cBhvr>
                                    </p:animRot>
                                  </p:childTnLst>
                                </p:cTn>
                              </p:par>
                            </p:childTnLst>
                          </p:cTn>
                        </p:par>
                      </p:childTnLst>
                    </p:cTn>
                  </p:par>
                  <p:par>
                    <p:cTn id="23" fill="hold">
                      <p:stCondLst>
                        <p:cond delay="indefinite"/>
                      </p:stCondLst>
                      <p:childTnLst>
                        <p:par>
                          <p:cTn id="24" fill="hold">
                            <p:stCondLst>
                              <p:cond delay="0"/>
                            </p:stCondLst>
                            <p:childTnLst>
                              <p:par>
                                <p:cTn id="25" presetID="32" presetClass="emph" presetSubtype="0" fill="hold" nodeType="clickEffect">
                                  <p:stCondLst>
                                    <p:cond delay="0"/>
                                  </p:stCondLst>
                                  <p:childTnLst>
                                    <p:animRot by="120000">
                                      <p:cBhvr>
                                        <p:cTn id="26" dur="100" fill="hold">
                                          <p:stCondLst>
                                            <p:cond delay="0"/>
                                          </p:stCondLst>
                                        </p:cTn>
                                        <p:tgtEl>
                                          <p:spTgt spid="3"/>
                                        </p:tgtEl>
                                        <p:attrNameLst>
                                          <p:attrName>r</p:attrName>
                                        </p:attrNameLst>
                                      </p:cBhvr>
                                    </p:animRot>
                                    <p:animRot by="-240000">
                                      <p:cBhvr>
                                        <p:cTn id="27" dur="200" fill="hold">
                                          <p:stCondLst>
                                            <p:cond delay="200"/>
                                          </p:stCondLst>
                                        </p:cTn>
                                        <p:tgtEl>
                                          <p:spTgt spid="3"/>
                                        </p:tgtEl>
                                        <p:attrNameLst>
                                          <p:attrName>r</p:attrName>
                                        </p:attrNameLst>
                                      </p:cBhvr>
                                    </p:animRot>
                                    <p:animRot by="240000">
                                      <p:cBhvr>
                                        <p:cTn id="28" dur="200" fill="hold">
                                          <p:stCondLst>
                                            <p:cond delay="400"/>
                                          </p:stCondLst>
                                        </p:cTn>
                                        <p:tgtEl>
                                          <p:spTgt spid="3"/>
                                        </p:tgtEl>
                                        <p:attrNameLst>
                                          <p:attrName>r</p:attrName>
                                        </p:attrNameLst>
                                      </p:cBhvr>
                                    </p:animRot>
                                    <p:animRot by="-240000">
                                      <p:cBhvr>
                                        <p:cTn id="29" dur="200" fill="hold">
                                          <p:stCondLst>
                                            <p:cond delay="600"/>
                                          </p:stCondLst>
                                        </p:cTn>
                                        <p:tgtEl>
                                          <p:spTgt spid="3"/>
                                        </p:tgtEl>
                                        <p:attrNameLst>
                                          <p:attrName>r</p:attrName>
                                        </p:attrNameLst>
                                      </p:cBhvr>
                                    </p:animRot>
                                    <p:animRot by="120000">
                                      <p:cBhvr>
                                        <p:cTn id="30" dur="200" fill="hold">
                                          <p:stCondLst>
                                            <p:cond delay="800"/>
                                          </p:stCondLst>
                                        </p:cTn>
                                        <p:tgtEl>
                                          <p:spTgt spid="3"/>
                                        </p:tgtEl>
                                        <p:attrNameLst>
                                          <p:attrName>r</p:attrName>
                                        </p:attrNameLst>
                                      </p:cBhvr>
                                    </p:animRot>
                                  </p:childTnLst>
                                </p:cTn>
                              </p:par>
                            </p:childTnLst>
                          </p:cTn>
                        </p:par>
                      </p:childTnLst>
                    </p:cTn>
                  </p:par>
                  <p:par>
                    <p:cTn id="31" fill="hold">
                      <p:stCondLst>
                        <p:cond delay="indefinite"/>
                      </p:stCondLst>
                      <p:childTnLst>
                        <p:par>
                          <p:cTn id="32" fill="hold">
                            <p:stCondLst>
                              <p:cond delay="0"/>
                            </p:stCondLst>
                            <p:childTnLst>
                              <p:par>
                                <p:cTn id="33" presetID="32" presetClass="emph" presetSubtype="0" fill="hold" nodeType="clickEffect">
                                  <p:stCondLst>
                                    <p:cond delay="0"/>
                                  </p:stCondLst>
                                  <p:childTnLst>
                                    <p:animRot by="120000">
                                      <p:cBhvr>
                                        <p:cTn id="34" dur="100" fill="hold">
                                          <p:stCondLst>
                                            <p:cond delay="0"/>
                                          </p:stCondLst>
                                        </p:cTn>
                                        <p:tgtEl>
                                          <p:spTgt spid="6"/>
                                        </p:tgtEl>
                                        <p:attrNameLst>
                                          <p:attrName>r</p:attrName>
                                        </p:attrNameLst>
                                      </p:cBhvr>
                                    </p:animRot>
                                    <p:animRot by="-240000">
                                      <p:cBhvr>
                                        <p:cTn id="35" dur="200" fill="hold">
                                          <p:stCondLst>
                                            <p:cond delay="200"/>
                                          </p:stCondLst>
                                        </p:cTn>
                                        <p:tgtEl>
                                          <p:spTgt spid="6"/>
                                        </p:tgtEl>
                                        <p:attrNameLst>
                                          <p:attrName>r</p:attrName>
                                        </p:attrNameLst>
                                      </p:cBhvr>
                                    </p:animRot>
                                    <p:animRot by="240000">
                                      <p:cBhvr>
                                        <p:cTn id="36" dur="200" fill="hold">
                                          <p:stCondLst>
                                            <p:cond delay="400"/>
                                          </p:stCondLst>
                                        </p:cTn>
                                        <p:tgtEl>
                                          <p:spTgt spid="6"/>
                                        </p:tgtEl>
                                        <p:attrNameLst>
                                          <p:attrName>r</p:attrName>
                                        </p:attrNameLst>
                                      </p:cBhvr>
                                    </p:animRot>
                                    <p:animRot by="-240000">
                                      <p:cBhvr>
                                        <p:cTn id="37" dur="200" fill="hold">
                                          <p:stCondLst>
                                            <p:cond delay="600"/>
                                          </p:stCondLst>
                                        </p:cTn>
                                        <p:tgtEl>
                                          <p:spTgt spid="6"/>
                                        </p:tgtEl>
                                        <p:attrNameLst>
                                          <p:attrName>r</p:attrName>
                                        </p:attrNameLst>
                                      </p:cBhvr>
                                    </p:animRot>
                                    <p:animRot by="120000">
                                      <p:cBhvr>
                                        <p:cTn id="38" dur="200" fill="hold">
                                          <p:stCondLst>
                                            <p:cond delay="80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2"/>
          </p:nvPr>
        </p:nvSpPr>
        <p:spPr>
          <a:xfrm>
            <a:off x="8762999" y="6950075"/>
            <a:ext cx="381001" cy="228600"/>
          </a:xfrm>
        </p:spPr>
        <p:txBody>
          <a:bodyPr/>
          <a:lstStyle/>
          <a:p>
            <a:fld id="{43051941-4126-4597-8895-D29A2A3BA6C5}" type="slidenum">
              <a:rPr lang="en-US" smtClean="0"/>
              <a:pPr/>
              <a:t>11</a:t>
            </a:fld>
            <a:endParaRPr lang="en-US" dirty="0"/>
          </a:p>
        </p:txBody>
      </p:sp>
      <p:sp>
        <p:nvSpPr>
          <p:cNvPr id="8" name="Slide Number Placeholder 3"/>
          <p:cNvSpPr txBox="1">
            <a:spLocks/>
          </p:cNvSpPr>
          <p:nvPr/>
        </p:nvSpPr>
        <p:spPr>
          <a:xfrm>
            <a:off x="8762999" y="6629400"/>
            <a:ext cx="381001" cy="228600"/>
          </a:xfrm>
          <a:prstGeom prst="rect">
            <a:avLst/>
          </a:prstGeom>
        </p:spPr>
        <p:txBody>
          <a:bodyPr/>
          <a:lstStyle>
            <a:defPPr>
              <a:defRPr lang="en-US"/>
            </a:defPPr>
            <a:lvl1pPr marL="0" algn="l" defTabSz="914400" rtl="0" eaLnBrk="1" latinLnBrk="0" hangingPunct="1">
              <a:defRPr sz="900" kern="1200">
                <a:solidFill>
                  <a:schemeClr val="accent3">
                    <a:lumMod val="60000"/>
                    <a:lumOff val="4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3051941-4126-4597-8895-D29A2A3BA6C5}" type="slidenum">
              <a:rPr lang="en-US" smtClean="0"/>
              <a:pPr/>
              <a:t>11</a:t>
            </a:fld>
            <a:endParaRPr lang="en-US" dirty="0"/>
          </a:p>
        </p:txBody>
      </p:sp>
      <p:sp>
        <p:nvSpPr>
          <p:cNvPr id="11" name="8-Point Star 10"/>
          <p:cNvSpPr/>
          <p:nvPr/>
        </p:nvSpPr>
        <p:spPr>
          <a:xfrm>
            <a:off x="1524000" y="1143000"/>
            <a:ext cx="6067540" cy="5257800"/>
          </a:xfrm>
          <a:prstGeom prst="star8">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2"/>
          <p:cNvSpPr txBox="1">
            <a:spLocks/>
          </p:cNvSpPr>
          <p:nvPr/>
        </p:nvSpPr>
        <p:spPr>
          <a:xfrm>
            <a:off x="247879" y="2613818"/>
            <a:ext cx="8534400" cy="226298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Aft>
                <a:spcPts val="1200"/>
              </a:spcAft>
              <a:buNone/>
            </a:pPr>
            <a:r>
              <a:rPr lang="en-US" sz="2400" b="1" u="sng" dirty="0" smtClean="0"/>
              <a:t>Jobs </a:t>
            </a:r>
            <a:r>
              <a:rPr lang="en-US" sz="2400" b="1" u="sng" dirty="0"/>
              <a:t>&amp; </a:t>
            </a:r>
            <a:r>
              <a:rPr lang="en-US" sz="2400" b="1" u="sng" dirty="0" smtClean="0"/>
              <a:t>Economy Goals:</a:t>
            </a:r>
          </a:p>
          <a:p>
            <a:pPr algn="ctr"/>
            <a:r>
              <a:rPr lang="en-US" sz="2000" dirty="0" smtClean="0"/>
              <a:t>Supply in-demand skills for employers</a:t>
            </a:r>
          </a:p>
          <a:p>
            <a:pPr algn="ctr"/>
            <a:r>
              <a:rPr lang="en-US" sz="2000" dirty="0" smtClean="0"/>
              <a:t>Create relevant pathways and stackable credentials</a:t>
            </a:r>
          </a:p>
          <a:p>
            <a:pPr algn="ctr"/>
            <a:r>
              <a:rPr lang="en-US" sz="2000" dirty="0" smtClean="0"/>
              <a:t>Get Californians into open jobs</a:t>
            </a:r>
          </a:p>
          <a:p>
            <a:pPr algn="ctr"/>
            <a:r>
              <a:rPr lang="en-US" sz="2000" dirty="0" smtClean="0"/>
              <a:t>Promote student success</a:t>
            </a:r>
          </a:p>
        </p:txBody>
      </p:sp>
      <p:sp>
        <p:nvSpPr>
          <p:cNvPr id="12" name="Title 1"/>
          <p:cNvSpPr>
            <a:spLocks noGrp="1"/>
          </p:cNvSpPr>
          <p:nvPr>
            <p:ph type="title"/>
          </p:nvPr>
        </p:nvSpPr>
        <p:spPr>
          <a:xfrm>
            <a:off x="1029479" y="63347"/>
            <a:ext cx="7918512" cy="963259"/>
          </a:xfrm>
        </p:spPr>
        <p:txBody>
          <a:bodyPr>
            <a:normAutofit fontScale="90000"/>
          </a:bodyPr>
          <a:lstStyle/>
          <a:p>
            <a:r>
              <a:rPr lang="en-US" sz="3300" dirty="0" smtClean="0"/>
              <a:t>Community colleges</a:t>
            </a:r>
            <a:br>
              <a:rPr lang="en-US" sz="3300" dirty="0" smtClean="0"/>
            </a:br>
            <a:r>
              <a:rPr lang="en-US" sz="3200" dirty="0"/>
              <a:t>refocusing to train by sector by region.</a:t>
            </a:r>
            <a:endParaRPr lang="en-US" sz="2700" dirty="0"/>
          </a:p>
        </p:txBody>
      </p:sp>
      <p:sp>
        <p:nvSpPr>
          <p:cNvPr id="13" name="Footer Placeholder 5"/>
          <p:cNvSpPr>
            <a:spLocks noGrp="1"/>
          </p:cNvSpPr>
          <p:nvPr/>
        </p:nvSpPr>
        <p:spPr>
          <a:xfrm>
            <a:off x="0" y="6487501"/>
            <a:ext cx="9144000" cy="365125"/>
          </a:xfrm>
          <a:prstGeom prst="rect">
            <a:avLst/>
          </a:prstGeom>
        </p:spPr>
        <p:txBody>
          <a:bodyPr vert="horz" lIns="91440" tIns="45720" rIns="91440" bIns="45720" rtlCol="0" anchor="ctr"/>
          <a:lstStyle>
            <a:defPPr>
              <a:defRPr lang="en-US"/>
            </a:defPPr>
            <a:lvl1pPr marL="0" algn="ctr" defTabSz="914400" rtl="0" eaLnBrk="1" latinLnBrk="0" hangingPunct="1">
              <a:defRPr sz="900" kern="1200">
                <a:solidFill>
                  <a:srgbClr val="DCE2E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smtClean="0"/>
              <a:t>California Community Colleges  –  Chancellor’s Office  | 112 Colleges  |  72 Districts  |  2.6 Million Students</a:t>
            </a:r>
            <a:endParaRPr lang="en-US" sz="1000" dirty="0"/>
          </a:p>
        </p:txBody>
      </p:sp>
      <p:sp>
        <p:nvSpPr>
          <p:cNvPr id="2" name="Footer Placeholder 1"/>
          <p:cNvSpPr>
            <a:spLocks noGrp="1"/>
          </p:cNvSpPr>
          <p:nvPr>
            <p:ph type="ftr" sz="quarter" idx="11"/>
          </p:nvPr>
        </p:nvSpPr>
        <p:spPr/>
        <p:txBody>
          <a:bodyPr/>
          <a:lstStyle/>
          <a:p>
            <a:r>
              <a:rPr lang="en-US" smtClean="0"/>
              <a:t>California Community Colleges – Chancellor’s Office  | 112 Colleges  |  72 Districts  |  2.6 Million Students</a:t>
            </a:r>
            <a:endParaRPr lang="en-US" dirty="0"/>
          </a:p>
        </p:txBody>
      </p:sp>
    </p:spTree>
    <p:extLst>
      <p:ext uri="{BB962C8B-B14F-4D97-AF65-F5344CB8AC3E}">
        <p14:creationId xmlns:p14="http://schemas.microsoft.com/office/powerpoint/2010/main" val="2429795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fade">
                                      <p:cBhvr>
                                        <p:cTn id="14" dur="1000"/>
                                        <p:tgtEl>
                                          <p:spTgt spid="6">
                                            <p:txEl>
                                              <p:pRg st="1" end="1"/>
                                            </p:txEl>
                                          </p:spTgt>
                                        </p:tgtEl>
                                      </p:cBhvr>
                                    </p:animEffect>
                                    <p:anim calcmode="lin" valueType="num">
                                      <p:cBhvr>
                                        <p:cTn id="15"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Effect transition="in" filter="fade">
                                      <p:cBhvr>
                                        <p:cTn id="21" dur="1000"/>
                                        <p:tgtEl>
                                          <p:spTgt spid="6">
                                            <p:txEl>
                                              <p:pRg st="2" end="2"/>
                                            </p:txEl>
                                          </p:spTgt>
                                        </p:tgtEl>
                                      </p:cBhvr>
                                    </p:animEffect>
                                    <p:anim calcmode="lin" valueType="num">
                                      <p:cBhvr>
                                        <p:cTn id="22"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xEl>
                                              <p:pRg st="3" end="3"/>
                                            </p:txEl>
                                          </p:spTgt>
                                        </p:tgtEl>
                                        <p:attrNameLst>
                                          <p:attrName>style.visibility</p:attrName>
                                        </p:attrNameLst>
                                      </p:cBhvr>
                                      <p:to>
                                        <p:strVal val="visible"/>
                                      </p:to>
                                    </p:set>
                                    <p:animEffect transition="in" filter="fade">
                                      <p:cBhvr>
                                        <p:cTn id="28" dur="1000"/>
                                        <p:tgtEl>
                                          <p:spTgt spid="6">
                                            <p:txEl>
                                              <p:pRg st="3" end="3"/>
                                            </p:txEl>
                                          </p:spTgt>
                                        </p:tgtEl>
                                      </p:cBhvr>
                                    </p:animEffect>
                                    <p:anim calcmode="lin" valueType="num">
                                      <p:cBhvr>
                                        <p:cTn id="29"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6">
                                            <p:txEl>
                                              <p:pRg st="4" end="4"/>
                                            </p:txEl>
                                          </p:spTgt>
                                        </p:tgtEl>
                                        <p:attrNameLst>
                                          <p:attrName>style.visibility</p:attrName>
                                        </p:attrNameLst>
                                      </p:cBhvr>
                                      <p:to>
                                        <p:strVal val="visible"/>
                                      </p:to>
                                    </p:set>
                                    <p:animEffect transition="in" filter="fade">
                                      <p:cBhvr>
                                        <p:cTn id="35" dur="1000"/>
                                        <p:tgtEl>
                                          <p:spTgt spid="6">
                                            <p:txEl>
                                              <p:pRg st="4" end="4"/>
                                            </p:txEl>
                                          </p:spTgt>
                                        </p:tgtEl>
                                      </p:cBhvr>
                                    </p:animEffect>
                                    <p:anim calcmode="lin" valueType="num">
                                      <p:cBhvr>
                                        <p:cTn id="36"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0" y="6494749"/>
            <a:ext cx="9144000" cy="365125"/>
          </a:xfrm>
        </p:spPr>
        <p:txBody>
          <a:bodyPr/>
          <a:lstStyle/>
          <a:p>
            <a:r>
              <a:rPr lang="en-US" sz="1000" smtClean="0"/>
              <a:t>California Community Colleges – Chancellor’s Office  | 112 Colleges  |  72 Districts  |  2.6 Million Students</a:t>
            </a:r>
            <a:endParaRPr lang="en-US" sz="1000" dirty="0"/>
          </a:p>
        </p:txBody>
      </p:sp>
      <p:sp>
        <p:nvSpPr>
          <p:cNvPr id="6" name="Title 1"/>
          <p:cNvSpPr txBox="1">
            <a:spLocks/>
          </p:cNvSpPr>
          <p:nvPr/>
        </p:nvSpPr>
        <p:spPr>
          <a:xfrm>
            <a:off x="1115318" y="121187"/>
            <a:ext cx="7842312" cy="963259"/>
          </a:xfrm>
          <a:prstGeom prst="rect">
            <a:avLst/>
          </a:prstGeom>
        </p:spPr>
        <p:txBody>
          <a:bodyPr/>
          <a:lstStyle>
            <a:lvl1pPr algn="l" defTabSz="914400" rtl="0" eaLnBrk="1" latinLnBrk="0" hangingPunct="1">
              <a:spcBef>
                <a:spcPct val="0"/>
              </a:spcBef>
              <a:buNone/>
              <a:defRPr sz="3000" b="1" kern="1200" baseline="0">
                <a:solidFill>
                  <a:schemeClr val="tx1"/>
                </a:solidFill>
                <a:latin typeface="+mj-lt"/>
                <a:ea typeface="+mj-ea"/>
                <a:cs typeface="+mj-cs"/>
              </a:defRPr>
            </a:lvl1pPr>
          </a:lstStyle>
          <a:p>
            <a:r>
              <a:rPr lang="en-US" dirty="0" smtClean="0"/>
              <a:t>Doing What MATTERS for Jobs &amp; the Economy</a:t>
            </a:r>
          </a:p>
          <a:p>
            <a:r>
              <a:rPr lang="en-US" sz="2400" b="0" dirty="0" smtClean="0"/>
              <a:t>Framework for California’s community colleges</a:t>
            </a:r>
            <a:endParaRPr lang="en-US" sz="2400" b="0" i="1" dirty="0">
              <a:solidFill>
                <a:schemeClr val="accent2">
                  <a:lumMod val="60000"/>
                  <a:lumOff val="40000"/>
                </a:schemeClr>
              </a:solidFill>
            </a:endParaRPr>
          </a:p>
        </p:txBody>
      </p:sp>
      <p:sp>
        <p:nvSpPr>
          <p:cNvPr id="3" name="TextBox 2"/>
          <p:cNvSpPr txBox="1"/>
          <p:nvPr/>
        </p:nvSpPr>
        <p:spPr>
          <a:xfrm>
            <a:off x="228600" y="1371600"/>
            <a:ext cx="2514600" cy="2277547"/>
          </a:xfrm>
          <a:prstGeom prst="rect">
            <a:avLst/>
          </a:prstGeom>
          <a:noFill/>
        </p:spPr>
        <p:txBody>
          <a:bodyPr wrap="square" rtlCol="0">
            <a:spAutoFit/>
          </a:bodyPr>
          <a:lstStyle/>
          <a:p>
            <a:pPr>
              <a:spcBef>
                <a:spcPts val="600"/>
              </a:spcBef>
            </a:pPr>
            <a:r>
              <a:rPr lang="en-US" b="1" dirty="0" smtClean="0">
                <a:solidFill>
                  <a:srgbClr val="003399"/>
                </a:solidFill>
              </a:rPr>
              <a:t>GIVE PRIORITY</a:t>
            </a:r>
          </a:p>
          <a:p>
            <a:pPr>
              <a:spcBef>
                <a:spcPts val="600"/>
              </a:spcBef>
            </a:pPr>
            <a:r>
              <a:rPr lang="en-US" sz="1600" b="1" dirty="0" smtClean="0"/>
              <a:t>1A</a:t>
            </a:r>
            <a:r>
              <a:rPr lang="en-US" sz="1600" b="1" dirty="0"/>
              <a:t>. </a:t>
            </a:r>
            <a:r>
              <a:rPr lang="en-US" sz="1600" dirty="0"/>
              <a:t>Consider labor market needs when making local  decisions: budget, courses, programs</a:t>
            </a:r>
            <a:r>
              <a:rPr lang="en-US" sz="1600" dirty="0" smtClean="0"/>
              <a:t>.</a:t>
            </a:r>
            <a:endParaRPr lang="en-US" sz="1600" dirty="0"/>
          </a:p>
          <a:p>
            <a:pPr>
              <a:spcBef>
                <a:spcPts val="600"/>
              </a:spcBef>
            </a:pPr>
            <a:r>
              <a:rPr lang="en-US" sz="1600" b="1" dirty="0"/>
              <a:t>1B. </a:t>
            </a:r>
            <a:r>
              <a:rPr lang="en-US" sz="1600" dirty="0"/>
              <a:t>Decide on program capacity as a region.</a:t>
            </a:r>
          </a:p>
          <a:p>
            <a:endParaRPr lang="en-US" dirty="0"/>
          </a:p>
        </p:txBody>
      </p:sp>
      <p:sp>
        <p:nvSpPr>
          <p:cNvPr id="5" name="TextBox 4"/>
          <p:cNvSpPr txBox="1"/>
          <p:nvPr/>
        </p:nvSpPr>
        <p:spPr>
          <a:xfrm>
            <a:off x="6434968" y="1371600"/>
            <a:ext cx="2514131" cy="1954381"/>
          </a:xfrm>
          <a:prstGeom prst="rect">
            <a:avLst/>
          </a:prstGeom>
          <a:noFill/>
        </p:spPr>
        <p:txBody>
          <a:bodyPr wrap="square" rtlCol="0">
            <a:spAutoFit/>
          </a:bodyPr>
          <a:lstStyle/>
          <a:p>
            <a:pPr>
              <a:spcBef>
                <a:spcPts val="600"/>
              </a:spcBef>
            </a:pPr>
            <a:r>
              <a:rPr lang="en-US" b="1" dirty="0" smtClean="0">
                <a:solidFill>
                  <a:srgbClr val="003399"/>
                </a:solidFill>
              </a:rPr>
              <a:t>MAKE ROOM</a:t>
            </a:r>
          </a:p>
          <a:p>
            <a:pPr>
              <a:spcBef>
                <a:spcPts val="600"/>
              </a:spcBef>
            </a:pPr>
            <a:r>
              <a:rPr lang="en-US" sz="1600" b="1" dirty="0" smtClean="0"/>
              <a:t>2</a:t>
            </a:r>
            <a:r>
              <a:rPr lang="en-US" sz="1600" b="1" dirty="0"/>
              <a:t>. </a:t>
            </a:r>
            <a:r>
              <a:rPr lang="en-US" sz="1600" dirty="0"/>
              <a:t>Retool programs that are not working or not meeting a labor market need so that students can study what matters.  </a:t>
            </a:r>
          </a:p>
          <a:p>
            <a:endParaRPr lang="en-US" dirty="0"/>
          </a:p>
        </p:txBody>
      </p:sp>
      <p:sp>
        <p:nvSpPr>
          <p:cNvPr id="7" name="TextBox 6"/>
          <p:cNvSpPr txBox="1"/>
          <p:nvPr/>
        </p:nvSpPr>
        <p:spPr>
          <a:xfrm>
            <a:off x="6323091" y="4029432"/>
            <a:ext cx="2743200" cy="2523768"/>
          </a:xfrm>
          <a:prstGeom prst="rect">
            <a:avLst/>
          </a:prstGeom>
          <a:noFill/>
        </p:spPr>
        <p:txBody>
          <a:bodyPr wrap="square" rtlCol="0">
            <a:spAutoFit/>
          </a:bodyPr>
          <a:lstStyle/>
          <a:p>
            <a:r>
              <a:rPr lang="en-US" b="1" dirty="0" smtClean="0">
                <a:solidFill>
                  <a:srgbClr val="003399"/>
                </a:solidFill>
              </a:rPr>
              <a:t>STUDENT SUCCESS</a:t>
            </a:r>
            <a:endParaRPr lang="en-US" b="1" dirty="0">
              <a:solidFill>
                <a:srgbClr val="003399"/>
              </a:solidFill>
            </a:endParaRPr>
          </a:p>
          <a:p>
            <a:pPr>
              <a:spcBef>
                <a:spcPts val="600"/>
              </a:spcBef>
            </a:pPr>
            <a:r>
              <a:rPr lang="en-US" sz="1600" b="1" dirty="0" smtClean="0"/>
              <a:t>3A</a:t>
            </a:r>
            <a:r>
              <a:rPr lang="en-US" sz="1600" b="1" dirty="0"/>
              <a:t>. </a:t>
            </a:r>
            <a:r>
              <a:rPr lang="en-US" sz="1600" dirty="0" smtClean="0"/>
              <a:t>Braid funding and advance common </a:t>
            </a:r>
            <a:r>
              <a:rPr lang="en-US" sz="1600" dirty="0"/>
              <a:t>metrics </a:t>
            </a:r>
            <a:r>
              <a:rPr lang="en-US" sz="1600" dirty="0" smtClean="0"/>
              <a:t>in </a:t>
            </a:r>
            <a:r>
              <a:rPr lang="en-US" sz="1600" dirty="0"/>
              <a:t>CCCCO RFAs.  </a:t>
            </a:r>
          </a:p>
          <a:p>
            <a:pPr>
              <a:spcBef>
                <a:spcPts val="600"/>
              </a:spcBef>
            </a:pPr>
            <a:r>
              <a:rPr lang="en-US" sz="1600" b="1" dirty="0"/>
              <a:t>3B. </a:t>
            </a:r>
            <a:r>
              <a:rPr lang="en-US" sz="1600" dirty="0"/>
              <a:t>Strengthen regions with four skillsets:  data mining, convening, technology, and curriculum approval. </a:t>
            </a:r>
          </a:p>
          <a:p>
            <a:endParaRPr lang="en-US"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19231" y="1663228"/>
            <a:ext cx="4115738" cy="4141143"/>
          </a:xfrm>
          <a:prstGeom prst="rect">
            <a:avLst/>
          </a:prstGeom>
        </p:spPr>
      </p:pic>
      <p:sp>
        <p:nvSpPr>
          <p:cNvPr id="11" name="TextBox 10"/>
          <p:cNvSpPr txBox="1"/>
          <p:nvPr/>
        </p:nvSpPr>
        <p:spPr>
          <a:xfrm>
            <a:off x="228600" y="4038600"/>
            <a:ext cx="2286000" cy="2231380"/>
          </a:xfrm>
          <a:prstGeom prst="rect">
            <a:avLst/>
          </a:prstGeom>
          <a:noFill/>
        </p:spPr>
        <p:txBody>
          <a:bodyPr wrap="square" rtlCol="0">
            <a:spAutoFit/>
          </a:bodyPr>
          <a:lstStyle/>
          <a:p>
            <a:pPr>
              <a:spcBef>
                <a:spcPts val="600"/>
              </a:spcBef>
            </a:pPr>
            <a:r>
              <a:rPr lang="en-US" b="1" dirty="0" smtClean="0">
                <a:solidFill>
                  <a:srgbClr val="003399"/>
                </a:solidFill>
              </a:rPr>
              <a:t>INNOVATE</a:t>
            </a:r>
          </a:p>
          <a:p>
            <a:pPr>
              <a:spcBef>
                <a:spcPts val="600"/>
              </a:spcBef>
            </a:pPr>
            <a:r>
              <a:rPr lang="en-US" sz="1600" b="1" dirty="0"/>
              <a:t>4. </a:t>
            </a:r>
            <a:r>
              <a:rPr lang="en-US" sz="1600" dirty="0"/>
              <a:t>Solve a complex workforce training  need so that our system can better deliver for employers and sectors.</a:t>
            </a:r>
          </a:p>
          <a:p>
            <a:endParaRPr lang="en-US" dirty="0" smtClean="0"/>
          </a:p>
          <a:p>
            <a:endParaRPr lang="en-US" dirty="0"/>
          </a:p>
        </p:txBody>
      </p:sp>
    </p:spTree>
    <p:extLst>
      <p:ext uri="{BB962C8B-B14F-4D97-AF65-F5344CB8AC3E}">
        <p14:creationId xmlns:p14="http://schemas.microsoft.com/office/powerpoint/2010/main" val="3301321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subTnLst>
                                    <p:animClr clrSpc="rgb" dir="cw">
                                      <p:cBhvr override="childStyle">
                                        <p:cTn dur="1" fill="hold" display="0" masterRel="nextClick" afterEffect="1"/>
                                        <p:tgtEl>
                                          <p:spTgt spid="3"/>
                                        </p:tgtEl>
                                        <p:attrNameLst>
                                          <p:attrName>ppt_c</p:attrName>
                                        </p:attrNameLst>
                                      </p:cBhvr>
                                      <p:to>
                                        <a:schemeClr val="folHlink"/>
                                      </p:to>
                                    </p:animClr>
                                  </p:sub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1000" fill="hold"/>
                                        <p:tgtEl>
                                          <p:spTgt spid="5"/>
                                        </p:tgtEl>
                                        <p:attrNameLst>
                                          <p:attrName>ppt_w</p:attrName>
                                        </p:attrNameLst>
                                      </p:cBhvr>
                                      <p:tavLst>
                                        <p:tav tm="0">
                                          <p:val>
                                            <p:fltVal val="0"/>
                                          </p:val>
                                        </p:tav>
                                        <p:tav tm="100000">
                                          <p:val>
                                            <p:strVal val="#ppt_w"/>
                                          </p:val>
                                        </p:tav>
                                      </p:tavLst>
                                    </p:anim>
                                    <p:anim calcmode="lin" valueType="num">
                                      <p:cBhvr>
                                        <p:cTn id="16" dur="1000" fill="hold"/>
                                        <p:tgtEl>
                                          <p:spTgt spid="5"/>
                                        </p:tgtEl>
                                        <p:attrNameLst>
                                          <p:attrName>ppt_h</p:attrName>
                                        </p:attrNameLst>
                                      </p:cBhvr>
                                      <p:tavLst>
                                        <p:tav tm="0">
                                          <p:val>
                                            <p:fltVal val="0"/>
                                          </p:val>
                                        </p:tav>
                                        <p:tav tm="100000">
                                          <p:val>
                                            <p:strVal val="#ppt_h"/>
                                          </p:val>
                                        </p:tav>
                                      </p:tavLst>
                                    </p:anim>
                                    <p:anim calcmode="lin" valueType="num">
                                      <p:cBhvr>
                                        <p:cTn id="17" dur="1000" fill="hold"/>
                                        <p:tgtEl>
                                          <p:spTgt spid="5"/>
                                        </p:tgtEl>
                                        <p:attrNameLst>
                                          <p:attrName>style.rotation</p:attrName>
                                        </p:attrNameLst>
                                      </p:cBhvr>
                                      <p:tavLst>
                                        <p:tav tm="0">
                                          <p:val>
                                            <p:fltVal val="90"/>
                                          </p:val>
                                        </p:tav>
                                        <p:tav tm="100000">
                                          <p:val>
                                            <p:fltVal val="0"/>
                                          </p:val>
                                        </p:tav>
                                      </p:tavLst>
                                    </p:anim>
                                    <p:animEffect transition="in" filter="fade">
                                      <p:cBhvr>
                                        <p:cTn id="18" dur="1000"/>
                                        <p:tgtEl>
                                          <p:spTgt spid="5"/>
                                        </p:tgtEl>
                                      </p:cBhvr>
                                    </p:animEffect>
                                  </p:childTnLst>
                                  <p:subTnLst>
                                    <p:animClr clrSpc="rgb" dir="cw">
                                      <p:cBhvr override="childStyle">
                                        <p:cTn dur="1" fill="hold" display="0" masterRel="nextClick" afterEffect="1"/>
                                        <p:tgtEl>
                                          <p:spTgt spid="5"/>
                                        </p:tgtEl>
                                        <p:attrNameLst>
                                          <p:attrName>ppt_c</p:attrName>
                                        </p:attrNameLst>
                                      </p:cBhvr>
                                      <p:to>
                                        <a:schemeClr val="folHlink"/>
                                      </p:to>
                                    </p:animClr>
                                  </p:sub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1000" fill="hold"/>
                                        <p:tgtEl>
                                          <p:spTgt spid="7"/>
                                        </p:tgtEl>
                                        <p:attrNameLst>
                                          <p:attrName>ppt_w</p:attrName>
                                        </p:attrNameLst>
                                      </p:cBhvr>
                                      <p:tavLst>
                                        <p:tav tm="0">
                                          <p:val>
                                            <p:fltVal val="0"/>
                                          </p:val>
                                        </p:tav>
                                        <p:tav tm="100000">
                                          <p:val>
                                            <p:strVal val="#ppt_w"/>
                                          </p:val>
                                        </p:tav>
                                      </p:tavLst>
                                    </p:anim>
                                    <p:anim calcmode="lin" valueType="num">
                                      <p:cBhvr>
                                        <p:cTn id="24" dur="1000" fill="hold"/>
                                        <p:tgtEl>
                                          <p:spTgt spid="7"/>
                                        </p:tgtEl>
                                        <p:attrNameLst>
                                          <p:attrName>ppt_h</p:attrName>
                                        </p:attrNameLst>
                                      </p:cBhvr>
                                      <p:tavLst>
                                        <p:tav tm="0">
                                          <p:val>
                                            <p:fltVal val="0"/>
                                          </p:val>
                                        </p:tav>
                                        <p:tav tm="100000">
                                          <p:val>
                                            <p:strVal val="#ppt_h"/>
                                          </p:val>
                                        </p:tav>
                                      </p:tavLst>
                                    </p:anim>
                                    <p:anim calcmode="lin" valueType="num">
                                      <p:cBhvr>
                                        <p:cTn id="25" dur="1000" fill="hold"/>
                                        <p:tgtEl>
                                          <p:spTgt spid="7"/>
                                        </p:tgtEl>
                                        <p:attrNameLst>
                                          <p:attrName>style.rotation</p:attrName>
                                        </p:attrNameLst>
                                      </p:cBhvr>
                                      <p:tavLst>
                                        <p:tav tm="0">
                                          <p:val>
                                            <p:fltVal val="90"/>
                                          </p:val>
                                        </p:tav>
                                        <p:tav tm="100000">
                                          <p:val>
                                            <p:fltVal val="0"/>
                                          </p:val>
                                        </p:tav>
                                      </p:tavLst>
                                    </p:anim>
                                    <p:animEffect transition="in" filter="fade">
                                      <p:cBhvr>
                                        <p:cTn id="26" dur="1000"/>
                                        <p:tgtEl>
                                          <p:spTgt spid="7"/>
                                        </p:tgtEl>
                                      </p:cBhvr>
                                    </p:animEffect>
                                  </p:childTnLst>
                                  <p:subTnLst>
                                    <p:animClr clrSpc="rgb" dir="cw">
                                      <p:cBhvr override="childStyle">
                                        <p:cTn dur="1" fill="hold" display="0" masterRel="nextClick" afterEffect="1"/>
                                        <p:tgtEl>
                                          <p:spTgt spid="7"/>
                                        </p:tgtEl>
                                        <p:attrNameLst>
                                          <p:attrName>ppt_c</p:attrName>
                                        </p:attrNameLst>
                                      </p:cBhvr>
                                      <p:to>
                                        <a:schemeClr val="folHlink"/>
                                      </p:to>
                                    </p:animClr>
                                  </p:sub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1000" fill="hold"/>
                                        <p:tgtEl>
                                          <p:spTgt spid="11"/>
                                        </p:tgtEl>
                                        <p:attrNameLst>
                                          <p:attrName>ppt_w</p:attrName>
                                        </p:attrNameLst>
                                      </p:cBhvr>
                                      <p:tavLst>
                                        <p:tav tm="0">
                                          <p:val>
                                            <p:fltVal val="0"/>
                                          </p:val>
                                        </p:tav>
                                        <p:tav tm="100000">
                                          <p:val>
                                            <p:strVal val="#ppt_w"/>
                                          </p:val>
                                        </p:tav>
                                      </p:tavLst>
                                    </p:anim>
                                    <p:anim calcmode="lin" valueType="num">
                                      <p:cBhvr>
                                        <p:cTn id="32" dur="1000" fill="hold"/>
                                        <p:tgtEl>
                                          <p:spTgt spid="11"/>
                                        </p:tgtEl>
                                        <p:attrNameLst>
                                          <p:attrName>ppt_h</p:attrName>
                                        </p:attrNameLst>
                                      </p:cBhvr>
                                      <p:tavLst>
                                        <p:tav tm="0">
                                          <p:val>
                                            <p:fltVal val="0"/>
                                          </p:val>
                                        </p:tav>
                                        <p:tav tm="100000">
                                          <p:val>
                                            <p:strVal val="#ppt_h"/>
                                          </p:val>
                                        </p:tav>
                                      </p:tavLst>
                                    </p:anim>
                                    <p:anim calcmode="lin" valueType="num">
                                      <p:cBhvr>
                                        <p:cTn id="33" dur="1000" fill="hold"/>
                                        <p:tgtEl>
                                          <p:spTgt spid="11"/>
                                        </p:tgtEl>
                                        <p:attrNameLst>
                                          <p:attrName>style.rotation</p:attrName>
                                        </p:attrNameLst>
                                      </p:cBhvr>
                                      <p:tavLst>
                                        <p:tav tm="0">
                                          <p:val>
                                            <p:fltVal val="90"/>
                                          </p:val>
                                        </p:tav>
                                        <p:tav tm="100000">
                                          <p:val>
                                            <p:fltVal val="0"/>
                                          </p:val>
                                        </p:tav>
                                      </p:tavLst>
                                    </p:anim>
                                    <p:animEffect transition="in" filter="fade">
                                      <p:cBhvr>
                                        <p:cTn id="34" dur="1000"/>
                                        <p:tgtEl>
                                          <p:spTgt spid="11"/>
                                        </p:tgtEl>
                                      </p:cBhvr>
                                    </p:animEffect>
                                  </p:childTnLst>
                                  <p:subTnLst>
                                    <p:animClr clrSpc="rgb" dir="cw">
                                      <p:cBhvr override="childStyle">
                                        <p:cTn dur="1" fill="hold" display="0" masterRel="nextClick" afterEffect="1"/>
                                        <p:tgtEl>
                                          <p:spTgt spid="11"/>
                                        </p:tgtEl>
                                        <p:attrNameLst>
                                          <p:attrName>ppt_c</p:attrName>
                                        </p:attrNameLst>
                                      </p:cBhvr>
                                      <p:to>
                                        <a:schemeClr val="fo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Give us your feedback.</a:t>
            </a:r>
            <a:br>
              <a:rPr lang="en-US" dirty="0" smtClean="0"/>
            </a:br>
            <a:r>
              <a:rPr lang="en-US" dirty="0" smtClean="0"/>
              <a:t>Visit doingwhatmatters.cccco.edu.</a:t>
            </a:r>
            <a:endParaRPr lang="en-US" dirty="0"/>
          </a:p>
        </p:txBody>
      </p:sp>
      <p:sp>
        <p:nvSpPr>
          <p:cNvPr id="2" name="Footer Placeholder 1"/>
          <p:cNvSpPr>
            <a:spLocks noGrp="1"/>
          </p:cNvSpPr>
          <p:nvPr>
            <p:ph type="ftr" sz="quarter" idx="11"/>
          </p:nvPr>
        </p:nvSpPr>
        <p:spPr/>
        <p:txBody>
          <a:bodyPr/>
          <a:lstStyle/>
          <a:p>
            <a:r>
              <a:rPr lang="en-US" smtClean="0"/>
              <a:t>California Community Colleges – Chancellor’s Office  | 112 Colleges  |  72 Districts  |  2.6 Million Students</a:t>
            </a:r>
            <a:endParaRPr lang="en-US"/>
          </a:p>
        </p:txBody>
      </p:sp>
      <p:pic>
        <p:nvPicPr>
          <p:cNvPr id="7" name="Picture 6"/>
          <p:cNvPicPr/>
          <p:nvPr/>
        </p:nvPicPr>
        <p:blipFill rotWithShape="1">
          <a:blip r:embed="rId2"/>
          <a:srcRect l="19290" t="9320" r="21412" b="8432"/>
          <a:stretch/>
        </p:blipFill>
        <p:spPr bwMode="auto">
          <a:xfrm>
            <a:off x="1066800" y="1143000"/>
            <a:ext cx="5055704" cy="5105400"/>
          </a:xfrm>
          <a:prstGeom prst="rect">
            <a:avLst/>
          </a:prstGeom>
          <a:ln>
            <a:noFill/>
          </a:ln>
          <a:extLst>
            <a:ext uri="{53640926-AAD7-44D8-BBD7-CCE9431645EC}">
              <a14:shadowObscured xmlns:a14="http://schemas.microsoft.com/office/drawing/2010/main"/>
            </a:ext>
          </a:extLst>
        </p:spPr>
      </p:pic>
      <p:sp>
        <p:nvSpPr>
          <p:cNvPr id="4" name="Slide Number Placeholder 3"/>
          <p:cNvSpPr>
            <a:spLocks noGrp="1"/>
          </p:cNvSpPr>
          <p:nvPr>
            <p:ph type="sldNum" sz="quarter" idx="12"/>
          </p:nvPr>
        </p:nvSpPr>
        <p:spPr/>
        <p:txBody>
          <a:bodyPr/>
          <a:lstStyle/>
          <a:p>
            <a:fld id="{43051941-4126-4597-8895-D29A2A3BA6C5}" type="slidenum">
              <a:rPr lang="en-US" smtClean="0"/>
              <a:pPr/>
              <a:t>13</a:t>
            </a:fld>
            <a:endParaRPr lang="en-US" dirty="0"/>
          </a:p>
        </p:txBody>
      </p:sp>
    </p:spTree>
    <p:extLst>
      <p:ext uri="{BB962C8B-B14F-4D97-AF65-F5344CB8AC3E}">
        <p14:creationId xmlns:p14="http://schemas.microsoft.com/office/powerpoint/2010/main" val="23255181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5488" y="82449"/>
            <a:ext cx="7842312" cy="963259"/>
          </a:xfrm>
        </p:spPr>
        <p:txBody>
          <a:bodyPr>
            <a:normAutofit fontScale="90000"/>
          </a:bodyPr>
          <a:lstStyle/>
          <a:p>
            <a:r>
              <a:rPr lang="en-US" dirty="0" smtClean="0"/>
              <a:t>Braid State Chancellor’s Office workforce funds </a:t>
            </a:r>
            <a:br>
              <a:rPr lang="en-US" dirty="0" smtClean="0"/>
            </a:br>
            <a:r>
              <a:rPr lang="en-US" dirty="0" smtClean="0"/>
              <a:t>to target investment.  </a:t>
            </a:r>
            <a:r>
              <a:rPr lang="en-US" sz="1600" i="1" dirty="0" smtClean="0"/>
              <a:t>Proposal for 2013-14.  </a:t>
            </a:r>
            <a:endParaRPr lang="en-US" sz="1600" i="1" dirty="0"/>
          </a:p>
        </p:txBody>
      </p:sp>
      <p:sp>
        <p:nvSpPr>
          <p:cNvPr id="4" name="Slide Number Placeholder 3"/>
          <p:cNvSpPr>
            <a:spLocks noGrp="1"/>
          </p:cNvSpPr>
          <p:nvPr>
            <p:ph type="sldNum" sz="quarter" idx="11"/>
          </p:nvPr>
        </p:nvSpPr>
        <p:spPr/>
        <p:txBody>
          <a:bodyPr/>
          <a:lstStyle/>
          <a:p>
            <a:fld id="{43051941-4126-4597-8895-D29A2A3BA6C5}" type="slidenum">
              <a:rPr lang="en-US" smtClean="0"/>
              <a:pPr/>
              <a:t>14</a:t>
            </a:fld>
            <a:endParaRPr lang="en-US" dirty="0"/>
          </a:p>
        </p:txBody>
      </p:sp>
      <p:sp>
        <p:nvSpPr>
          <p:cNvPr id="5" name="Rectangle 4"/>
          <p:cNvSpPr/>
          <p:nvPr/>
        </p:nvSpPr>
        <p:spPr>
          <a:xfrm>
            <a:off x="1295400" y="1295400"/>
            <a:ext cx="7467600" cy="4816703"/>
          </a:xfrm>
          <a:prstGeom prst="rect">
            <a:avLst/>
          </a:prstGeom>
        </p:spPr>
        <p:txBody>
          <a:bodyPr wrap="square">
            <a:spAutoFit/>
          </a:bodyPr>
          <a:lstStyle/>
          <a:p>
            <a:r>
              <a:rPr lang="en-US" sz="2500" b="1" u="sng" dirty="0"/>
              <a:t>Regions</a:t>
            </a:r>
          </a:p>
          <a:p>
            <a:pPr marL="342900" indent="-342900">
              <a:buFont typeface="Arial" pitchFamily="34" charset="0"/>
              <a:buChar char="•"/>
            </a:pPr>
            <a:r>
              <a:rPr lang="en-US" sz="2000" dirty="0"/>
              <a:t>Consortia Chair/Co-Chairs</a:t>
            </a:r>
          </a:p>
          <a:p>
            <a:pPr marL="342900" indent="-342900">
              <a:buFont typeface="Arial" pitchFamily="34" charset="0"/>
              <a:buChar char="•"/>
            </a:pPr>
            <a:r>
              <a:rPr lang="en-US" sz="2000" dirty="0"/>
              <a:t>Collaborative Communities </a:t>
            </a:r>
          </a:p>
          <a:p>
            <a:pPr marL="342900" indent="-342900">
              <a:buFont typeface="Arial" pitchFamily="34" charset="0"/>
              <a:buChar char="•"/>
            </a:pPr>
            <a:r>
              <a:rPr lang="en-US" sz="2000" dirty="0"/>
              <a:t>Mini </a:t>
            </a:r>
            <a:r>
              <a:rPr lang="en-US" sz="2000" dirty="0" smtClean="0"/>
              <a:t>Grants</a:t>
            </a:r>
          </a:p>
          <a:p>
            <a:endParaRPr lang="en-US" sz="2500" b="1" u="sng" dirty="0" smtClean="0"/>
          </a:p>
          <a:p>
            <a:r>
              <a:rPr lang="en-US" sz="2500" b="1" u="sng" dirty="0" smtClean="0"/>
              <a:t>Sectors – Priority &amp; Emergent</a:t>
            </a:r>
          </a:p>
          <a:p>
            <a:pPr marL="342900" indent="-342900">
              <a:buFont typeface="Arial" pitchFamily="34" charset="0"/>
              <a:buChar char="•"/>
            </a:pPr>
            <a:r>
              <a:rPr lang="en-US" sz="2000" dirty="0" smtClean="0"/>
              <a:t>Sector Navigator</a:t>
            </a:r>
            <a:endParaRPr lang="en-US" sz="2000" dirty="0"/>
          </a:p>
          <a:p>
            <a:pPr marL="342900" indent="-342900">
              <a:buFont typeface="Arial" pitchFamily="34" charset="0"/>
              <a:buChar char="•"/>
            </a:pPr>
            <a:r>
              <a:rPr lang="en-US" sz="2000" dirty="0" smtClean="0"/>
              <a:t>Collaborative Community </a:t>
            </a:r>
            <a:endParaRPr lang="en-US" sz="2000" dirty="0"/>
          </a:p>
          <a:p>
            <a:pPr marL="342900" indent="-342900">
              <a:buFont typeface="Arial" pitchFamily="34" charset="0"/>
              <a:buChar char="•"/>
            </a:pPr>
            <a:r>
              <a:rPr lang="en-US" sz="2000" dirty="0" smtClean="0"/>
              <a:t>Mini Grants </a:t>
            </a:r>
            <a:endParaRPr lang="en-US" sz="2000" dirty="0"/>
          </a:p>
          <a:p>
            <a:pPr marL="342900" indent="-342900">
              <a:buFont typeface="Arial" pitchFamily="34" charset="0"/>
              <a:buChar char="•"/>
            </a:pPr>
            <a:r>
              <a:rPr lang="en-US" sz="2000" dirty="0" smtClean="0"/>
              <a:t>Programming </a:t>
            </a:r>
          </a:p>
          <a:p>
            <a:endParaRPr lang="en-US" sz="2000" b="1" dirty="0"/>
          </a:p>
          <a:p>
            <a:r>
              <a:rPr lang="en-US" sz="2500" b="1" u="sng" dirty="0"/>
              <a:t>Technical Assistance (TA)</a:t>
            </a:r>
            <a:r>
              <a:rPr lang="en-US" sz="3200" b="1" u="sng" dirty="0"/>
              <a:t> </a:t>
            </a:r>
            <a:r>
              <a:rPr lang="en-US" sz="3200" b="1" u="sng" dirty="0" smtClean="0"/>
              <a:t>[</a:t>
            </a:r>
            <a:r>
              <a:rPr lang="en-US" sz="3200" b="1" u="sng" dirty="0" err="1" smtClean="0"/>
              <a:t>CoE</a:t>
            </a:r>
            <a:r>
              <a:rPr lang="en-US" sz="3200" b="1" u="sng" dirty="0" smtClean="0"/>
              <a:t>, Contract Ed.]</a:t>
            </a:r>
            <a:endParaRPr lang="en-US" sz="3200" b="1" u="sng" dirty="0"/>
          </a:p>
          <a:p>
            <a:pPr marL="342900" indent="-342900">
              <a:buFont typeface="Arial" pitchFamily="34" charset="0"/>
              <a:buChar char="•"/>
            </a:pPr>
            <a:r>
              <a:rPr lang="en-US" sz="2000" dirty="0"/>
              <a:t>TA Expertise </a:t>
            </a:r>
            <a:r>
              <a:rPr lang="en-US" sz="2000" dirty="0" smtClean="0"/>
              <a:t>procured to </a:t>
            </a:r>
            <a:r>
              <a:rPr lang="en-US" sz="2000" dirty="0"/>
              <a:t>support field’s attainment of regional sector </a:t>
            </a:r>
            <a:r>
              <a:rPr lang="en-US" sz="2000" dirty="0" smtClean="0"/>
              <a:t>priorities</a:t>
            </a:r>
            <a:endParaRPr lang="en-US" sz="2000" b="1" dirty="0" smtClean="0"/>
          </a:p>
        </p:txBody>
      </p:sp>
      <p:sp>
        <p:nvSpPr>
          <p:cNvPr id="6" name="Footer Placeholder 5"/>
          <p:cNvSpPr>
            <a:spLocks noGrp="1"/>
          </p:cNvSpPr>
          <p:nvPr/>
        </p:nvSpPr>
        <p:spPr>
          <a:xfrm>
            <a:off x="0" y="6487501"/>
            <a:ext cx="9144000" cy="365125"/>
          </a:xfrm>
          <a:prstGeom prst="rect">
            <a:avLst/>
          </a:prstGeom>
        </p:spPr>
        <p:txBody>
          <a:bodyPr vert="horz" lIns="91440" tIns="45720" rIns="91440" bIns="45720" rtlCol="0" anchor="ctr"/>
          <a:lstStyle>
            <a:defPPr>
              <a:defRPr lang="en-US"/>
            </a:defPPr>
            <a:lvl1pPr marL="0" algn="ctr" defTabSz="914400" rtl="0" eaLnBrk="1" latinLnBrk="0" hangingPunct="1">
              <a:defRPr sz="900" kern="1200">
                <a:solidFill>
                  <a:srgbClr val="DCE2E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smtClean="0"/>
              <a:t>California Community Colleges  –  Chancellor’s Office  | 112 Colleges  |  72 Districts  |  2.6 Million Students</a:t>
            </a:r>
            <a:endParaRPr lang="en-US" sz="1000" dirty="0"/>
          </a:p>
        </p:txBody>
      </p:sp>
      <p:sp>
        <p:nvSpPr>
          <p:cNvPr id="3" name="Footer Placeholder 2"/>
          <p:cNvSpPr>
            <a:spLocks noGrp="1"/>
          </p:cNvSpPr>
          <p:nvPr>
            <p:ph type="ftr" sz="quarter" idx="10"/>
          </p:nvPr>
        </p:nvSpPr>
        <p:spPr/>
        <p:txBody>
          <a:bodyPr/>
          <a:lstStyle/>
          <a:p>
            <a:pPr>
              <a:spcBef>
                <a:spcPts val="300"/>
              </a:spcBef>
            </a:pPr>
            <a:r>
              <a:rPr lang="en-US" b="1" smtClean="0"/>
              <a:t>California Community Colleges – Chancellor’s Office  | 112 Colleges  |  72 Districts  |  2.6 Million Students</a:t>
            </a:r>
            <a:endParaRPr lang="en-US" dirty="0"/>
          </a:p>
        </p:txBody>
      </p:sp>
    </p:spTree>
    <p:extLst>
      <p:ext uri="{BB962C8B-B14F-4D97-AF65-F5344CB8AC3E}">
        <p14:creationId xmlns:p14="http://schemas.microsoft.com/office/powerpoint/2010/main" val="2871129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1000"/>
                                        <p:tgtEl>
                                          <p:spTgt spid="5">
                                            <p:txEl>
                                              <p:pRg st="1" end="1"/>
                                            </p:txEl>
                                          </p:spTgt>
                                        </p:tgtEl>
                                      </p:cBhvr>
                                    </p:animEffect>
                                    <p:anim calcmode="lin" valueType="num">
                                      <p:cBhvr>
                                        <p:cTn id="13"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1000"/>
                                        <p:tgtEl>
                                          <p:spTgt spid="5">
                                            <p:txEl>
                                              <p:pRg st="2" end="2"/>
                                            </p:txEl>
                                          </p:spTgt>
                                        </p:tgtEl>
                                      </p:cBhvr>
                                    </p:animEffect>
                                    <p:anim calcmode="lin" valueType="num">
                                      <p:cBhvr>
                                        <p:cTn id="18"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5">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1000"/>
                                        <p:tgtEl>
                                          <p:spTgt spid="5">
                                            <p:txEl>
                                              <p:pRg st="3" end="3"/>
                                            </p:txEl>
                                          </p:spTgt>
                                        </p:tgtEl>
                                      </p:cBhvr>
                                    </p:animEffect>
                                    <p:anim calcmode="lin" valueType="num">
                                      <p:cBhvr>
                                        <p:cTn id="23"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5">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Effect transition="in" filter="fade">
                                      <p:cBhvr>
                                        <p:cTn id="27" dur="1000"/>
                                        <p:tgtEl>
                                          <p:spTgt spid="5">
                                            <p:txEl>
                                              <p:pRg st="5" end="5"/>
                                            </p:txEl>
                                          </p:spTgt>
                                        </p:tgtEl>
                                      </p:cBhvr>
                                    </p:animEffect>
                                    <p:anim calcmode="lin" valueType="num">
                                      <p:cBhvr>
                                        <p:cTn id="28"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29" dur="1000" fill="hold"/>
                                        <p:tgtEl>
                                          <p:spTgt spid="5">
                                            <p:txEl>
                                              <p:pRg st="5" end="5"/>
                                            </p:txEl>
                                          </p:spTgt>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5">
                                            <p:txEl>
                                              <p:pRg st="6" end="6"/>
                                            </p:txEl>
                                          </p:spTgt>
                                        </p:tgtEl>
                                        <p:attrNameLst>
                                          <p:attrName>style.visibility</p:attrName>
                                        </p:attrNameLst>
                                      </p:cBhvr>
                                      <p:to>
                                        <p:strVal val="visible"/>
                                      </p:to>
                                    </p:set>
                                    <p:animEffect transition="in" filter="fade">
                                      <p:cBhvr>
                                        <p:cTn id="32" dur="1000"/>
                                        <p:tgtEl>
                                          <p:spTgt spid="5">
                                            <p:txEl>
                                              <p:pRg st="6" end="6"/>
                                            </p:txEl>
                                          </p:spTgt>
                                        </p:tgtEl>
                                      </p:cBhvr>
                                    </p:animEffect>
                                    <p:anim calcmode="lin" valueType="num">
                                      <p:cBhvr>
                                        <p:cTn id="33"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34" dur="1000" fill="hold"/>
                                        <p:tgtEl>
                                          <p:spTgt spid="5">
                                            <p:txEl>
                                              <p:pRg st="6" end="6"/>
                                            </p:txEl>
                                          </p:spTgt>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5">
                                            <p:txEl>
                                              <p:pRg st="7" end="7"/>
                                            </p:txEl>
                                          </p:spTgt>
                                        </p:tgtEl>
                                        <p:attrNameLst>
                                          <p:attrName>style.visibility</p:attrName>
                                        </p:attrNameLst>
                                      </p:cBhvr>
                                      <p:to>
                                        <p:strVal val="visible"/>
                                      </p:to>
                                    </p:set>
                                    <p:animEffect transition="in" filter="fade">
                                      <p:cBhvr>
                                        <p:cTn id="37" dur="1000"/>
                                        <p:tgtEl>
                                          <p:spTgt spid="5">
                                            <p:txEl>
                                              <p:pRg st="7" end="7"/>
                                            </p:txEl>
                                          </p:spTgt>
                                        </p:tgtEl>
                                      </p:cBhvr>
                                    </p:animEffect>
                                    <p:anim calcmode="lin" valueType="num">
                                      <p:cBhvr>
                                        <p:cTn id="38" dur="1000" fill="hold"/>
                                        <p:tgtEl>
                                          <p:spTgt spid="5">
                                            <p:txEl>
                                              <p:pRg st="7" end="7"/>
                                            </p:txEl>
                                          </p:spTgt>
                                        </p:tgtEl>
                                        <p:attrNameLst>
                                          <p:attrName>ppt_x</p:attrName>
                                        </p:attrNameLst>
                                      </p:cBhvr>
                                      <p:tavLst>
                                        <p:tav tm="0">
                                          <p:val>
                                            <p:strVal val="#ppt_x"/>
                                          </p:val>
                                        </p:tav>
                                        <p:tav tm="100000">
                                          <p:val>
                                            <p:strVal val="#ppt_x"/>
                                          </p:val>
                                        </p:tav>
                                      </p:tavLst>
                                    </p:anim>
                                    <p:anim calcmode="lin" valueType="num">
                                      <p:cBhvr>
                                        <p:cTn id="39" dur="1000" fill="hold"/>
                                        <p:tgtEl>
                                          <p:spTgt spid="5">
                                            <p:txEl>
                                              <p:pRg st="7" end="7"/>
                                            </p:txEl>
                                          </p:spTgt>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5">
                                            <p:txEl>
                                              <p:pRg st="8" end="8"/>
                                            </p:txEl>
                                          </p:spTgt>
                                        </p:tgtEl>
                                        <p:attrNameLst>
                                          <p:attrName>style.visibility</p:attrName>
                                        </p:attrNameLst>
                                      </p:cBhvr>
                                      <p:to>
                                        <p:strVal val="visible"/>
                                      </p:to>
                                    </p:set>
                                    <p:animEffect transition="in" filter="fade">
                                      <p:cBhvr>
                                        <p:cTn id="42" dur="1000"/>
                                        <p:tgtEl>
                                          <p:spTgt spid="5">
                                            <p:txEl>
                                              <p:pRg st="8" end="8"/>
                                            </p:txEl>
                                          </p:spTgt>
                                        </p:tgtEl>
                                      </p:cBhvr>
                                    </p:animEffect>
                                    <p:anim calcmode="lin" valueType="num">
                                      <p:cBhvr>
                                        <p:cTn id="43" dur="1000" fill="hold"/>
                                        <p:tgtEl>
                                          <p:spTgt spid="5">
                                            <p:txEl>
                                              <p:pRg st="8" end="8"/>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8" end="8"/>
                                            </p:txEl>
                                          </p:spTgt>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5">
                                            <p:txEl>
                                              <p:pRg st="9" end="9"/>
                                            </p:txEl>
                                          </p:spTgt>
                                        </p:tgtEl>
                                        <p:attrNameLst>
                                          <p:attrName>style.visibility</p:attrName>
                                        </p:attrNameLst>
                                      </p:cBhvr>
                                      <p:to>
                                        <p:strVal val="visible"/>
                                      </p:to>
                                    </p:set>
                                    <p:animEffect transition="in" filter="fade">
                                      <p:cBhvr>
                                        <p:cTn id="47" dur="1000"/>
                                        <p:tgtEl>
                                          <p:spTgt spid="5">
                                            <p:txEl>
                                              <p:pRg st="9" end="9"/>
                                            </p:txEl>
                                          </p:spTgt>
                                        </p:tgtEl>
                                      </p:cBhvr>
                                    </p:animEffect>
                                    <p:anim calcmode="lin" valueType="num">
                                      <p:cBhvr>
                                        <p:cTn id="48" dur="1000" fill="hold"/>
                                        <p:tgtEl>
                                          <p:spTgt spid="5">
                                            <p:txEl>
                                              <p:pRg st="9" end="9"/>
                                            </p:txEl>
                                          </p:spTgt>
                                        </p:tgtEl>
                                        <p:attrNameLst>
                                          <p:attrName>ppt_x</p:attrName>
                                        </p:attrNameLst>
                                      </p:cBhvr>
                                      <p:tavLst>
                                        <p:tav tm="0">
                                          <p:val>
                                            <p:strVal val="#ppt_x"/>
                                          </p:val>
                                        </p:tav>
                                        <p:tav tm="100000">
                                          <p:val>
                                            <p:strVal val="#ppt_x"/>
                                          </p:val>
                                        </p:tav>
                                      </p:tavLst>
                                    </p:anim>
                                    <p:anim calcmode="lin" valueType="num">
                                      <p:cBhvr>
                                        <p:cTn id="49" dur="1000" fill="hold"/>
                                        <p:tgtEl>
                                          <p:spTgt spid="5">
                                            <p:txEl>
                                              <p:pRg st="9" end="9"/>
                                            </p:txEl>
                                          </p:spTgt>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5">
                                            <p:txEl>
                                              <p:pRg st="11" end="11"/>
                                            </p:txEl>
                                          </p:spTgt>
                                        </p:tgtEl>
                                        <p:attrNameLst>
                                          <p:attrName>style.visibility</p:attrName>
                                        </p:attrNameLst>
                                      </p:cBhvr>
                                      <p:to>
                                        <p:strVal val="visible"/>
                                      </p:to>
                                    </p:set>
                                    <p:animEffect transition="in" filter="fade">
                                      <p:cBhvr>
                                        <p:cTn id="52" dur="1000"/>
                                        <p:tgtEl>
                                          <p:spTgt spid="5">
                                            <p:txEl>
                                              <p:pRg st="11" end="11"/>
                                            </p:txEl>
                                          </p:spTgt>
                                        </p:tgtEl>
                                      </p:cBhvr>
                                    </p:animEffect>
                                    <p:anim calcmode="lin" valueType="num">
                                      <p:cBhvr>
                                        <p:cTn id="53" dur="1000" fill="hold"/>
                                        <p:tgtEl>
                                          <p:spTgt spid="5">
                                            <p:txEl>
                                              <p:pRg st="11" end="11"/>
                                            </p:txEl>
                                          </p:spTgt>
                                        </p:tgtEl>
                                        <p:attrNameLst>
                                          <p:attrName>ppt_x</p:attrName>
                                        </p:attrNameLst>
                                      </p:cBhvr>
                                      <p:tavLst>
                                        <p:tav tm="0">
                                          <p:val>
                                            <p:strVal val="#ppt_x"/>
                                          </p:val>
                                        </p:tav>
                                        <p:tav tm="100000">
                                          <p:val>
                                            <p:strVal val="#ppt_x"/>
                                          </p:val>
                                        </p:tav>
                                      </p:tavLst>
                                    </p:anim>
                                    <p:anim calcmode="lin" valueType="num">
                                      <p:cBhvr>
                                        <p:cTn id="54" dur="1000" fill="hold"/>
                                        <p:tgtEl>
                                          <p:spTgt spid="5">
                                            <p:txEl>
                                              <p:pRg st="11" end="11"/>
                                            </p:txEl>
                                          </p:spTgt>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5">
                                            <p:txEl>
                                              <p:pRg st="12" end="12"/>
                                            </p:txEl>
                                          </p:spTgt>
                                        </p:tgtEl>
                                        <p:attrNameLst>
                                          <p:attrName>style.visibility</p:attrName>
                                        </p:attrNameLst>
                                      </p:cBhvr>
                                      <p:to>
                                        <p:strVal val="visible"/>
                                      </p:to>
                                    </p:set>
                                    <p:animEffect transition="in" filter="fade">
                                      <p:cBhvr>
                                        <p:cTn id="57" dur="1000"/>
                                        <p:tgtEl>
                                          <p:spTgt spid="5">
                                            <p:txEl>
                                              <p:pRg st="12" end="12"/>
                                            </p:txEl>
                                          </p:spTgt>
                                        </p:tgtEl>
                                      </p:cBhvr>
                                    </p:animEffect>
                                    <p:anim calcmode="lin" valueType="num">
                                      <p:cBhvr>
                                        <p:cTn id="58" dur="1000" fill="hold"/>
                                        <p:tgtEl>
                                          <p:spTgt spid="5">
                                            <p:txEl>
                                              <p:pRg st="12" end="12"/>
                                            </p:txEl>
                                          </p:spTgt>
                                        </p:tgtEl>
                                        <p:attrNameLst>
                                          <p:attrName>ppt_x</p:attrName>
                                        </p:attrNameLst>
                                      </p:cBhvr>
                                      <p:tavLst>
                                        <p:tav tm="0">
                                          <p:val>
                                            <p:strVal val="#ppt_x"/>
                                          </p:val>
                                        </p:tav>
                                        <p:tav tm="100000">
                                          <p:val>
                                            <p:strVal val="#ppt_x"/>
                                          </p:val>
                                        </p:tav>
                                      </p:tavLst>
                                    </p:anim>
                                    <p:anim calcmode="lin" valueType="num">
                                      <p:cBhvr>
                                        <p:cTn id="59" dur="1000" fill="hold"/>
                                        <p:tgtEl>
                                          <p:spTgt spid="5">
                                            <p:txEl>
                                              <p:pRg st="12" end="1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457200" y="2243438"/>
            <a:ext cx="8563232" cy="4525963"/>
          </a:xfrm>
          <a:prstGeom prst="rect">
            <a:avLst/>
          </a:prstGeom>
        </p:spPr>
        <p:txBody>
          <a:bodyPr vert="horz" lIns="91440" tIns="45720" rIns="91440" bIns="45720" rtlCol="0">
            <a:normAutofit/>
          </a:bodyPr>
          <a:lstStyle/>
          <a:p>
            <a:pPr marL="457200" indent="-457200">
              <a:buFont typeface="+mj-lt"/>
              <a:buAutoNum type="arabicPeriod"/>
            </a:pPr>
            <a:r>
              <a:rPr lang="en-US" sz="2400" dirty="0" smtClean="0"/>
              <a:t> Advanced Manufacturing</a:t>
            </a:r>
          </a:p>
          <a:p>
            <a:pPr marL="457200" indent="-457200">
              <a:buFont typeface="+mj-lt"/>
              <a:buAutoNum type="arabicPeriod"/>
            </a:pPr>
            <a:r>
              <a:rPr lang="en-US" sz="2400" dirty="0" smtClean="0"/>
              <a:t> Advanced Transportation &amp; Renewables</a:t>
            </a:r>
          </a:p>
          <a:p>
            <a:pPr marL="457200" indent="-457200">
              <a:buFont typeface="+mj-lt"/>
              <a:buAutoNum type="arabicPeriod"/>
            </a:pPr>
            <a:r>
              <a:rPr lang="en-US" sz="2400" dirty="0" smtClean="0"/>
              <a:t> Agriculture</a:t>
            </a:r>
            <a:r>
              <a:rPr lang="en-US" sz="2400" dirty="0"/>
              <a:t>, Water &amp; </a:t>
            </a:r>
            <a:r>
              <a:rPr lang="en-US" sz="2400" dirty="0" smtClean="0"/>
              <a:t>Environmental Technologies</a:t>
            </a:r>
            <a:endParaRPr lang="en-US" sz="2400" dirty="0"/>
          </a:p>
          <a:p>
            <a:pPr marL="457200" indent="-457200">
              <a:buFont typeface="+mj-lt"/>
              <a:buAutoNum type="arabicPeriod"/>
            </a:pPr>
            <a:r>
              <a:rPr lang="en-US" sz="2400" dirty="0" smtClean="0"/>
              <a:t> Energy (Efficiency) &amp; Utility</a:t>
            </a:r>
          </a:p>
          <a:p>
            <a:pPr marL="457200" indent="-457200">
              <a:buFont typeface="+mj-lt"/>
              <a:buAutoNum type="arabicPeriod"/>
            </a:pPr>
            <a:r>
              <a:rPr lang="en-US" sz="2400" dirty="0" smtClean="0"/>
              <a:t> Health</a:t>
            </a:r>
          </a:p>
          <a:p>
            <a:pPr marL="457200" indent="-457200">
              <a:buFont typeface="+mj-lt"/>
              <a:buAutoNum type="arabicPeriod"/>
            </a:pPr>
            <a:r>
              <a:rPr lang="en-US" sz="2400" dirty="0" smtClean="0"/>
              <a:t> Life </a:t>
            </a:r>
            <a:r>
              <a:rPr lang="en-US" sz="2400" dirty="0"/>
              <a:t>Science/Biotech</a:t>
            </a:r>
          </a:p>
          <a:p>
            <a:pPr marL="457200" indent="-457200">
              <a:buFont typeface="+mj-lt"/>
              <a:buAutoNum type="arabicPeriod"/>
            </a:pPr>
            <a:r>
              <a:rPr lang="en-US" sz="2400" dirty="0" smtClean="0"/>
              <a:t> Information &amp; Communication Technologies (ICT)/Digital Media</a:t>
            </a:r>
          </a:p>
          <a:p>
            <a:pPr marL="457200" indent="-457200">
              <a:buFont typeface="+mj-lt"/>
              <a:buAutoNum type="arabicPeriod"/>
            </a:pPr>
            <a:r>
              <a:rPr lang="en-US" sz="2400" dirty="0" smtClean="0"/>
              <a:t>Trade Export &amp; Logistics</a:t>
            </a:r>
          </a:p>
          <a:p>
            <a:pPr marL="457200" indent="-457200">
              <a:buFont typeface="+mj-lt"/>
              <a:buAutoNum type="arabicPeriod"/>
            </a:pPr>
            <a:r>
              <a:rPr lang="en-US" sz="2400" dirty="0" smtClean="0"/>
              <a:t> Small Business</a:t>
            </a:r>
          </a:p>
          <a:p>
            <a:pPr marL="457200" indent="-457200">
              <a:buFont typeface="+mj-lt"/>
              <a:buAutoNum type="arabicPeriod"/>
            </a:pPr>
            <a:r>
              <a:rPr lang="en-US" sz="2400" dirty="0" smtClean="0"/>
              <a:t> Retail/Hospitality/Tourism </a:t>
            </a:r>
            <a:r>
              <a:rPr lang="en-US" sz="2400" dirty="0"/>
              <a:t>“Learn-and-Earn” </a:t>
            </a:r>
          </a:p>
          <a:p>
            <a:pPr marL="457200" indent="-457200">
              <a:buFont typeface="+mj-lt"/>
              <a:buAutoNum type="arabicPeriod"/>
            </a:pPr>
            <a:endParaRPr lang="en-US" sz="2400" dirty="0" smtClean="0"/>
          </a:p>
        </p:txBody>
      </p:sp>
      <p:sp>
        <p:nvSpPr>
          <p:cNvPr id="4" name="Rectangle 3"/>
          <p:cNvSpPr/>
          <p:nvPr/>
        </p:nvSpPr>
        <p:spPr>
          <a:xfrm>
            <a:off x="457200" y="1371600"/>
            <a:ext cx="8563232" cy="830997"/>
          </a:xfrm>
          <a:prstGeom prst="rect">
            <a:avLst/>
          </a:prstGeom>
        </p:spPr>
        <p:txBody>
          <a:bodyPr wrap="square">
            <a:spAutoFit/>
          </a:bodyPr>
          <a:lstStyle/>
          <a:p>
            <a:r>
              <a:rPr lang="en-US" sz="2400" b="1" dirty="0" smtClean="0"/>
              <a:t>Resourced with Sector Navigator + Collaborative Community + </a:t>
            </a:r>
            <a:br>
              <a:rPr lang="en-US" sz="2400" b="1" dirty="0" smtClean="0"/>
            </a:br>
            <a:r>
              <a:rPr lang="en-US" sz="2400" b="1" dirty="0" smtClean="0"/>
              <a:t>Mini Grants + Programming </a:t>
            </a:r>
          </a:p>
        </p:txBody>
      </p:sp>
      <p:sp>
        <p:nvSpPr>
          <p:cNvPr id="5" name="Title 4"/>
          <p:cNvSpPr>
            <a:spLocks noGrp="1"/>
          </p:cNvSpPr>
          <p:nvPr>
            <p:ph type="title"/>
          </p:nvPr>
        </p:nvSpPr>
        <p:spPr>
          <a:xfrm>
            <a:off x="1228242" y="74362"/>
            <a:ext cx="7842312" cy="963259"/>
          </a:xfrm>
        </p:spPr>
        <p:txBody>
          <a:bodyPr/>
          <a:lstStyle/>
          <a:p>
            <a:r>
              <a:rPr lang="en-US" sz="2800" dirty="0" smtClean="0"/>
              <a:t>Investments in sectors. </a:t>
            </a:r>
            <a:r>
              <a:rPr lang="en-US" sz="1400" i="1" dirty="0"/>
              <a:t>Proposal for 2013-14. </a:t>
            </a:r>
            <a:r>
              <a:rPr lang="en-US" sz="1400" dirty="0" smtClean="0"/>
              <a:t> </a:t>
            </a:r>
            <a:endParaRPr lang="en-US" sz="1400" dirty="0"/>
          </a:p>
        </p:txBody>
      </p:sp>
      <p:sp>
        <p:nvSpPr>
          <p:cNvPr id="6" name="Footer Placeholder 5"/>
          <p:cNvSpPr>
            <a:spLocks noGrp="1"/>
          </p:cNvSpPr>
          <p:nvPr/>
        </p:nvSpPr>
        <p:spPr>
          <a:xfrm>
            <a:off x="0" y="6487501"/>
            <a:ext cx="9144000" cy="365125"/>
          </a:xfrm>
          <a:prstGeom prst="rect">
            <a:avLst/>
          </a:prstGeom>
        </p:spPr>
        <p:txBody>
          <a:bodyPr vert="horz" lIns="91440" tIns="45720" rIns="91440" bIns="45720" rtlCol="0" anchor="ctr"/>
          <a:lstStyle>
            <a:defPPr>
              <a:defRPr lang="en-US"/>
            </a:defPPr>
            <a:lvl1pPr marL="0" algn="ctr" defTabSz="914400" rtl="0" eaLnBrk="1" latinLnBrk="0" hangingPunct="1">
              <a:defRPr sz="900" kern="1200">
                <a:solidFill>
                  <a:srgbClr val="DCE2E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smtClean="0"/>
              <a:t>California Community Colleges  –  Chancellor’s Office  | 112 Colleges  |  72 Districts  |  2.6 Million Students</a:t>
            </a:r>
            <a:endParaRPr lang="en-US" sz="1000" dirty="0"/>
          </a:p>
        </p:txBody>
      </p:sp>
      <p:sp>
        <p:nvSpPr>
          <p:cNvPr id="2" name="Footer Placeholder 1"/>
          <p:cNvSpPr>
            <a:spLocks noGrp="1"/>
          </p:cNvSpPr>
          <p:nvPr>
            <p:ph type="ftr" sz="quarter" idx="11"/>
          </p:nvPr>
        </p:nvSpPr>
        <p:spPr/>
        <p:txBody>
          <a:bodyPr/>
          <a:lstStyle/>
          <a:p>
            <a:r>
              <a:rPr lang="en-US" smtClean="0"/>
              <a:t>California Community Colleges – Chancellor’s Office  | 112 Colleges  |  72 Districts  |  2.6 Million Students</a:t>
            </a:r>
            <a:endParaRPr lang="en-US"/>
          </a:p>
        </p:txBody>
      </p:sp>
    </p:spTree>
    <p:extLst>
      <p:ext uri="{BB962C8B-B14F-4D97-AF65-F5344CB8AC3E}">
        <p14:creationId xmlns:p14="http://schemas.microsoft.com/office/powerpoint/2010/main" val="277751673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457200" y="2330917"/>
            <a:ext cx="8563231" cy="4002007"/>
          </a:xfrm>
          <a:prstGeom prst="rect">
            <a:avLst/>
          </a:prstGeom>
        </p:spPr>
        <p:txBody>
          <a:bodyPr vert="horz" lIns="91440" tIns="45720" rIns="91440" bIns="45720" rtlCol="0">
            <a:normAutofit fontScale="85000" lnSpcReduction="20000"/>
          </a:bodyPr>
          <a:lstStyle/>
          <a:p>
            <a:pPr marL="342900" indent="-342900">
              <a:lnSpc>
                <a:spcPct val="110000"/>
              </a:lnSpc>
              <a:buFont typeface="Arial" pitchFamily="34" charset="0"/>
              <a:buChar char="•"/>
            </a:pPr>
            <a:r>
              <a:rPr lang="en-US" sz="2400" dirty="0" smtClean="0"/>
              <a:t>Labor market </a:t>
            </a:r>
            <a:r>
              <a:rPr lang="en-US" sz="2400" dirty="0"/>
              <a:t>i</a:t>
            </a:r>
            <a:r>
              <a:rPr lang="en-US" sz="2400" dirty="0" smtClean="0"/>
              <a:t>nformation (e.g., Centers of Excellence)</a:t>
            </a:r>
          </a:p>
          <a:p>
            <a:pPr marL="342900" indent="-342900">
              <a:lnSpc>
                <a:spcPct val="110000"/>
              </a:lnSpc>
              <a:buFont typeface="Arial" pitchFamily="34" charset="0"/>
              <a:buChar char="•"/>
            </a:pPr>
            <a:r>
              <a:rPr lang="en-US" sz="2400" dirty="0" smtClean="0"/>
              <a:t>Navigating contract </a:t>
            </a:r>
            <a:r>
              <a:rPr lang="en-US" sz="2400" dirty="0"/>
              <a:t>e</a:t>
            </a:r>
            <a:r>
              <a:rPr lang="en-US" sz="2400" dirty="0" smtClean="0"/>
              <a:t>ducation (aka., Catherine Swenson)</a:t>
            </a:r>
          </a:p>
          <a:p>
            <a:pPr marL="342900" indent="-342900">
              <a:lnSpc>
                <a:spcPct val="110000"/>
              </a:lnSpc>
              <a:buFont typeface="Arial" pitchFamily="34" charset="0"/>
              <a:buChar char="•"/>
            </a:pPr>
            <a:r>
              <a:rPr lang="en-US" sz="2400" dirty="0" smtClean="0"/>
              <a:t>Enrollment management, data </a:t>
            </a:r>
            <a:r>
              <a:rPr lang="en-US" sz="2400" dirty="0"/>
              <a:t>and </a:t>
            </a:r>
            <a:r>
              <a:rPr lang="en-US" sz="2400" dirty="0" smtClean="0"/>
              <a:t>accountability tools </a:t>
            </a:r>
            <a:r>
              <a:rPr lang="en-US" sz="2400" dirty="0"/>
              <a:t>(e.g., </a:t>
            </a:r>
            <a:r>
              <a:rPr lang="en-US" sz="2400" dirty="0" err="1"/>
              <a:t>Veratac</a:t>
            </a:r>
            <a:r>
              <a:rPr lang="en-US" sz="2400" dirty="0"/>
              <a:t>, </a:t>
            </a:r>
            <a:r>
              <a:rPr lang="en-US" sz="2400" dirty="0" smtClean="0"/>
              <a:t>DCS)</a:t>
            </a:r>
            <a:endParaRPr lang="en-US" sz="2400" dirty="0"/>
          </a:p>
          <a:p>
            <a:pPr marL="342900" indent="-342900">
              <a:lnSpc>
                <a:spcPct val="110000"/>
              </a:lnSpc>
              <a:buFont typeface="Arial" pitchFamily="34" charset="0"/>
              <a:buChar char="•"/>
            </a:pPr>
            <a:r>
              <a:rPr lang="en-US" sz="2400" dirty="0" smtClean="0"/>
              <a:t>CACareerCafe.com toolkits </a:t>
            </a:r>
          </a:p>
          <a:p>
            <a:pPr marL="800100" lvl="1" indent="-342900">
              <a:lnSpc>
                <a:spcPct val="110000"/>
              </a:lnSpc>
              <a:buFont typeface="Arial" pitchFamily="34" charset="0"/>
              <a:buChar char="•"/>
            </a:pPr>
            <a:r>
              <a:rPr lang="en-US" sz="2400" dirty="0" smtClean="0"/>
              <a:t>Veteran’s pathways; work-based learning</a:t>
            </a:r>
          </a:p>
          <a:p>
            <a:pPr marL="342900" indent="-342900">
              <a:lnSpc>
                <a:spcPct val="110000"/>
              </a:lnSpc>
              <a:buFont typeface="Arial" pitchFamily="34" charset="0"/>
              <a:buChar char="•"/>
            </a:pPr>
            <a:r>
              <a:rPr lang="en-US" sz="2400" dirty="0"/>
              <a:t>Perkins special pops and non-</a:t>
            </a:r>
            <a:r>
              <a:rPr lang="en-US" sz="2400" dirty="0" err="1"/>
              <a:t>traditionals</a:t>
            </a:r>
            <a:endParaRPr lang="en-US" sz="2400" dirty="0"/>
          </a:p>
          <a:p>
            <a:pPr marL="342900" indent="-342900">
              <a:lnSpc>
                <a:spcPct val="110000"/>
              </a:lnSpc>
              <a:buFont typeface="Arial" pitchFamily="34" charset="0"/>
              <a:buChar char="•"/>
            </a:pPr>
            <a:r>
              <a:rPr lang="en-US" sz="2400" i="1" dirty="0"/>
              <a:t>With CCCAOE, </a:t>
            </a:r>
            <a:r>
              <a:rPr lang="en-US" sz="2400" dirty="0" smtClean="0"/>
              <a:t>Leadership </a:t>
            </a:r>
            <a:r>
              <a:rPr lang="en-US" sz="2400" dirty="0"/>
              <a:t>Program on </a:t>
            </a:r>
            <a:r>
              <a:rPr lang="en-US" sz="2400" dirty="0" smtClean="0"/>
              <a:t>CTE/EWD/Perkins </a:t>
            </a:r>
            <a:r>
              <a:rPr lang="en-US" sz="2400" dirty="0"/>
              <a:t>fundamentals </a:t>
            </a:r>
            <a:endParaRPr lang="en-US" sz="2400" dirty="0" smtClean="0"/>
          </a:p>
          <a:p>
            <a:pPr marL="342900" indent="-342900">
              <a:lnSpc>
                <a:spcPct val="110000"/>
              </a:lnSpc>
              <a:buFont typeface="Arial" pitchFamily="34" charset="0"/>
              <a:buChar char="•"/>
            </a:pPr>
            <a:r>
              <a:rPr lang="en-US" sz="2400" i="1" dirty="0" smtClean="0"/>
              <a:t>With ASCCC, </a:t>
            </a:r>
            <a:r>
              <a:rPr lang="en-US" sz="2400" dirty="0" smtClean="0"/>
              <a:t>resources and professional development in instructional design &amp; curricular </a:t>
            </a:r>
            <a:r>
              <a:rPr lang="en-US" sz="2400" dirty="0"/>
              <a:t>a</a:t>
            </a:r>
            <a:r>
              <a:rPr lang="en-US" sz="2400" dirty="0" smtClean="0"/>
              <a:t>pproval</a:t>
            </a:r>
          </a:p>
          <a:p>
            <a:pPr marL="285750" indent="-285750">
              <a:lnSpc>
                <a:spcPct val="110000"/>
              </a:lnSpc>
              <a:buFont typeface="Arial" pitchFamily="34" charset="0"/>
              <a:buChar char="•"/>
            </a:pPr>
            <a:r>
              <a:rPr lang="en-US" sz="2400" dirty="0" smtClean="0"/>
              <a:t> </a:t>
            </a:r>
            <a:r>
              <a:rPr lang="en-US" sz="2400" i="1" dirty="0" smtClean="0"/>
              <a:t>With Basic Skills Initiative, </a:t>
            </a:r>
            <a:r>
              <a:rPr lang="en-US" sz="2400" dirty="0" smtClean="0"/>
              <a:t>resources and professional </a:t>
            </a:r>
            <a:r>
              <a:rPr lang="en-US" sz="2400" dirty="0"/>
              <a:t>development contextualized </a:t>
            </a:r>
            <a:r>
              <a:rPr lang="en-US" sz="2400" dirty="0" smtClean="0"/>
              <a:t>basic skills</a:t>
            </a:r>
          </a:p>
          <a:p>
            <a:pPr marL="342900" indent="-342900">
              <a:lnSpc>
                <a:spcPct val="110000"/>
              </a:lnSpc>
              <a:buFont typeface="Arial" pitchFamily="34" charset="0"/>
              <a:buChar char="•"/>
            </a:pPr>
            <a:r>
              <a:rPr lang="en-US" sz="2400" dirty="0" smtClean="0"/>
              <a:t>Others </a:t>
            </a:r>
          </a:p>
          <a:p>
            <a:pPr marL="800100" lvl="1" indent="-342900">
              <a:lnSpc>
                <a:spcPct val="110000"/>
              </a:lnSpc>
              <a:buFont typeface="Arial" pitchFamily="34" charset="0"/>
              <a:buChar char="•"/>
            </a:pPr>
            <a:r>
              <a:rPr lang="en-US" sz="2400" dirty="0" smtClean="0"/>
              <a:t>As is prioritized by regions, sectors and funding</a:t>
            </a:r>
          </a:p>
          <a:p>
            <a:pPr marL="914400" lvl="1" indent="-457200">
              <a:lnSpc>
                <a:spcPct val="110000"/>
              </a:lnSpc>
              <a:buFont typeface="+mj-lt"/>
              <a:buAutoNum type="arabicPeriod"/>
            </a:pPr>
            <a:endParaRPr lang="en-US" sz="2400" dirty="0" smtClean="0"/>
          </a:p>
          <a:p>
            <a:pPr marL="457200" indent="-457200">
              <a:lnSpc>
                <a:spcPct val="110000"/>
              </a:lnSpc>
              <a:buFont typeface="+mj-lt"/>
              <a:buAutoNum type="arabicPeriod"/>
            </a:pPr>
            <a:endParaRPr lang="en-US" sz="2400" dirty="0" smtClean="0"/>
          </a:p>
        </p:txBody>
      </p:sp>
      <p:sp>
        <p:nvSpPr>
          <p:cNvPr id="4" name="Rectangle 3"/>
          <p:cNvSpPr/>
          <p:nvPr/>
        </p:nvSpPr>
        <p:spPr>
          <a:xfrm>
            <a:off x="457200" y="1447799"/>
            <a:ext cx="8563232" cy="830997"/>
          </a:xfrm>
          <a:prstGeom prst="rect">
            <a:avLst/>
          </a:prstGeom>
        </p:spPr>
        <p:txBody>
          <a:bodyPr wrap="square">
            <a:spAutoFit/>
          </a:bodyPr>
          <a:lstStyle/>
          <a:p>
            <a:r>
              <a:rPr lang="en-US" sz="2400" b="1" dirty="0" smtClean="0"/>
              <a:t>TA Expertise procured by CCCCO to support field’s attainment of regional sector priorities</a:t>
            </a:r>
          </a:p>
        </p:txBody>
      </p:sp>
      <p:sp>
        <p:nvSpPr>
          <p:cNvPr id="5" name="Title 4"/>
          <p:cNvSpPr>
            <a:spLocks noGrp="1"/>
          </p:cNvSpPr>
          <p:nvPr>
            <p:ph type="title"/>
          </p:nvPr>
        </p:nvSpPr>
        <p:spPr>
          <a:xfrm>
            <a:off x="1225488" y="68652"/>
            <a:ext cx="7842312" cy="963259"/>
          </a:xfrm>
        </p:spPr>
        <p:txBody>
          <a:bodyPr>
            <a:normAutofit/>
          </a:bodyPr>
          <a:lstStyle/>
          <a:p>
            <a:r>
              <a:rPr lang="en-US" sz="2800" dirty="0" smtClean="0"/>
              <a:t>Investments in Technical </a:t>
            </a:r>
            <a:r>
              <a:rPr lang="en-US" sz="2800" dirty="0"/>
              <a:t>Assistance (TA</a:t>
            </a:r>
            <a:r>
              <a:rPr lang="en-US" sz="2800" dirty="0" smtClean="0"/>
              <a:t>). </a:t>
            </a:r>
            <a:r>
              <a:rPr lang="en-US" sz="1400" i="1" dirty="0" smtClean="0"/>
              <a:t>Proposal </a:t>
            </a:r>
            <a:r>
              <a:rPr lang="en-US" sz="1400" i="1" dirty="0"/>
              <a:t>for 2013-14. </a:t>
            </a:r>
            <a:endParaRPr lang="en-US" sz="1400" dirty="0"/>
          </a:p>
        </p:txBody>
      </p:sp>
      <p:sp>
        <p:nvSpPr>
          <p:cNvPr id="7" name="Footer Placeholder 5"/>
          <p:cNvSpPr>
            <a:spLocks noGrp="1"/>
          </p:cNvSpPr>
          <p:nvPr/>
        </p:nvSpPr>
        <p:spPr>
          <a:xfrm>
            <a:off x="0" y="6487501"/>
            <a:ext cx="9144000" cy="365125"/>
          </a:xfrm>
          <a:prstGeom prst="rect">
            <a:avLst/>
          </a:prstGeom>
        </p:spPr>
        <p:txBody>
          <a:bodyPr vert="horz" lIns="91440" tIns="45720" rIns="91440" bIns="45720" rtlCol="0" anchor="ctr"/>
          <a:lstStyle>
            <a:defPPr>
              <a:defRPr lang="en-US"/>
            </a:defPPr>
            <a:lvl1pPr marL="0" algn="ctr" defTabSz="914400" rtl="0" eaLnBrk="1" latinLnBrk="0" hangingPunct="1">
              <a:defRPr sz="900" kern="1200">
                <a:solidFill>
                  <a:srgbClr val="DCE2E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smtClean="0"/>
              <a:t>California Community Colleges  –  Chancellor’s Office  | 112 Colleges  |  72 Districts  |  2.6 Million Students</a:t>
            </a:r>
            <a:endParaRPr lang="en-US" sz="1000" dirty="0"/>
          </a:p>
        </p:txBody>
      </p:sp>
      <p:sp>
        <p:nvSpPr>
          <p:cNvPr id="2" name="Footer Placeholder 1"/>
          <p:cNvSpPr>
            <a:spLocks noGrp="1"/>
          </p:cNvSpPr>
          <p:nvPr>
            <p:ph type="ftr" sz="quarter" idx="11"/>
          </p:nvPr>
        </p:nvSpPr>
        <p:spPr/>
        <p:txBody>
          <a:bodyPr/>
          <a:lstStyle/>
          <a:p>
            <a:r>
              <a:rPr lang="en-US" smtClean="0"/>
              <a:t>California Community Colleges – Chancellor’s Office  | 112 Colleges  |  72 Districts  |  2.6 Million Students</a:t>
            </a:r>
            <a:endParaRPr lang="en-US"/>
          </a:p>
        </p:txBody>
      </p:sp>
    </p:spTree>
    <p:extLst>
      <p:ext uri="{BB962C8B-B14F-4D97-AF65-F5344CB8AC3E}">
        <p14:creationId xmlns:p14="http://schemas.microsoft.com/office/powerpoint/2010/main" val="9800777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TextBox 16"/>
          <p:cNvSpPr txBox="1"/>
          <p:nvPr/>
        </p:nvSpPr>
        <p:spPr>
          <a:xfrm>
            <a:off x="1161360" y="312929"/>
            <a:ext cx="3310458" cy="523220"/>
          </a:xfrm>
          <a:prstGeom prst="rect">
            <a:avLst/>
          </a:prstGeom>
          <a:noFill/>
        </p:spPr>
        <p:txBody>
          <a:bodyPr wrap="none" rtlCol="0">
            <a:spAutoFit/>
          </a:bodyPr>
          <a:lstStyle/>
          <a:p>
            <a:r>
              <a:rPr lang="en-US" sz="1400" b="1" kern="1100" spc="110" dirty="0" smtClean="0">
                <a:solidFill>
                  <a:schemeClr val="tx1">
                    <a:lumMod val="85000"/>
                    <a:lumOff val="15000"/>
                  </a:schemeClr>
                </a:solidFill>
                <a:cs typeface="Times New Roman" pitchFamily="18" charset="0"/>
              </a:rPr>
              <a:t>CALIFORNIA COMMUNITY COLLEGES</a:t>
            </a:r>
          </a:p>
          <a:p>
            <a:r>
              <a:rPr lang="en-US" sz="1400" b="1" kern="1100" spc="110" dirty="0" smtClean="0">
                <a:solidFill>
                  <a:schemeClr val="tx1">
                    <a:lumMod val="85000"/>
                    <a:lumOff val="15000"/>
                  </a:schemeClr>
                </a:solidFill>
                <a:cs typeface="Times New Roman" pitchFamily="18" charset="0"/>
              </a:rPr>
              <a:t>CHANCELLOR’S OFFICE</a:t>
            </a:r>
            <a:endParaRPr lang="en-US" sz="1400" b="1" kern="1100" spc="110" dirty="0">
              <a:solidFill>
                <a:schemeClr val="tx1">
                  <a:lumMod val="85000"/>
                  <a:lumOff val="15000"/>
                </a:schemeClr>
              </a:solidFill>
              <a:cs typeface="Times New Roman" pitchFamily="18" charset="0"/>
            </a:endParaRPr>
          </a:p>
        </p:txBody>
      </p:sp>
      <p:pic>
        <p:nvPicPr>
          <p:cNvPr id="1027" name="Picture 3"/>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b="8589"/>
          <a:stretch/>
        </p:blipFill>
        <p:spPr bwMode="auto">
          <a:xfrm>
            <a:off x="1143000" y="1186820"/>
            <a:ext cx="6858000" cy="50151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Footer Placeholder 1"/>
          <p:cNvSpPr>
            <a:spLocks noGrp="1"/>
          </p:cNvSpPr>
          <p:nvPr>
            <p:ph type="ftr" sz="quarter" idx="11"/>
          </p:nvPr>
        </p:nvSpPr>
        <p:spPr/>
        <p:txBody>
          <a:bodyPr/>
          <a:lstStyle/>
          <a:p>
            <a:r>
              <a:rPr lang="en-US" smtClean="0"/>
              <a:t>California Community Colleges – Chancellor’s Office  | 112 Colleges  |  72 Districts  |  2.6 Million Students</a:t>
            </a:r>
            <a:endParaRPr lang="en-US"/>
          </a:p>
        </p:txBody>
      </p:sp>
    </p:spTree>
    <p:extLst>
      <p:ext uri="{BB962C8B-B14F-4D97-AF65-F5344CB8AC3E}">
        <p14:creationId xmlns:p14="http://schemas.microsoft.com/office/powerpoint/2010/main" val="59108575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sp>
        <p:nvSpPr>
          <p:cNvPr id="3" name="Footer Placeholder 2"/>
          <p:cNvSpPr>
            <a:spLocks noGrp="1"/>
          </p:cNvSpPr>
          <p:nvPr>
            <p:ph type="ftr" sz="quarter" idx="10"/>
          </p:nvPr>
        </p:nvSpPr>
        <p:spPr/>
        <p:txBody>
          <a:bodyPr/>
          <a:lstStyle/>
          <a:p>
            <a:pPr>
              <a:spcBef>
                <a:spcPts val="300"/>
              </a:spcBef>
            </a:pPr>
            <a:r>
              <a:rPr lang="en-US" b="1" smtClean="0"/>
              <a:t>California Community Colleges – Chancellor’s Office  | 112 Colleges  |  72 Districts  |  2.6 Million Students</a:t>
            </a:r>
            <a:endParaRPr lang="en-US" dirty="0"/>
          </a:p>
        </p:txBody>
      </p:sp>
      <p:sp>
        <p:nvSpPr>
          <p:cNvPr id="4" name="Slide Number Placeholder 3"/>
          <p:cNvSpPr>
            <a:spLocks noGrp="1"/>
          </p:cNvSpPr>
          <p:nvPr>
            <p:ph type="sldNum" sz="quarter" idx="11"/>
          </p:nvPr>
        </p:nvSpPr>
        <p:spPr/>
        <p:txBody>
          <a:bodyPr/>
          <a:lstStyle/>
          <a:p>
            <a:fld id="{43051941-4126-4597-8895-D29A2A3BA6C5}" type="slidenum">
              <a:rPr lang="en-US" smtClean="0"/>
              <a:pPr/>
              <a:t>18</a:t>
            </a:fld>
            <a:endParaRPr lang="en-US" dirty="0"/>
          </a:p>
        </p:txBody>
      </p:sp>
      <p:sp>
        <p:nvSpPr>
          <p:cNvPr id="5" name="TextBox 4"/>
          <p:cNvSpPr txBox="1"/>
          <p:nvPr/>
        </p:nvSpPr>
        <p:spPr>
          <a:xfrm>
            <a:off x="76200" y="1143000"/>
            <a:ext cx="12359245" cy="3831074"/>
          </a:xfrm>
          <a:prstGeom prst="rect">
            <a:avLst/>
          </a:prstGeom>
          <a:noFill/>
        </p:spPr>
        <p:txBody>
          <a:bodyPr wrap="square" rtlCol="0">
            <a:spAutoFit/>
          </a:bodyPr>
          <a:lstStyle/>
          <a:p>
            <a:r>
              <a:rPr lang="en-US" sz="2800" b="1" dirty="0" smtClean="0"/>
              <a:t>Resources</a:t>
            </a:r>
          </a:p>
          <a:p>
            <a:pPr marL="457200" indent="-457200">
              <a:lnSpc>
                <a:spcPct val="150000"/>
              </a:lnSpc>
              <a:buFont typeface="Courier New" pitchFamily="49" charset="0"/>
              <a:buChar char="o"/>
            </a:pPr>
            <a:r>
              <a:rPr lang="en-US" sz="2800" dirty="0" smtClean="0">
                <a:hlinkClick r:id="rId2"/>
              </a:rPr>
              <a:t>www.doingwhatmatters.cccco.edu</a:t>
            </a:r>
            <a:endParaRPr lang="en-US" sz="2800" dirty="0" smtClean="0"/>
          </a:p>
          <a:p>
            <a:pPr marL="457200" indent="-457200">
              <a:lnSpc>
                <a:spcPct val="150000"/>
              </a:lnSpc>
              <a:buFont typeface="Courier New" pitchFamily="49" charset="0"/>
              <a:buChar char="o"/>
            </a:pPr>
            <a:r>
              <a:rPr lang="en-US" sz="2800" dirty="0"/>
              <a:t> </a:t>
            </a:r>
            <a:r>
              <a:rPr lang="en-US" sz="2800" dirty="0">
                <a:hlinkClick r:id="rId3"/>
              </a:rPr>
              <a:t>http://</a:t>
            </a:r>
            <a:r>
              <a:rPr lang="en-US" sz="2800" dirty="0" smtClean="0">
                <a:hlinkClick r:id="rId3"/>
              </a:rPr>
              <a:t>doingwhatmatters.cccco.edu/ResourceMap.aspx#gsacbox</a:t>
            </a:r>
            <a:r>
              <a:rPr lang="en-US" sz="2800" dirty="0" smtClean="0"/>
              <a:t> </a:t>
            </a:r>
          </a:p>
          <a:p>
            <a:pPr marL="457200" indent="-457200">
              <a:lnSpc>
                <a:spcPct val="150000"/>
              </a:lnSpc>
              <a:buFont typeface="Courier New" pitchFamily="49" charset="0"/>
              <a:buChar char="o"/>
            </a:pPr>
            <a:r>
              <a:rPr lang="en-US" sz="2800" dirty="0" err="1" smtClean="0"/>
              <a:t>Twittter</a:t>
            </a:r>
            <a:r>
              <a:rPr lang="en-US" sz="2800" dirty="0"/>
              <a:t> </a:t>
            </a:r>
            <a:r>
              <a:rPr lang="en-US" sz="2800" dirty="0" smtClean="0"/>
              <a:t>@</a:t>
            </a:r>
            <a:r>
              <a:rPr lang="en-US" sz="2800" dirty="0" err="1" smtClean="0"/>
              <a:t>WorkforceVan</a:t>
            </a:r>
            <a:endParaRPr lang="en-US" sz="2800" dirty="0" smtClean="0"/>
          </a:p>
          <a:p>
            <a:pPr marL="457200" indent="-457200">
              <a:lnSpc>
                <a:spcPct val="150000"/>
              </a:lnSpc>
              <a:buFont typeface="Courier New" pitchFamily="49" charset="0"/>
              <a:buChar char="o"/>
            </a:pPr>
            <a:r>
              <a:rPr lang="en-US" sz="2800" dirty="0" smtClean="0">
                <a:hlinkClick r:id="rId4"/>
              </a:rPr>
              <a:t>www.CaCareerCafe.com</a:t>
            </a:r>
            <a:endParaRPr lang="en-US" sz="2800" dirty="0" smtClean="0"/>
          </a:p>
          <a:p>
            <a:pPr marL="457200" indent="-457200">
              <a:lnSpc>
                <a:spcPct val="150000"/>
              </a:lnSpc>
              <a:buFont typeface="Courier New" pitchFamily="49" charset="0"/>
              <a:buChar char="o"/>
            </a:pPr>
            <a:r>
              <a:rPr lang="en-US" sz="2800" dirty="0" smtClean="0">
                <a:hlinkClick r:id="rId5"/>
              </a:rPr>
              <a:t>mwhite@cccco.edu</a:t>
            </a:r>
            <a:r>
              <a:rPr lang="en-US" sz="2800" dirty="0" smtClean="0"/>
              <a:t> </a:t>
            </a:r>
            <a:endParaRPr lang="en-US" sz="2800" dirty="0"/>
          </a:p>
        </p:txBody>
      </p:sp>
    </p:spTree>
    <p:extLst>
      <p:ext uri="{BB962C8B-B14F-4D97-AF65-F5344CB8AC3E}">
        <p14:creationId xmlns:p14="http://schemas.microsoft.com/office/powerpoint/2010/main" val="340084376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95400"/>
            <a:ext cx="7842312" cy="963259"/>
          </a:xfrm>
        </p:spPr>
        <p:txBody>
          <a:bodyPr/>
          <a:lstStyle/>
          <a:p>
            <a:r>
              <a:rPr lang="en-US" dirty="0" smtClean="0"/>
              <a:t>APPENDIX</a:t>
            </a:r>
            <a:endParaRPr lang="en-US" dirty="0"/>
          </a:p>
        </p:txBody>
      </p:sp>
      <p:sp>
        <p:nvSpPr>
          <p:cNvPr id="3" name="Footer Placeholder 2"/>
          <p:cNvSpPr>
            <a:spLocks noGrp="1"/>
          </p:cNvSpPr>
          <p:nvPr>
            <p:ph type="ftr" sz="quarter" idx="11"/>
          </p:nvPr>
        </p:nvSpPr>
        <p:spPr/>
        <p:txBody>
          <a:bodyPr/>
          <a:lstStyle/>
          <a:p>
            <a:r>
              <a:rPr lang="en-US" smtClean="0"/>
              <a:t>California Community Colleges – Chancellor’s Office  | 112 Colleges  |  72 Districts  |  2.6 Million Students</a:t>
            </a:r>
            <a:endParaRPr lang="en-US"/>
          </a:p>
        </p:txBody>
      </p:sp>
    </p:spTree>
    <p:extLst>
      <p:ext uri="{BB962C8B-B14F-4D97-AF65-F5344CB8AC3E}">
        <p14:creationId xmlns:p14="http://schemas.microsoft.com/office/powerpoint/2010/main" val="6432425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spcBef>
                <a:spcPts val="0"/>
              </a:spcBef>
            </a:pPr>
            <a:r>
              <a:rPr lang="en-US" sz="1400" kern="1100" spc="110" dirty="0">
                <a:solidFill>
                  <a:srgbClr val="000000">
                    <a:lumMod val="85000"/>
                    <a:lumOff val="15000"/>
                  </a:srgbClr>
                </a:solidFill>
                <a:ea typeface="+mn-ea"/>
                <a:cs typeface="Times New Roman" pitchFamily="18" charset="0"/>
              </a:rPr>
              <a:t>CALIFORNIA COMMUNITY COLLEGES</a:t>
            </a:r>
            <a:br>
              <a:rPr lang="en-US" sz="1400" kern="1100" spc="110" dirty="0">
                <a:solidFill>
                  <a:srgbClr val="000000">
                    <a:lumMod val="85000"/>
                    <a:lumOff val="15000"/>
                  </a:srgbClr>
                </a:solidFill>
                <a:ea typeface="+mn-ea"/>
                <a:cs typeface="Times New Roman" pitchFamily="18" charset="0"/>
              </a:rPr>
            </a:br>
            <a:r>
              <a:rPr lang="en-US" sz="1400" kern="1100" spc="110" dirty="0">
                <a:solidFill>
                  <a:srgbClr val="000000">
                    <a:lumMod val="85000"/>
                    <a:lumOff val="15000"/>
                  </a:srgbClr>
                </a:solidFill>
                <a:ea typeface="+mn-ea"/>
                <a:cs typeface="Times New Roman" pitchFamily="18" charset="0"/>
              </a:rPr>
              <a:t>CHANCELLOR’S OFFICE</a:t>
            </a:r>
            <a:br>
              <a:rPr lang="en-US" sz="1400" kern="1100" spc="110" dirty="0">
                <a:solidFill>
                  <a:srgbClr val="000000">
                    <a:lumMod val="85000"/>
                    <a:lumOff val="15000"/>
                  </a:srgbClr>
                </a:solidFill>
                <a:ea typeface="+mn-ea"/>
                <a:cs typeface="Times New Roman" pitchFamily="18" charset="0"/>
              </a:rPr>
            </a:br>
            <a:r>
              <a:rPr lang="en-US" sz="4800" kern="1100" spc="110" dirty="0" smtClean="0">
                <a:solidFill>
                  <a:srgbClr val="000000">
                    <a:lumMod val="85000"/>
                    <a:lumOff val="15000"/>
                  </a:srgbClr>
                </a:solidFill>
                <a:ea typeface="+mn-ea"/>
                <a:cs typeface="Times New Roman" pitchFamily="18" charset="0"/>
              </a:rPr>
              <a:t>Agenda</a:t>
            </a:r>
            <a:endParaRPr lang="en-US" sz="4800" dirty="0"/>
          </a:p>
        </p:txBody>
      </p:sp>
      <p:sp>
        <p:nvSpPr>
          <p:cNvPr id="3" name="Content Placeholder 2"/>
          <p:cNvSpPr>
            <a:spLocks noGrp="1"/>
          </p:cNvSpPr>
          <p:nvPr>
            <p:ph idx="1"/>
          </p:nvPr>
        </p:nvSpPr>
        <p:spPr/>
        <p:txBody>
          <a:bodyPr>
            <a:normAutofit fontScale="92500" lnSpcReduction="10000"/>
          </a:bodyPr>
          <a:lstStyle/>
          <a:p>
            <a:r>
              <a:rPr lang="en-US" dirty="0" smtClean="0"/>
              <a:t>Overview: sector &amp; regional strategy</a:t>
            </a:r>
          </a:p>
          <a:p>
            <a:r>
              <a:rPr lang="en-US" dirty="0" smtClean="0"/>
              <a:t>Funding “streams” – federal and state</a:t>
            </a:r>
          </a:p>
          <a:p>
            <a:r>
              <a:rPr lang="en-US" dirty="0" smtClean="0"/>
              <a:t>California’s Workforce System &amp; Partners</a:t>
            </a:r>
          </a:p>
          <a:p>
            <a:r>
              <a:rPr lang="en-US" dirty="0" smtClean="0"/>
              <a:t>Doing What MATTERS ™ Framework</a:t>
            </a:r>
          </a:p>
          <a:p>
            <a:r>
              <a:rPr lang="en-US" dirty="0" smtClean="0"/>
              <a:t>2013-2014 priority hiring sectors</a:t>
            </a:r>
          </a:p>
          <a:p>
            <a:r>
              <a:rPr lang="en-US" dirty="0" smtClean="0"/>
              <a:t>Technical Assistance/Expertise</a:t>
            </a:r>
          </a:p>
          <a:p>
            <a:r>
              <a:rPr lang="en-US" dirty="0"/>
              <a:t>So, what does this mean for YOU? (WIIFM)</a:t>
            </a:r>
          </a:p>
          <a:p>
            <a:r>
              <a:rPr lang="en-US" dirty="0" smtClean="0"/>
              <a:t>Appendix: Sacramento priority sectors = your priority work strategies</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sp>
        <p:nvSpPr>
          <p:cNvPr id="4" name="Footer Placeholder 3"/>
          <p:cNvSpPr>
            <a:spLocks noGrp="1"/>
          </p:cNvSpPr>
          <p:nvPr>
            <p:ph type="ftr" sz="quarter" idx="11"/>
          </p:nvPr>
        </p:nvSpPr>
        <p:spPr/>
        <p:txBody>
          <a:bodyPr/>
          <a:lstStyle/>
          <a:p>
            <a:r>
              <a:rPr lang="en-US" smtClean="0"/>
              <a:t>California Community Colleges – Chancellor’s Office  | 112 Colleges  |  72 Districts  |  2.6 Million Students</a:t>
            </a:r>
            <a:endParaRPr lang="en-US" dirty="0"/>
          </a:p>
        </p:txBody>
      </p:sp>
      <p:sp>
        <p:nvSpPr>
          <p:cNvPr id="5" name="Slide Number Placeholder 4"/>
          <p:cNvSpPr>
            <a:spLocks noGrp="1"/>
          </p:cNvSpPr>
          <p:nvPr>
            <p:ph type="sldNum" sz="quarter" idx="12"/>
          </p:nvPr>
        </p:nvSpPr>
        <p:spPr/>
        <p:txBody>
          <a:bodyPr/>
          <a:lstStyle/>
          <a:p>
            <a:fld id="{43051941-4126-4597-8895-D29A2A3BA6C5}" type="slidenum">
              <a:rPr lang="en-US" smtClean="0"/>
              <a:pPr/>
              <a:t>2</a:t>
            </a:fld>
            <a:endParaRPr lang="en-US" dirty="0"/>
          </a:p>
        </p:txBody>
      </p:sp>
    </p:spTree>
    <p:extLst>
      <p:ext uri="{BB962C8B-B14F-4D97-AF65-F5344CB8AC3E}">
        <p14:creationId xmlns:p14="http://schemas.microsoft.com/office/powerpoint/2010/main" val="32566670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California Community Colleges – Chancellor’s Office  | 112 Colleges  |  72 Districts  |  2.6 Million Students</a:t>
            </a:r>
            <a:endParaRPr lang="en-US"/>
          </a:p>
        </p:txBody>
      </p:sp>
      <p:pic>
        <p:nvPicPr>
          <p:cNvPr id="3074" name="Picture 2"/>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l="12989" t="20143" r="15163" b="10473"/>
          <a:stretch/>
        </p:blipFill>
        <p:spPr bwMode="auto">
          <a:xfrm>
            <a:off x="219075" y="1143000"/>
            <a:ext cx="6706995" cy="51816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7020342" y="1219200"/>
            <a:ext cx="2123658" cy="369332"/>
          </a:xfrm>
          <a:prstGeom prst="rect">
            <a:avLst/>
          </a:prstGeom>
          <a:noFill/>
          <a:ln>
            <a:solidFill>
              <a:schemeClr val="tx2"/>
            </a:solidFill>
          </a:ln>
        </p:spPr>
        <p:txBody>
          <a:bodyPr wrap="none" rtlCol="0">
            <a:spAutoFit/>
          </a:bodyPr>
          <a:lstStyle/>
          <a:p>
            <a:r>
              <a:rPr lang="en-US" dirty="0">
                <a:solidFill>
                  <a:schemeClr val="tx2"/>
                </a:solidFill>
              </a:rPr>
              <a:t>http://bit.ly/18xCjSA</a:t>
            </a:r>
          </a:p>
        </p:txBody>
      </p:sp>
    </p:spTree>
    <p:extLst>
      <p:ext uri="{BB962C8B-B14F-4D97-AF65-F5344CB8AC3E}">
        <p14:creationId xmlns:p14="http://schemas.microsoft.com/office/powerpoint/2010/main" val="175307351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Common Metrics &amp; Accountability</a:t>
            </a:r>
            <a:endParaRPr lang="en-US" i="1" dirty="0"/>
          </a:p>
        </p:txBody>
      </p:sp>
      <p:sp>
        <p:nvSpPr>
          <p:cNvPr id="3" name="Content Placeholder 2"/>
          <p:cNvSpPr>
            <a:spLocks noGrp="1"/>
          </p:cNvSpPr>
          <p:nvPr>
            <p:ph sz="half" idx="1"/>
          </p:nvPr>
        </p:nvSpPr>
        <p:spPr>
          <a:xfrm>
            <a:off x="4724400" y="2362200"/>
            <a:ext cx="4495800" cy="5334000"/>
          </a:xfrm>
        </p:spPr>
        <p:txBody>
          <a:bodyPr>
            <a:normAutofit/>
          </a:bodyPr>
          <a:lstStyle/>
          <a:p>
            <a:pPr marL="0" indent="0">
              <a:spcBef>
                <a:spcPts val="300"/>
              </a:spcBef>
              <a:buNone/>
            </a:pPr>
            <a:r>
              <a:rPr lang="en-US" sz="2400" b="1" dirty="0" smtClean="0"/>
              <a:t>A.  Student Momentum Points</a:t>
            </a:r>
          </a:p>
          <a:p>
            <a:pPr marL="0" indent="0">
              <a:spcBef>
                <a:spcPts val="300"/>
              </a:spcBef>
              <a:buNone/>
            </a:pPr>
            <a:endParaRPr lang="en-US" sz="2400" b="1" dirty="0"/>
          </a:p>
          <a:p>
            <a:pPr marL="406400" indent="-406400">
              <a:spcBef>
                <a:spcPts val="300"/>
              </a:spcBef>
              <a:buNone/>
            </a:pPr>
            <a:r>
              <a:rPr lang="en-US" sz="2400" b="1" dirty="0" smtClean="0"/>
              <a:t>B.  Leading Indicators of Curriculum Alignment to Workforce Needs</a:t>
            </a:r>
          </a:p>
          <a:p>
            <a:pPr marL="0" indent="0">
              <a:spcBef>
                <a:spcPts val="300"/>
              </a:spcBef>
              <a:buNone/>
            </a:pPr>
            <a:endParaRPr lang="en-US" sz="2400" b="1" dirty="0"/>
          </a:p>
          <a:p>
            <a:pPr marL="0" indent="0">
              <a:spcBef>
                <a:spcPts val="300"/>
              </a:spcBef>
              <a:buNone/>
            </a:pPr>
            <a:r>
              <a:rPr lang="en-US" sz="2400" b="1" dirty="0" smtClean="0">
                <a:solidFill>
                  <a:schemeClr val="bg1">
                    <a:lumMod val="65000"/>
                  </a:schemeClr>
                </a:solidFill>
              </a:rPr>
              <a:t>C.  Quality of Service Measures</a:t>
            </a:r>
            <a:endParaRPr lang="en-US" sz="1800" dirty="0" smtClean="0">
              <a:solidFill>
                <a:schemeClr val="bg1">
                  <a:lumMod val="65000"/>
                </a:schemeClr>
              </a:solidFill>
            </a:endParaRPr>
          </a:p>
        </p:txBody>
      </p:sp>
      <p:sp>
        <p:nvSpPr>
          <p:cNvPr id="5" name="Footer Placeholder 4"/>
          <p:cNvSpPr>
            <a:spLocks noGrp="1"/>
          </p:cNvSpPr>
          <p:nvPr>
            <p:ph type="ftr" sz="quarter" idx="11"/>
          </p:nvPr>
        </p:nvSpPr>
        <p:spPr/>
        <p:txBody>
          <a:bodyPr/>
          <a:lstStyle/>
          <a:p>
            <a:r>
              <a:rPr lang="en-US" smtClean="0"/>
              <a:t>California Community Colleges – Chancellor’s Office  | 112 Colleges  |  72 Districts  |  2.6 Million Students</a:t>
            </a:r>
            <a:endParaRPr lang="en-US" dirty="0"/>
          </a:p>
        </p:txBody>
      </p:sp>
      <p:sp>
        <p:nvSpPr>
          <p:cNvPr id="6" name="Slide Number Placeholder 5"/>
          <p:cNvSpPr>
            <a:spLocks noGrp="1"/>
          </p:cNvSpPr>
          <p:nvPr>
            <p:ph type="sldNum" sz="quarter" idx="12"/>
          </p:nvPr>
        </p:nvSpPr>
        <p:spPr/>
        <p:txBody>
          <a:bodyPr/>
          <a:lstStyle/>
          <a:p>
            <a:fld id="{43051941-4126-4597-8895-D29A2A3BA6C5}" type="slidenum">
              <a:rPr lang="en-US" smtClean="0"/>
              <a:pPr/>
              <a:t>21</a:t>
            </a:fld>
            <a:endParaRPr lang="en-US" dirty="0"/>
          </a:p>
        </p:txBody>
      </p:sp>
      <p:sp>
        <p:nvSpPr>
          <p:cNvPr id="12" name="TextBox 11"/>
          <p:cNvSpPr txBox="1"/>
          <p:nvPr/>
        </p:nvSpPr>
        <p:spPr>
          <a:xfrm>
            <a:off x="304800" y="1387019"/>
            <a:ext cx="4038600" cy="4708981"/>
          </a:xfrm>
          <a:prstGeom prst="rect">
            <a:avLst/>
          </a:prstGeom>
          <a:solidFill>
            <a:schemeClr val="accent2">
              <a:lumMod val="20000"/>
              <a:lumOff val="80000"/>
            </a:schemeClr>
          </a:solidFill>
          <a:ln>
            <a:solidFill>
              <a:srgbClr val="F4B93E"/>
            </a:solidFill>
          </a:ln>
        </p:spPr>
        <p:txBody>
          <a:bodyPr wrap="square" rtlCol="0">
            <a:spAutoFit/>
          </a:bodyPr>
          <a:lstStyle/>
          <a:p>
            <a:pPr algn="ctr"/>
            <a:r>
              <a:rPr lang="en-US" sz="2000" i="1" dirty="0" smtClean="0"/>
              <a:t>More on outcomes, </a:t>
            </a:r>
          </a:p>
          <a:p>
            <a:pPr algn="ctr"/>
            <a:r>
              <a:rPr lang="en-US" sz="2000" i="1" dirty="0"/>
              <a:t>l</a:t>
            </a:r>
            <a:r>
              <a:rPr lang="en-US" sz="2000" i="1" dirty="0" smtClean="0"/>
              <a:t>ess on activities and outputs</a:t>
            </a:r>
          </a:p>
          <a:p>
            <a:pPr algn="ctr"/>
            <a:endParaRPr lang="en-US" sz="2000" i="1" dirty="0" smtClean="0"/>
          </a:p>
          <a:p>
            <a:pPr algn="ctr"/>
            <a:r>
              <a:rPr lang="en-US" sz="2000" i="1" dirty="0" smtClean="0"/>
              <a:t>Common menu</a:t>
            </a:r>
          </a:p>
          <a:p>
            <a:pPr algn="ctr"/>
            <a:endParaRPr lang="en-US" sz="2000" i="1" dirty="0"/>
          </a:p>
          <a:p>
            <a:pPr algn="ctr"/>
            <a:r>
              <a:rPr lang="en-US" sz="2000" i="1" dirty="0" smtClean="0"/>
              <a:t>Selectively applies depending on funding stream &amp; RFA scope</a:t>
            </a:r>
          </a:p>
          <a:p>
            <a:pPr algn="ctr"/>
            <a:endParaRPr lang="en-US" sz="2000" i="1" dirty="0"/>
          </a:p>
          <a:p>
            <a:pPr algn="ctr"/>
            <a:r>
              <a:rPr lang="en-US" sz="2000" i="1" dirty="0" smtClean="0"/>
              <a:t>Advised by </a:t>
            </a:r>
            <a:r>
              <a:rPr lang="en-US" sz="2000" i="1" dirty="0" err="1" smtClean="0"/>
              <a:t>CalPASS</a:t>
            </a:r>
            <a:r>
              <a:rPr lang="en-US" sz="2000" i="1" dirty="0" smtClean="0"/>
              <a:t>, RP Group, </a:t>
            </a:r>
            <a:r>
              <a:rPr lang="en-US" sz="2000" i="1" dirty="0" err="1" smtClean="0"/>
              <a:t>WestEd</a:t>
            </a:r>
            <a:r>
              <a:rPr lang="en-US" sz="2000" i="1" dirty="0" smtClean="0"/>
              <a:t>, CCCCO TRIS, ARCC 2.0, field</a:t>
            </a:r>
          </a:p>
          <a:p>
            <a:pPr algn="ctr"/>
            <a:endParaRPr lang="en-US" sz="2000" i="1" dirty="0"/>
          </a:p>
          <a:p>
            <a:pPr algn="ctr"/>
            <a:r>
              <a:rPr lang="en-US" sz="2000" i="1" dirty="0" err="1" smtClean="0"/>
              <a:t>Launchboard</a:t>
            </a:r>
            <a:r>
              <a:rPr lang="en-US" sz="2000" i="1" dirty="0" smtClean="0"/>
              <a:t>: tools to automate data collection and deliver data</a:t>
            </a:r>
          </a:p>
          <a:p>
            <a:pPr algn="ctr"/>
            <a:endParaRPr lang="en-US" sz="2000" i="1" dirty="0"/>
          </a:p>
          <a:p>
            <a:pPr algn="ctr"/>
            <a:r>
              <a:rPr lang="en-US" sz="2000" i="1" dirty="0" smtClean="0"/>
              <a:t>“Moving the Needle”</a:t>
            </a:r>
            <a:endParaRPr lang="en-US" sz="2000" i="1" dirty="0"/>
          </a:p>
        </p:txBody>
      </p:sp>
      <p:grpSp>
        <p:nvGrpSpPr>
          <p:cNvPr id="4" name="Group 3"/>
          <p:cNvGrpSpPr/>
          <p:nvPr/>
        </p:nvGrpSpPr>
        <p:grpSpPr>
          <a:xfrm>
            <a:off x="4724400" y="1519237"/>
            <a:ext cx="3886200" cy="603727"/>
            <a:chOff x="4724400" y="1519237"/>
            <a:chExt cx="3886200" cy="603727"/>
          </a:xfrm>
        </p:grpSpPr>
        <p:sp>
          <p:nvSpPr>
            <p:cNvPr id="9" name="TextBox 8"/>
            <p:cNvSpPr txBox="1"/>
            <p:nvPr/>
          </p:nvSpPr>
          <p:spPr>
            <a:xfrm>
              <a:off x="4724400" y="1752600"/>
              <a:ext cx="944489" cy="369332"/>
            </a:xfrm>
            <a:prstGeom prst="rect">
              <a:avLst/>
            </a:prstGeom>
            <a:noFill/>
          </p:spPr>
          <p:txBody>
            <a:bodyPr wrap="none" rtlCol="0">
              <a:spAutoFit/>
            </a:bodyPr>
            <a:lstStyle/>
            <a:p>
              <a:r>
                <a:rPr lang="en-US" b="1" u="sng" dirty="0" smtClean="0"/>
                <a:t>SB 1402</a:t>
              </a:r>
              <a:endParaRPr lang="en-US" b="1" u="sng" dirty="0"/>
            </a:p>
          </p:txBody>
        </p:sp>
        <p:sp>
          <p:nvSpPr>
            <p:cNvPr id="10" name="TextBox 9"/>
            <p:cNvSpPr txBox="1"/>
            <p:nvPr/>
          </p:nvSpPr>
          <p:spPr>
            <a:xfrm>
              <a:off x="6172200" y="1753632"/>
              <a:ext cx="936475" cy="369332"/>
            </a:xfrm>
            <a:prstGeom prst="rect">
              <a:avLst/>
            </a:prstGeom>
            <a:noFill/>
          </p:spPr>
          <p:txBody>
            <a:bodyPr wrap="none" rtlCol="0">
              <a:spAutoFit/>
            </a:bodyPr>
            <a:lstStyle/>
            <a:p>
              <a:r>
                <a:rPr lang="en-US" b="1" u="sng" dirty="0" smtClean="0"/>
                <a:t>SB 1070</a:t>
              </a:r>
              <a:endParaRPr lang="en-US" b="1" u="sng" dirty="0"/>
            </a:p>
          </p:txBody>
        </p:sp>
        <p:sp>
          <p:nvSpPr>
            <p:cNvPr id="11" name="TextBox 10"/>
            <p:cNvSpPr txBox="1"/>
            <p:nvPr/>
          </p:nvSpPr>
          <p:spPr>
            <a:xfrm>
              <a:off x="7427776" y="1752600"/>
              <a:ext cx="1182824" cy="369332"/>
            </a:xfrm>
            <a:prstGeom prst="rect">
              <a:avLst/>
            </a:prstGeom>
            <a:noFill/>
          </p:spPr>
          <p:txBody>
            <a:bodyPr wrap="none" rtlCol="0">
              <a:spAutoFit/>
            </a:bodyPr>
            <a:lstStyle/>
            <a:p>
              <a:r>
                <a:rPr lang="en-US" b="1" u="sng" dirty="0" smtClean="0"/>
                <a:t>Perkins 1B</a:t>
              </a:r>
              <a:endParaRPr lang="en-US" b="1" u="sng"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1981" y="1524000"/>
              <a:ext cx="341312"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02400" y="1519237"/>
              <a:ext cx="27940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27962" y="1524000"/>
              <a:ext cx="325438"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4" name="TextBox 13"/>
          <p:cNvSpPr txBox="1"/>
          <p:nvPr/>
        </p:nvSpPr>
        <p:spPr>
          <a:xfrm>
            <a:off x="6643738" y="773668"/>
            <a:ext cx="2424062" cy="369332"/>
          </a:xfrm>
          <a:prstGeom prst="rect">
            <a:avLst/>
          </a:prstGeom>
          <a:noFill/>
          <a:ln>
            <a:solidFill>
              <a:schemeClr val="tx2"/>
            </a:solidFill>
          </a:ln>
        </p:spPr>
        <p:txBody>
          <a:bodyPr wrap="none" rtlCol="0">
            <a:spAutoFit/>
          </a:bodyPr>
          <a:lstStyle/>
          <a:p>
            <a:r>
              <a:rPr lang="en-US" b="1" dirty="0">
                <a:solidFill>
                  <a:schemeClr val="tx2"/>
                </a:solidFill>
              </a:rPr>
              <a:t>http://bit.ly/1eMwuSU</a:t>
            </a:r>
          </a:p>
        </p:txBody>
      </p:sp>
    </p:spTree>
    <p:extLst>
      <p:ext uri="{BB962C8B-B14F-4D97-AF65-F5344CB8AC3E}">
        <p14:creationId xmlns:p14="http://schemas.microsoft.com/office/powerpoint/2010/main" val="3321219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 Student Momentum Points</a:t>
            </a:r>
            <a:endParaRPr lang="en-US" i="1" dirty="0"/>
          </a:p>
        </p:txBody>
      </p:sp>
      <p:sp>
        <p:nvSpPr>
          <p:cNvPr id="3" name="Content Placeholder 2"/>
          <p:cNvSpPr>
            <a:spLocks noGrp="1"/>
          </p:cNvSpPr>
          <p:nvPr>
            <p:ph sz="half" idx="1"/>
          </p:nvPr>
        </p:nvSpPr>
        <p:spPr>
          <a:xfrm>
            <a:off x="228600" y="1905000"/>
            <a:ext cx="4114800" cy="5105400"/>
          </a:xfrm>
        </p:spPr>
        <p:txBody>
          <a:bodyPr>
            <a:normAutofit/>
          </a:bodyPr>
          <a:lstStyle/>
          <a:p>
            <a:pPr>
              <a:spcBef>
                <a:spcPts val="300"/>
              </a:spcBef>
            </a:pPr>
            <a:r>
              <a:rPr lang="en-US" sz="2000" dirty="0" smtClean="0"/>
              <a:t>Middle </a:t>
            </a:r>
            <a:r>
              <a:rPr lang="en-US" sz="2000" dirty="0"/>
              <a:t>School </a:t>
            </a:r>
            <a:r>
              <a:rPr lang="en-US" sz="2000" dirty="0" smtClean="0"/>
              <a:t>cluster</a:t>
            </a:r>
          </a:p>
          <a:p>
            <a:pPr>
              <a:spcBef>
                <a:spcPts val="300"/>
              </a:spcBef>
            </a:pPr>
            <a:r>
              <a:rPr lang="en-US" sz="2000" dirty="0" smtClean="0"/>
              <a:t>Transition from Middle School to High School cluster</a:t>
            </a:r>
            <a:endParaRPr lang="en-US" sz="2000" dirty="0"/>
          </a:p>
          <a:p>
            <a:pPr>
              <a:spcBef>
                <a:spcPts val="300"/>
              </a:spcBef>
            </a:pPr>
            <a:r>
              <a:rPr lang="en-US" sz="2000" dirty="0"/>
              <a:t>High School cluster</a:t>
            </a:r>
          </a:p>
          <a:p>
            <a:pPr>
              <a:spcBef>
                <a:spcPts val="300"/>
              </a:spcBef>
            </a:pPr>
            <a:r>
              <a:rPr lang="en-US" sz="2000" dirty="0"/>
              <a:t>Transition from High School to College cluster</a:t>
            </a:r>
          </a:p>
          <a:p>
            <a:pPr>
              <a:spcBef>
                <a:spcPts val="300"/>
              </a:spcBef>
            </a:pPr>
            <a:r>
              <a:rPr lang="en-US" sz="2000" dirty="0"/>
              <a:t>Community College cluster</a:t>
            </a:r>
          </a:p>
          <a:p>
            <a:pPr>
              <a:spcBef>
                <a:spcPts val="300"/>
              </a:spcBef>
            </a:pPr>
            <a:r>
              <a:rPr lang="en-US" sz="2000" dirty="0"/>
              <a:t>General Education and Transfer Progress cluster</a:t>
            </a:r>
          </a:p>
          <a:p>
            <a:pPr>
              <a:spcBef>
                <a:spcPts val="300"/>
              </a:spcBef>
            </a:pPr>
            <a:r>
              <a:rPr lang="en-US" sz="2000" dirty="0" smtClean="0"/>
              <a:t>Community </a:t>
            </a:r>
            <a:r>
              <a:rPr lang="en-US" sz="2000" dirty="0"/>
              <a:t>College Transition to Workforce cluster</a:t>
            </a:r>
          </a:p>
          <a:p>
            <a:pPr>
              <a:spcBef>
                <a:spcPts val="300"/>
              </a:spcBef>
            </a:pPr>
            <a:r>
              <a:rPr lang="en-US" sz="2000" dirty="0"/>
              <a:t>Workforce Progress cluster</a:t>
            </a:r>
          </a:p>
          <a:p>
            <a:pPr>
              <a:spcBef>
                <a:spcPts val="300"/>
              </a:spcBef>
            </a:pPr>
            <a:endParaRPr lang="en-US" sz="2000" b="1" dirty="0" smtClean="0"/>
          </a:p>
        </p:txBody>
      </p:sp>
      <p:sp>
        <p:nvSpPr>
          <p:cNvPr id="5" name="Footer Placeholder 4"/>
          <p:cNvSpPr>
            <a:spLocks noGrp="1"/>
          </p:cNvSpPr>
          <p:nvPr>
            <p:ph type="ftr" sz="quarter" idx="11"/>
          </p:nvPr>
        </p:nvSpPr>
        <p:spPr/>
        <p:txBody>
          <a:bodyPr/>
          <a:lstStyle/>
          <a:p>
            <a:r>
              <a:rPr lang="en-US" smtClean="0"/>
              <a:t>California Community Colleges – Chancellor’s Office  | 112 Colleges  |  72 Districts  |  2.6 Million Students</a:t>
            </a:r>
            <a:endParaRPr lang="en-US" dirty="0"/>
          </a:p>
        </p:txBody>
      </p:sp>
      <p:sp>
        <p:nvSpPr>
          <p:cNvPr id="6" name="Slide Number Placeholder 5"/>
          <p:cNvSpPr>
            <a:spLocks noGrp="1"/>
          </p:cNvSpPr>
          <p:nvPr>
            <p:ph type="sldNum" sz="quarter" idx="12"/>
          </p:nvPr>
        </p:nvSpPr>
        <p:spPr/>
        <p:txBody>
          <a:bodyPr/>
          <a:lstStyle/>
          <a:p>
            <a:fld id="{43051941-4126-4597-8895-D29A2A3BA6C5}" type="slidenum">
              <a:rPr lang="en-US" smtClean="0"/>
              <a:pPr/>
              <a:t>22</a:t>
            </a:fld>
            <a:endParaRPr lang="en-US" dirty="0"/>
          </a:p>
        </p:txBody>
      </p:sp>
      <p:sp>
        <p:nvSpPr>
          <p:cNvPr id="9" name="TextBox 8"/>
          <p:cNvSpPr txBox="1"/>
          <p:nvPr/>
        </p:nvSpPr>
        <p:spPr>
          <a:xfrm>
            <a:off x="4876800" y="1600200"/>
            <a:ext cx="944489" cy="369332"/>
          </a:xfrm>
          <a:prstGeom prst="rect">
            <a:avLst/>
          </a:prstGeom>
          <a:noFill/>
        </p:spPr>
        <p:txBody>
          <a:bodyPr wrap="none" rtlCol="0">
            <a:spAutoFit/>
          </a:bodyPr>
          <a:lstStyle/>
          <a:p>
            <a:r>
              <a:rPr lang="en-US" b="1" u="sng" dirty="0" smtClean="0"/>
              <a:t>SB 1402</a:t>
            </a:r>
            <a:endParaRPr lang="en-US" b="1" u="sng" dirty="0"/>
          </a:p>
        </p:txBody>
      </p:sp>
      <p:sp>
        <p:nvSpPr>
          <p:cNvPr id="10" name="TextBox 9"/>
          <p:cNvSpPr txBox="1"/>
          <p:nvPr/>
        </p:nvSpPr>
        <p:spPr>
          <a:xfrm>
            <a:off x="6324600" y="1601232"/>
            <a:ext cx="936475" cy="369332"/>
          </a:xfrm>
          <a:prstGeom prst="rect">
            <a:avLst/>
          </a:prstGeom>
          <a:noFill/>
        </p:spPr>
        <p:txBody>
          <a:bodyPr wrap="none" rtlCol="0">
            <a:spAutoFit/>
          </a:bodyPr>
          <a:lstStyle/>
          <a:p>
            <a:r>
              <a:rPr lang="en-US" b="1" u="sng" dirty="0" smtClean="0"/>
              <a:t>SB 1070</a:t>
            </a:r>
            <a:endParaRPr lang="en-US" b="1" u="sng" dirty="0"/>
          </a:p>
        </p:txBody>
      </p:sp>
      <p:sp>
        <p:nvSpPr>
          <p:cNvPr id="11" name="TextBox 10"/>
          <p:cNvSpPr txBox="1"/>
          <p:nvPr/>
        </p:nvSpPr>
        <p:spPr>
          <a:xfrm>
            <a:off x="7580176" y="1600200"/>
            <a:ext cx="1182824" cy="369332"/>
          </a:xfrm>
          <a:prstGeom prst="rect">
            <a:avLst/>
          </a:prstGeom>
          <a:noFill/>
        </p:spPr>
        <p:txBody>
          <a:bodyPr wrap="none" rtlCol="0">
            <a:spAutoFit/>
          </a:bodyPr>
          <a:lstStyle/>
          <a:p>
            <a:r>
              <a:rPr lang="en-US" b="1" u="sng" dirty="0" smtClean="0"/>
              <a:t>Perkins 1B</a:t>
            </a:r>
            <a:endParaRPr lang="en-US" b="1" u="sng" dirty="0"/>
          </a:p>
        </p:txBody>
      </p:sp>
      <p:sp>
        <p:nvSpPr>
          <p:cNvPr id="8" name="TextBox 7"/>
          <p:cNvSpPr txBox="1"/>
          <p:nvPr/>
        </p:nvSpPr>
        <p:spPr>
          <a:xfrm>
            <a:off x="6629400" y="1905000"/>
            <a:ext cx="304892" cy="369332"/>
          </a:xfrm>
          <a:prstGeom prst="rect">
            <a:avLst/>
          </a:prstGeom>
          <a:noFill/>
        </p:spPr>
        <p:txBody>
          <a:bodyPr wrap="none" rtlCol="0">
            <a:spAutoFit/>
          </a:bodyPr>
          <a:lstStyle/>
          <a:p>
            <a:r>
              <a:rPr lang="en-US" dirty="0" smtClean="0"/>
              <a:t>X</a:t>
            </a:r>
            <a:endParaRPr lang="en-US" dirty="0"/>
          </a:p>
        </p:txBody>
      </p:sp>
      <p:sp>
        <p:nvSpPr>
          <p:cNvPr id="14" name="TextBox 13"/>
          <p:cNvSpPr txBox="1"/>
          <p:nvPr/>
        </p:nvSpPr>
        <p:spPr>
          <a:xfrm>
            <a:off x="6629400" y="2373868"/>
            <a:ext cx="304892" cy="369332"/>
          </a:xfrm>
          <a:prstGeom prst="rect">
            <a:avLst/>
          </a:prstGeom>
          <a:noFill/>
        </p:spPr>
        <p:txBody>
          <a:bodyPr wrap="none" rtlCol="0">
            <a:spAutoFit/>
          </a:bodyPr>
          <a:lstStyle/>
          <a:p>
            <a:r>
              <a:rPr lang="en-US" dirty="0" smtClean="0"/>
              <a:t>X</a:t>
            </a:r>
            <a:endParaRPr lang="en-US" dirty="0"/>
          </a:p>
        </p:txBody>
      </p:sp>
      <p:sp>
        <p:nvSpPr>
          <p:cNvPr id="15" name="TextBox 14"/>
          <p:cNvSpPr txBox="1"/>
          <p:nvPr/>
        </p:nvSpPr>
        <p:spPr>
          <a:xfrm>
            <a:off x="6629400" y="2907268"/>
            <a:ext cx="304892" cy="369332"/>
          </a:xfrm>
          <a:prstGeom prst="rect">
            <a:avLst/>
          </a:prstGeom>
          <a:noFill/>
        </p:spPr>
        <p:txBody>
          <a:bodyPr wrap="none" rtlCol="0">
            <a:spAutoFit/>
          </a:bodyPr>
          <a:lstStyle/>
          <a:p>
            <a:r>
              <a:rPr lang="en-US" dirty="0" smtClean="0"/>
              <a:t>X</a:t>
            </a:r>
            <a:endParaRPr lang="en-US" dirty="0"/>
          </a:p>
        </p:txBody>
      </p:sp>
      <p:sp>
        <p:nvSpPr>
          <p:cNvPr id="16" name="TextBox 15"/>
          <p:cNvSpPr txBox="1"/>
          <p:nvPr/>
        </p:nvSpPr>
        <p:spPr>
          <a:xfrm>
            <a:off x="6629400" y="3352800"/>
            <a:ext cx="304892" cy="369332"/>
          </a:xfrm>
          <a:prstGeom prst="rect">
            <a:avLst/>
          </a:prstGeom>
          <a:noFill/>
        </p:spPr>
        <p:txBody>
          <a:bodyPr wrap="none" rtlCol="0">
            <a:spAutoFit/>
          </a:bodyPr>
          <a:lstStyle/>
          <a:p>
            <a:r>
              <a:rPr lang="en-US" dirty="0" smtClean="0"/>
              <a:t>X</a:t>
            </a:r>
            <a:endParaRPr lang="en-US" dirty="0"/>
          </a:p>
        </p:txBody>
      </p:sp>
      <p:sp>
        <p:nvSpPr>
          <p:cNvPr id="19" name="TextBox 18"/>
          <p:cNvSpPr txBox="1"/>
          <p:nvPr/>
        </p:nvSpPr>
        <p:spPr>
          <a:xfrm>
            <a:off x="6629400" y="3886200"/>
            <a:ext cx="304892" cy="369332"/>
          </a:xfrm>
          <a:prstGeom prst="rect">
            <a:avLst/>
          </a:prstGeom>
          <a:noFill/>
        </p:spPr>
        <p:txBody>
          <a:bodyPr wrap="none" rtlCol="0">
            <a:spAutoFit/>
          </a:bodyPr>
          <a:lstStyle/>
          <a:p>
            <a:r>
              <a:rPr lang="en-US" dirty="0" smtClean="0"/>
              <a:t>X</a:t>
            </a:r>
            <a:endParaRPr lang="en-US" dirty="0"/>
          </a:p>
        </p:txBody>
      </p:sp>
      <p:sp>
        <p:nvSpPr>
          <p:cNvPr id="20" name="TextBox 19"/>
          <p:cNvSpPr txBox="1"/>
          <p:nvPr/>
        </p:nvSpPr>
        <p:spPr>
          <a:xfrm>
            <a:off x="6629400" y="4431268"/>
            <a:ext cx="304892" cy="369332"/>
          </a:xfrm>
          <a:prstGeom prst="rect">
            <a:avLst/>
          </a:prstGeom>
          <a:noFill/>
        </p:spPr>
        <p:txBody>
          <a:bodyPr wrap="none" rtlCol="0">
            <a:spAutoFit/>
          </a:bodyPr>
          <a:lstStyle/>
          <a:p>
            <a:r>
              <a:rPr lang="en-US" dirty="0" smtClean="0"/>
              <a:t>X</a:t>
            </a:r>
            <a:endParaRPr lang="en-US" dirty="0"/>
          </a:p>
        </p:txBody>
      </p:sp>
      <p:sp>
        <p:nvSpPr>
          <p:cNvPr id="21" name="TextBox 20"/>
          <p:cNvSpPr txBox="1"/>
          <p:nvPr/>
        </p:nvSpPr>
        <p:spPr>
          <a:xfrm>
            <a:off x="5334000" y="4419600"/>
            <a:ext cx="304892" cy="369332"/>
          </a:xfrm>
          <a:prstGeom prst="rect">
            <a:avLst/>
          </a:prstGeom>
          <a:noFill/>
        </p:spPr>
        <p:txBody>
          <a:bodyPr wrap="none" rtlCol="0">
            <a:spAutoFit/>
          </a:bodyPr>
          <a:lstStyle/>
          <a:p>
            <a:r>
              <a:rPr lang="en-US" dirty="0" smtClean="0"/>
              <a:t>X</a:t>
            </a:r>
            <a:endParaRPr lang="en-US" dirty="0"/>
          </a:p>
        </p:txBody>
      </p:sp>
      <p:sp>
        <p:nvSpPr>
          <p:cNvPr id="22" name="TextBox 21"/>
          <p:cNvSpPr txBox="1"/>
          <p:nvPr/>
        </p:nvSpPr>
        <p:spPr>
          <a:xfrm>
            <a:off x="5334000" y="5117068"/>
            <a:ext cx="304892" cy="369332"/>
          </a:xfrm>
          <a:prstGeom prst="rect">
            <a:avLst/>
          </a:prstGeom>
          <a:noFill/>
        </p:spPr>
        <p:txBody>
          <a:bodyPr wrap="none" rtlCol="0">
            <a:spAutoFit/>
          </a:bodyPr>
          <a:lstStyle/>
          <a:p>
            <a:r>
              <a:rPr lang="en-US" dirty="0" smtClean="0"/>
              <a:t>X</a:t>
            </a:r>
            <a:endParaRPr lang="en-US" dirty="0"/>
          </a:p>
        </p:txBody>
      </p:sp>
      <p:sp>
        <p:nvSpPr>
          <p:cNvPr id="23" name="TextBox 22"/>
          <p:cNvSpPr txBox="1"/>
          <p:nvPr/>
        </p:nvSpPr>
        <p:spPr>
          <a:xfrm>
            <a:off x="5333908" y="5650468"/>
            <a:ext cx="304892" cy="369332"/>
          </a:xfrm>
          <a:prstGeom prst="rect">
            <a:avLst/>
          </a:prstGeom>
          <a:noFill/>
        </p:spPr>
        <p:txBody>
          <a:bodyPr wrap="none" rtlCol="0">
            <a:spAutoFit/>
          </a:bodyPr>
          <a:lstStyle/>
          <a:p>
            <a:r>
              <a:rPr lang="en-US" dirty="0" smtClean="0"/>
              <a:t>X</a:t>
            </a:r>
            <a:endParaRPr lang="en-US" dirty="0"/>
          </a:p>
        </p:txBody>
      </p:sp>
      <p:pic>
        <p:nvPicPr>
          <p:cNvPr id="2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74381" y="1376363"/>
            <a:ext cx="341312"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54800" y="1371600"/>
            <a:ext cx="27940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80362" y="1376363"/>
            <a:ext cx="325438"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TextBox 27"/>
          <p:cNvSpPr txBox="1"/>
          <p:nvPr/>
        </p:nvSpPr>
        <p:spPr>
          <a:xfrm>
            <a:off x="5333908" y="3886200"/>
            <a:ext cx="304892" cy="369332"/>
          </a:xfrm>
          <a:prstGeom prst="rect">
            <a:avLst/>
          </a:prstGeom>
          <a:noFill/>
        </p:spPr>
        <p:txBody>
          <a:bodyPr wrap="none" rtlCol="0">
            <a:spAutoFit/>
          </a:bodyPr>
          <a:lstStyle/>
          <a:p>
            <a:r>
              <a:rPr lang="en-US" dirty="0" smtClean="0"/>
              <a:t>X</a:t>
            </a:r>
            <a:endParaRPr lang="en-US" dirty="0"/>
          </a:p>
        </p:txBody>
      </p:sp>
      <p:sp>
        <p:nvSpPr>
          <p:cNvPr id="29" name="TextBox 28"/>
          <p:cNvSpPr txBox="1"/>
          <p:nvPr/>
        </p:nvSpPr>
        <p:spPr>
          <a:xfrm>
            <a:off x="8001000" y="4419600"/>
            <a:ext cx="304892" cy="369332"/>
          </a:xfrm>
          <a:prstGeom prst="rect">
            <a:avLst/>
          </a:prstGeom>
          <a:noFill/>
        </p:spPr>
        <p:txBody>
          <a:bodyPr wrap="none" rtlCol="0">
            <a:spAutoFit/>
          </a:bodyPr>
          <a:lstStyle/>
          <a:p>
            <a:r>
              <a:rPr lang="en-US" dirty="0" smtClean="0"/>
              <a:t>X</a:t>
            </a:r>
            <a:endParaRPr lang="en-US" dirty="0"/>
          </a:p>
        </p:txBody>
      </p:sp>
      <p:sp>
        <p:nvSpPr>
          <p:cNvPr id="30" name="TextBox 29"/>
          <p:cNvSpPr txBox="1"/>
          <p:nvPr/>
        </p:nvSpPr>
        <p:spPr>
          <a:xfrm>
            <a:off x="6629308" y="5638800"/>
            <a:ext cx="304892" cy="369332"/>
          </a:xfrm>
          <a:prstGeom prst="rect">
            <a:avLst/>
          </a:prstGeom>
          <a:noFill/>
        </p:spPr>
        <p:txBody>
          <a:bodyPr wrap="none" rtlCol="0">
            <a:spAutoFit/>
          </a:bodyPr>
          <a:lstStyle/>
          <a:p>
            <a:r>
              <a:rPr lang="en-US" dirty="0" smtClean="0"/>
              <a:t>X</a:t>
            </a:r>
            <a:endParaRPr lang="en-US" dirty="0"/>
          </a:p>
        </p:txBody>
      </p:sp>
      <p:sp>
        <p:nvSpPr>
          <p:cNvPr id="31" name="TextBox 30"/>
          <p:cNvSpPr txBox="1"/>
          <p:nvPr/>
        </p:nvSpPr>
        <p:spPr>
          <a:xfrm>
            <a:off x="6629308" y="5105400"/>
            <a:ext cx="304892" cy="369332"/>
          </a:xfrm>
          <a:prstGeom prst="rect">
            <a:avLst/>
          </a:prstGeom>
          <a:noFill/>
        </p:spPr>
        <p:txBody>
          <a:bodyPr wrap="none" rtlCol="0">
            <a:spAutoFit/>
          </a:bodyPr>
          <a:lstStyle/>
          <a:p>
            <a:r>
              <a:rPr lang="en-US" dirty="0" smtClean="0"/>
              <a:t>X</a:t>
            </a:r>
            <a:endParaRPr lang="en-US" dirty="0"/>
          </a:p>
        </p:txBody>
      </p:sp>
      <p:sp>
        <p:nvSpPr>
          <p:cNvPr id="32" name="TextBox 31"/>
          <p:cNvSpPr txBox="1"/>
          <p:nvPr/>
        </p:nvSpPr>
        <p:spPr>
          <a:xfrm>
            <a:off x="8001000" y="5105400"/>
            <a:ext cx="304892" cy="369332"/>
          </a:xfrm>
          <a:prstGeom prst="rect">
            <a:avLst/>
          </a:prstGeom>
          <a:noFill/>
        </p:spPr>
        <p:txBody>
          <a:bodyPr wrap="none" rtlCol="0">
            <a:spAutoFit/>
          </a:bodyPr>
          <a:lstStyle/>
          <a:p>
            <a:r>
              <a:rPr lang="en-US" dirty="0" smtClean="0"/>
              <a:t>X</a:t>
            </a:r>
            <a:endParaRPr lang="en-US" dirty="0"/>
          </a:p>
        </p:txBody>
      </p:sp>
      <p:sp>
        <p:nvSpPr>
          <p:cNvPr id="33" name="TextBox 32"/>
          <p:cNvSpPr txBox="1"/>
          <p:nvPr/>
        </p:nvSpPr>
        <p:spPr>
          <a:xfrm>
            <a:off x="6491338" y="381000"/>
            <a:ext cx="2424062" cy="369332"/>
          </a:xfrm>
          <a:prstGeom prst="rect">
            <a:avLst/>
          </a:prstGeom>
          <a:noFill/>
          <a:ln>
            <a:solidFill>
              <a:schemeClr val="tx2"/>
            </a:solidFill>
          </a:ln>
        </p:spPr>
        <p:txBody>
          <a:bodyPr wrap="none" rtlCol="0">
            <a:spAutoFit/>
          </a:bodyPr>
          <a:lstStyle/>
          <a:p>
            <a:r>
              <a:rPr lang="en-US" b="1" dirty="0">
                <a:solidFill>
                  <a:schemeClr val="tx2"/>
                </a:solidFill>
              </a:rPr>
              <a:t>http://bit.ly/1eMwuSU</a:t>
            </a:r>
          </a:p>
        </p:txBody>
      </p:sp>
    </p:spTree>
    <p:extLst>
      <p:ext uri="{BB962C8B-B14F-4D97-AF65-F5344CB8AC3E}">
        <p14:creationId xmlns:p14="http://schemas.microsoft.com/office/powerpoint/2010/main" val="3656289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0688" y="49398"/>
            <a:ext cx="7842312" cy="963259"/>
          </a:xfrm>
        </p:spPr>
        <p:txBody>
          <a:bodyPr>
            <a:normAutofit fontScale="90000"/>
          </a:bodyPr>
          <a:lstStyle/>
          <a:p>
            <a:r>
              <a:rPr lang="en-US" dirty="0" smtClean="0"/>
              <a:t>B. Leading Indicators </a:t>
            </a:r>
            <a:br>
              <a:rPr lang="en-US" dirty="0" smtClean="0"/>
            </a:br>
            <a:r>
              <a:rPr lang="en-US" dirty="0" smtClean="0"/>
              <a:t>of Curriculum Alignment</a:t>
            </a:r>
            <a:endParaRPr lang="en-US" i="1" dirty="0"/>
          </a:p>
        </p:txBody>
      </p:sp>
      <p:sp>
        <p:nvSpPr>
          <p:cNvPr id="3" name="Content Placeholder 2"/>
          <p:cNvSpPr>
            <a:spLocks noGrp="1"/>
          </p:cNvSpPr>
          <p:nvPr>
            <p:ph sz="half" idx="1"/>
          </p:nvPr>
        </p:nvSpPr>
        <p:spPr>
          <a:xfrm>
            <a:off x="228600" y="1447800"/>
            <a:ext cx="4343400" cy="5105400"/>
          </a:xfrm>
        </p:spPr>
        <p:txBody>
          <a:bodyPr>
            <a:normAutofit fontScale="70000" lnSpcReduction="20000"/>
          </a:bodyPr>
          <a:lstStyle/>
          <a:p>
            <a:pPr marL="0" lvl="0" indent="0">
              <a:buNone/>
            </a:pPr>
            <a:r>
              <a:rPr lang="en-US" sz="2700" dirty="0"/>
              <a:t>Occurrences of the following:</a:t>
            </a:r>
          </a:p>
          <a:p>
            <a:pPr lvl="0"/>
            <a:r>
              <a:rPr lang="en-US" sz="2700" dirty="0"/>
              <a:t>Alignment of skillsets within a program (or set of courses) to </a:t>
            </a:r>
            <a:r>
              <a:rPr lang="en-US" sz="2700" dirty="0" smtClean="0"/>
              <a:t>the needs of the industry in a </a:t>
            </a:r>
            <a:r>
              <a:rPr lang="en-US" sz="2700" dirty="0"/>
              <a:t>particular </a:t>
            </a:r>
            <a:r>
              <a:rPr lang="en-US" sz="2700" dirty="0" smtClean="0"/>
              <a:t>occupation and the needs of the labor market</a:t>
            </a:r>
            <a:endParaRPr lang="en-US" sz="2700" dirty="0"/>
          </a:p>
          <a:p>
            <a:pPr lvl="0"/>
            <a:r>
              <a:rPr lang="en-US" sz="2700" dirty="0"/>
              <a:t>Regionalization of stackable certificates aligned with a particular occupation ladder</a:t>
            </a:r>
          </a:p>
          <a:p>
            <a:pPr lvl="0"/>
            <a:r>
              <a:rPr lang="en-US" sz="2700" dirty="0"/>
              <a:t>Alignment of a certificate with state-, industry-, nationally-, and/or </a:t>
            </a:r>
            <a:r>
              <a:rPr lang="en-US" sz="2700" dirty="0" smtClean="0"/>
              <a:t>employer-recognized certification</a:t>
            </a:r>
            <a:endParaRPr lang="en-US" sz="2700" dirty="0"/>
          </a:p>
          <a:p>
            <a:pPr lvl="0"/>
            <a:r>
              <a:rPr lang="en-US" sz="2700" dirty="0"/>
              <a:t>Movement of a certificate from non-credit to credit</a:t>
            </a:r>
          </a:p>
          <a:p>
            <a:pPr lvl="0"/>
            <a:r>
              <a:rPr lang="en-US" sz="2700" dirty="0"/>
              <a:t>Curriculum articulation along a career or multi-career educational pathway</a:t>
            </a:r>
          </a:p>
          <a:p>
            <a:pPr lvl="0"/>
            <a:r>
              <a:rPr lang="en-US" sz="2700" dirty="0"/>
              <a:t>Updating skills of faculty, teachers, counselors, and/or ‘supporting staff to student’ to </a:t>
            </a:r>
            <a:r>
              <a:rPr lang="en-US" sz="2700" dirty="0" smtClean="0"/>
              <a:t>reflect </a:t>
            </a:r>
            <a:r>
              <a:rPr lang="en-US" sz="2700" dirty="0"/>
              <a:t>labor </a:t>
            </a:r>
            <a:r>
              <a:rPr lang="en-US" sz="2700" dirty="0" smtClean="0"/>
              <a:t>market </a:t>
            </a:r>
            <a:r>
              <a:rPr lang="en-US" sz="2700" dirty="0"/>
              <a:t>needs</a:t>
            </a:r>
          </a:p>
          <a:p>
            <a:pPr lvl="0"/>
            <a:endParaRPr lang="en-US" sz="2000" dirty="0" smtClean="0"/>
          </a:p>
          <a:p>
            <a:pPr>
              <a:spcBef>
                <a:spcPts val="300"/>
              </a:spcBef>
            </a:pPr>
            <a:endParaRPr lang="en-US" sz="2000" b="1" dirty="0" smtClean="0"/>
          </a:p>
        </p:txBody>
      </p:sp>
      <p:sp>
        <p:nvSpPr>
          <p:cNvPr id="5" name="Footer Placeholder 4"/>
          <p:cNvSpPr>
            <a:spLocks noGrp="1"/>
          </p:cNvSpPr>
          <p:nvPr>
            <p:ph type="ftr" sz="quarter" idx="11"/>
          </p:nvPr>
        </p:nvSpPr>
        <p:spPr/>
        <p:txBody>
          <a:bodyPr/>
          <a:lstStyle/>
          <a:p>
            <a:r>
              <a:rPr lang="en-US" smtClean="0"/>
              <a:t>California Community Colleges – Chancellor’s Office  | 112 Colleges  |  72 Districts  |  2.6 Million Students</a:t>
            </a:r>
            <a:endParaRPr lang="en-US" dirty="0"/>
          </a:p>
        </p:txBody>
      </p:sp>
      <p:sp>
        <p:nvSpPr>
          <p:cNvPr id="6" name="Slide Number Placeholder 5"/>
          <p:cNvSpPr>
            <a:spLocks noGrp="1"/>
          </p:cNvSpPr>
          <p:nvPr>
            <p:ph type="sldNum" sz="quarter" idx="12"/>
          </p:nvPr>
        </p:nvSpPr>
        <p:spPr/>
        <p:txBody>
          <a:bodyPr/>
          <a:lstStyle/>
          <a:p>
            <a:fld id="{43051941-4126-4597-8895-D29A2A3BA6C5}" type="slidenum">
              <a:rPr lang="en-US" smtClean="0"/>
              <a:pPr/>
              <a:t>23</a:t>
            </a:fld>
            <a:endParaRPr lang="en-US" dirty="0"/>
          </a:p>
        </p:txBody>
      </p:sp>
      <p:sp>
        <p:nvSpPr>
          <p:cNvPr id="9" name="TextBox 8"/>
          <p:cNvSpPr txBox="1"/>
          <p:nvPr/>
        </p:nvSpPr>
        <p:spPr>
          <a:xfrm>
            <a:off x="4876800" y="1535668"/>
            <a:ext cx="944489" cy="369332"/>
          </a:xfrm>
          <a:prstGeom prst="rect">
            <a:avLst/>
          </a:prstGeom>
          <a:noFill/>
        </p:spPr>
        <p:txBody>
          <a:bodyPr wrap="none" rtlCol="0">
            <a:spAutoFit/>
          </a:bodyPr>
          <a:lstStyle/>
          <a:p>
            <a:r>
              <a:rPr lang="en-US" b="1" u="sng" dirty="0" smtClean="0"/>
              <a:t>SB 1402</a:t>
            </a:r>
            <a:endParaRPr lang="en-US" b="1" u="sng" dirty="0"/>
          </a:p>
        </p:txBody>
      </p:sp>
      <p:sp>
        <p:nvSpPr>
          <p:cNvPr id="10" name="TextBox 9"/>
          <p:cNvSpPr txBox="1"/>
          <p:nvPr/>
        </p:nvSpPr>
        <p:spPr>
          <a:xfrm>
            <a:off x="6324600" y="1536700"/>
            <a:ext cx="936475" cy="369332"/>
          </a:xfrm>
          <a:prstGeom prst="rect">
            <a:avLst/>
          </a:prstGeom>
          <a:noFill/>
        </p:spPr>
        <p:txBody>
          <a:bodyPr wrap="none" rtlCol="0">
            <a:spAutoFit/>
          </a:bodyPr>
          <a:lstStyle/>
          <a:p>
            <a:r>
              <a:rPr lang="en-US" b="1" u="sng" dirty="0" smtClean="0"/>
              <a:t>SB 1070</a:t>
            </a:r>
            <a:endParaRPr lang="en-US" b="1" u="sng" dirty="0"/>
          </a:p>
        </p:txBody>
      </p:sp>
      <p:sp>
        <p:nvSpPr>
          <p:cNvPr id="11" name="TextBox 10"/>
          <p:cNvSpPr txBox="1"/>
          <p:nvPr/>
        </p:nvSpPr>
        <p:spPr>
          <a:xfrm>
            <a:off x="7580176" y="1535668"/>
            <a:ext cx="1182824" cy="369332"/>
          </a:xfrm>
          <a:prstGeom prst="rect">
            <a:avLst/>
          </a:prstGeom>
          <a:noFill/>
        </p:spPr>
        <p:txBody>
          <a:bodyPr wrap="none" rtlCol="0">
            <a:spAutoFit/>
          </a:bodyPr>
          <a:lstStyle/>
          <a:p>
            <a:r>
              <a:rPr lang="en-US" b="1" u="sng" dirty="0" smtClean="0"/>
              <a:t>Perkins 1B</a:t>
            </a:r>
            <a:endParaRPr lang="en-US" b="1" u="sng" dirty="0"/>
          </a:p>
        </p:txBody>
      </p:sp>
      <p:sp>
        <p:nvSpPr>
          <p:cNvPr id="26" name="TextBox 25"/>
          <p:cNvSpPr txBox="1"/>
          <p:nvPr/>
        </p:nvSpPr>
        <p:spPr>
          <a:xfrm>
            <a:off x="8019142" y="2051566"/>
            <a:ext cx="304892" cy="369332"/>
          </a:xfrm>
          <a:prstGeom prst="rect">
            <a:avLst/>
          </a:prstGeom>
          <a:noFill/>
        </p:spPr>
        <p:txBody>
          <a:bodyPr wrap="none" rtlCol="0">
            <a:spAutoFit/>
          </a:bodyPr>
          <a:lstStyle/>
          <a:p>
            <a:r>
              <a:rPr lang="en-US" dirty="0" smtClean="0"/>
              <a:t>X</a:t>
            </a:r>
            <a:endParaRPr lang="en-US" dirty="0"/>
          </a:p>
        </p:txBody>
      </p:sp>
      <p:sp>
        <p:nvSpPr>
          <p:cNvPr id="27" name="TextBox 26"/>
          <p:cNvSpPr txBox="1"/>
          <p:nvPr/>
        </p:nvSpPr>
        <p:spPr>
          <a:xfrm>
            <a:off x="6705508" y="2069068"/>
            <a:ext cx="304892" cy="369332"/>
          </a:xfrm>
          <a:prstGeom prst="rect">
            <a:avLst/>
          </a:prstGeom>
          <a:noFill/>
        </p:spPr>
        <p:txBody>
          <a:bodyPr wrap="none" rtlCol="0">
            <a:spAutoFit/>
          </a:bodyPr>
          <a:lstStyle/>
          <a:p>
            <a:r>
              <a:rPr lang="en-US" dirty="0" smtClean="0"/>
              <a:t>X</a:t>
            </a:r>
            <a:endParaRPr lang="en-US" dirty="0"/>
          </a:p>
        </p:txBody>
      </p:sp>
      <p:sp>
        <p:nvSpPr>
          <p:cNvPr id="28" name="TextBox 27"/>
          <p:cNvSpPr txBox="1"/>
          <p:nvPr/>
        </p:nvSpPr>
        <p:spPr>
          <a:xfrm>
            <a:off x="5192591" y="2050534"/>
            <a:ext cx="304892" cy="369332"/>
          </a:xfrm>
          <a:prstGeom prst="rect">
            <a:avLst/>
          </a:prstGeom>
          <a:noFill/>
        </p:spPr>
        <p:txBody>
          <a:bodyPr wrap="none" rtlCol="0">
            <a:spAutoFit/>
          </a:bodyPr>
          <a:lstStyle/>
          <a:p>
            <a:r>
              <a:rPr lang="en-US" dirty="0" smtClean="0"/>
              <a:t>X</a:t>
            </a:r>
            <a:endParaRPr lang="en-US" dirty="0"/>
          </a:p>
        </p:txBody>
      </p:sp>
      <p:sp>
        <p:nvSpPr>
          <p:cNvPr id="4" name="TextBox 3"/>
          <p:cNvSpPr txBox="1"/>
          <p:nvPr/>
        </p:nvSpPr>
        <p:spPr>
          <a:xfrm>
            <a:off x="4838701" y="4140875"/>
            <a:ext cx="4076699" cy="2031325"/>
          </a:xfrm>
          <a:prstGeom prst="rect">
            <a:avLst/>
          </a:prstGeom>
          <a:solidFill>
            <a:schemeClr val="accent4">
              <a:lumMod val="20000"/>
              <a:lumOff val="80000"/>
            </a:schemeClr>
          </a:solidFill>
        </p:spPr>
        <p:txBody>
          <a:bodyPr wrap="square" rtlCol="0">
            <a:spAutoFit/>
          </a:bodyPr>
          <a:lstStyle/>
          <a:p>
            <a:pPr lvl="0" algn="ctr"/>
            <a:r>
              <a:rPr lang="en-US" sz="1400" i="1" dirty="0"/>
              <a:t>For each, grantees shall provide evidence in the form of a rating by the </a:t>
            </a:r>
            <a:r>
              <a:rPr lang="en-US" sz="1400" i="1" dirty="0" smtClean="0"/>
              <a:t>employers/advisory </a:t>
            </a:r>
            <a:r>
              <a:rPr lang="en-US" sz="1400" i="1" dirty="0"/>
              <a:t>body, </a:t>
            </a:r>
            <a:endParaRPr lang="en-US" sz="1400" i="1" dirty="0" smtClean="0"/>
          </a:p>
          <a:p>
            <a:pPr lvl="0" algn="ctr"/>
            <a:r>
              <a:rPr lang="en-US" sz="1400" i="1" dirty="0" smtClean="0"/>
              <a:t>on </a:t>
            </a:r>
            <a:r>
              <a:rPr lang="en-US" sz="1400" i="1" dirty="0"/>
              <a:t>a scale of 0-5.  </a:t>
            </a:r>
          </a:p>
          <a:p>
            <a:pPr lvl="0" algn="ctr"/>
            <a:r>
              <a:rPr lang="en-US" sz="1400" i="1" dirty="0"/>
              <a:t>5 = exceeds expectation</a:t>
            </a:r>
          </a:p>
          <a:p>
            <a:pPr lvl="0" algn="ctr"/>
            <a:r>
              <a:rPr lang="en-US" sz="1400" i="1" dirty="0"/>
              <a:t>4 = meets expectation</a:t>
            </a:r>
          </a:p>
          <a:p>
            <a:pPr lvl="0" algn="ctr"/>
            <a:r>
              <a:rPr lang="en-US" sz="1400" i="1" dirty="0"/>
              <a:t>3 = almost meets expectation</a:t>
            </a:r>
          </a:p>
          <a:p>
            <a:pPr lvl="0" algn="ctr"/>
            <a:r>
              <a:rPr lang="en-US" sz="1400" i="1" dirty="0"/>
              <a:t>2 = below expectation</a:t>
            </a:r>
          </a:p>
          <a:p>
            <a:pPr lvl="0" algn="ctr"/>
            <a:r>
              <a:rPr lang="en-US" sz="1400" i="1" dirty="0"/>
              <a:t>1 = does not meet expectation</a:t>
            </a:r>
          </a:p>
          <a:p>
            <a:pPr algn="ctr"/>
            <a:endParaRPr lang="en-US" sz="1400" i="1" dirty="0"/>
          </a:p>
        </p:txBody>
      </p:sp>
      <p:pic>
        <p:nvPicPr>
          <p:cNvPr id="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74381" y="1311831"/>
            <a:ext cx="341312"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76937" y="1307068"/>
            <a:ext cx="27940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80362" y="1311831"/>
            <a:ext cx="325438"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16"/>
          <p:cNvSpPr txBox="1"/>
          <p:nvPr/>
        </p:nvSpPr>
        <p:spPr>
          <a:xfrm>
            <a:off x="6491338" y="381000"/>
            <a:ext cx="2424062" cy="369332"/>
          </a:xfrm>
          <a:prstGeom prst="rect">
            <a:avLst/>
          </a:prstGeom>
          <a:noFill/>
          <a:ln>
            <a:solidFill>
              <a:schemeClr val="tx2"/>
            </a:solidFill>
          </a:ln>
        </p:spPr>
        <p:txBody>
          <a:bodyPr wrap="none" rtlCol="0">
            <a:spAutoFit/>
          </a:bodyPr>
          <a:lstStyle/>
          <a:p>
            <a:r>
              <a:rPr lang="en-US" b="1" dirty="0">
                <a:solidFill>
                  <a:schemeClr val="tx2"/>
                </a:solidFill>
              </a:rPr>
              <a:t>http://bit.ly/1eMwuSU</a:t>
            </a:r>
          </a:p>
        </p:txBody>
      </p:sp>
    </p:spTree>
    <p:extLst>
      <p:ext uri="{BB962C8B-B14F-4D97-AF65-F5344CB8AC3E}">
        <p14:creationId xmlns:p14="http://schemas.microsoft.com/office/powerpoint/2010/main" val="127828792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California Community Colleges – Chancellor’s Office  | 112 Colleges  |  72 Districts  |  2.6 Million Students</a:t>
            </a:r>
            <a:endParaRPr lang="en-US"/>
          </a:p>
        </p:txBody>
      </p:sp>
      <p:sp>
        <p:nvSpPr>
          <p:cNvPr id="4" name="TextBox 3"/>
          <p:cNvSpPr txBox="1"/>
          <p:nvPr/>
        </p:nvSpPr>
        <p:spPr>
          <a:xfrm>
            <a:off x="4479634" y="2286000"/>
            <a:ext cx="184730" cy="830997"/>
          </a:xfrm>
          <a:prstGeom prst="rect">
            <a:avLst/>
          </a:prstGeom>
          <a:noFill/>
        </p:spPr>
        <p:txBody>
          <a:bodyPr wrap="none" rtlCol="0">
            <a:spAutoFit/>
          </a:bodyPr>
          <a:lstStyle/>
          <a:p>
            <a:pPr algn="ctr"/>
            <a:endParaRPr lang="en-US" sz="2400" b="1" dirty="0">
              <a:latin typeface="Arial" pitchFamily="34" charset="0"/>
              <a:cs typeface="Arial" pitchFamily="34" charset="0"/>
            </a:endParaRPr>
          </a:p>
          <a:p>
            <a:pPr algn="ctr"/>
            <a:endParaRPr lang="en-US" sz="2400" dirty="0"/>
          </a:p>
        </p:txBody>
      </p:sp>
      <p:pic>
        <p:nvPicPr>
          <p:cNvPr id="4098" name="Picture 2"/>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t="21040" b="6319"/>
          <a:stretch/>
        </p:blipFill>
        <p:spPr bwMode="auto">
          <a:xfrm>
            <a:off x="302061" y="1407380"/>
            <a:ext cx="8460940" cy="46132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6400800" y="1103868"/>
            <a:ext cx="2424062" cy="369332"/>
          </a:xfrm>
          <a:prstGeom prst="rect">
            <a:avLst/>
          </a:prstGeom>
          <a:noFill/>
          <a:ln>
            <a:solidFill>
              <a:schemeClr val="tx2"/>
            </a:solidFill>
          </a:ln>
        </p:spPr>
        <p:txBody>
          <a:bodyPr wrap="none" rtlCol="0">
            <a:spAutoFit/>
          </a:bodyPr>
          <a:lstStyle/>
          <a:p>
            <a:r>
              <a:rPr lang="en-US" b="1" dirty="0">
                <a:solidFill>
                  <a:schemeClr val="tx2"/>
                </a:solidFill>
              </a:rPr>
              <a:t>http://bit.ly/1eMwuSU</a:t>
            </a:r>
          </a:p>
        </p:txBody>
      </p:sp>
    </p:spTree>
    <p:extLst>
      <p:ext uri="{BB962C8B-B14F-4D97-AF65-F5344CB8AC3E}">
        <p14:creationId xmlns:p14="http://schemas.microsoft.com/office/powerpoint/2010/main" val="92014808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Footer Placeholder 2"/>
          <p:cNvSpPr>
            <a:spLocks noGrp="1"/>
          </p:cNvSpPr>
          <p:nvPr>
            <p:ph type="ftr" sz="quarter" idx="11"/>
          </p:nvPr>
        </p:nvSpPr>
        <p:spPr/>
        <p:txBody>
          <a:bodyPr/>
          <a:lstStyle/>
          <a:p>
            <a:r>
              <a:rPr lang="en-US" smtClean="0"/>
              <a:t>California Community Colleges – Chancellor’s Office  | 112 Colleges  |  72 Districts  |  2.6 Million Students</a:t>
            </a:r>
            <a:endParaRPr lang="en-US"/>
          </a:p>
        </p:txBody>
      </p:sp>
      <p:pic>
        <p:nvPicPr>
          <p:cNvPr id="5122"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28600" y="-304800"/>
            <a:ext cx="9246507" cy="73972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4114800" y="762000"/>
            <a:ext cx="4679230" cy="369332"/>
          </a:xfrm>
          <a:prstGeom prst="rect">
            <a:avLst/>
          </a:prstGeom>
          <a:solidFill>
            <a:schemeClr val="bg1"/>
          </a:solidFill>
          <a:ln>
            <a:solidFill>
              <a:schemeClr val="tx2"/>
            </a:solidFill>
          </a:ln>
        </p:spPr>
        <p:txBody>
          <a:bodyPr wrap="none" rtlCol="0">
            <a:spAutoFit/>
          </a:bodyPr>
          <a:lstStyle/>
          <a:p>
            <a:r>
              <a:rPr lang="en-US" b="1" dirty="0">
                <a:solidFill>
                  <a:schemeClr val="tx2"/>
                </a:solidFill>
              </a:rPr>
              <a:t>http://salarysurfer.cccco.edu/SalarySurfer.aspx</a:t>
            </a:r>
          </a:p>
        </p:txBody>
      </p:sp>
    </p:spTree>
    <p:extLst>
      <p:ext uri="{BB962C8B-B14F-4D97-AF65-F5344CB8AC3E}">
        <p14:creationId xmlns:p14="http://schemas.microsoft.com/office/powerpoint/2010/main" val="3990682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Key integration points for the $250M</a:t>
            </a:r>
            <a:endParaRPr lang="en-US" dirty="0"/>
          </a:p>
        </p:txBody>
      </p:sp>
      <p:sp>
        <p:nvSpPr>
          <p:cNvPr id="3" name="Footer Placeholder 2"/>
          <p:cNvSpPr>
            <a:spLocks noGrp="1"/>
          </p:cNvSpPr>
          <p:nvPr>
            <p:ph type="ftr" sz="quarter" idx="11"/>
          </p:nvPr>
        </p:nvSpPr>
        <p:spPr/>
        <p:txBody>
          <a:bodyPr/>
          <a:lstStyle/>
          <a:p>
            <a:r>
              <a:rPr lang="en-US" smtClean="0"/>
              <a:t>California Community Colleges – Chancellor’s Office  | 112 Colleges  |  72 Districts  |  2.6 Million Students</a:t>
            </a:r>
            <a:endParaRPr lang="en-US"/>
          </a:p>
        </p:txBody>
      </p:sp>
      <p:sp>
        <p:nvSpPr>
          <p:cNvPr id="4" name="TextBox 3"/>
          <p:cNvSpPr txBox="1"/>
          <p:nvPr/>
        </p:nvSpPr>
        <p:spPr>
          <a:xfrm>
            <a:off x="914400" y="1219200"/>
            <a:ext cx="7848599" cy="3970318"/>
          </a:xfrm>
          <a:prstGeom prst="rect">
            <a:avLst/>
          </a:prstGeom>
          <a:noFill/>
        </p:spPr>
        <p:txBody>
          <a:bodyPr wrap="square" rtlCol="0">
            <a:spAutoFit/>
          </a:bodyPr>
          <a:lstStyle/>
          <a:p>
            <a:pPr marL="285750" indent="-285750">
              <a:buFont typeface="Arial" pitchFamily="34" charset="0"/>
              <a:buChar char="•"/>
            </a:pPr>
            <a:r>
              <a:rPr lang="en-US" dirty="0"/>
              <a:t>Use the same/similar common metrics (at </a:t>
            </a:r>
            <a:r>
              <a:rPr lang="en-US" dirty="0" smtClean="0">
                <a:solidFill>
                  <a:schemeClr val="tx2"/>
                </a:solidFill>
              </a:rPr>
              <a:t>http</a:t>
            </a:r>
            <a:r>
              <a:rPr lang="en-US" dirty="0">
                <a:solidFill>
                  <a:schemeClr val="tx2"/>
                </a:solidFill>
              </a:rPr>
              <a:t>://</a:t>
            </a:r>
            <a:r>
              <a:rPr lang="en-US" dirty="0" smtClean="0">
                <a:solidFill>
                  <a:schemeClr val="tx2"/>
                </a:solidFill>
              </a:rPr>
              <a:t>bit.ly/1eMwuSU</a:t>
            </a:r>
            <a:r>
              <a:rPr lang="en-US" dirty="0" smtClean="0"/>
              <a:t>) </a:t>
            </a:r>
            <a:r>
              <a:rPr lang="en-US" dirty="0"/>
              <a:t>from middle school thru post-sec and then workplace that was developed for SB 1070 based on </a:t>
            </a:r>
            <a:r>
              <a:rPr lang="en-US" dirty="0" err="1"/>
              <a:t>learnings</a:t>
            </a:r>
            <a:r>
              <a:rPr lang="en-US" dirty="0"/>
              <a:t> from SB 70</a:t>
            </a:r>
          </a:p>
          <a:p>
            <a:r>
              <a:rPr lang="en-US" dirty="0"/>
              <a:t> </a:t>
            </a:r>
          </a:p>
          <a:p>
            <a:pPr marL="285750" indent="-285750">
              <a:buFont typeface="Arial" pitchFamily="34" charset="0"/>
              <a:buChar char="•"/>
            </a:pPr>
            <a:r>
              <a:rPr lang="en-US" dirty="0"/>
              <a:t>To minimally include the regional sector priorities as mapped by the community colleges which is consistent with the mapping of the local WIBs instead of starting anew (see </a:t>
            </a:r>
            <a:r>
              <a:rPr lang="en-US" dirty="0" err="1"/>
              <a:t>doingwhatmatters.cccco.edu’s</a:t>
            </a:r>
            <a:r>
              <a:rPr lang="en-US" dirty="0">
                <a:solidFill>
                  <a:schemeClr val="tx2"/>
                </a:solidFill>
              </a:rPr>
              <a:t> </a:t>
            </a:r>
            <a:r>
              <a:rPr lang="en-US" dirty="0">
                <a:solidFill>
                  <a:schemeClr val="tx2"/>
                </a:solidFill>
                <a:hlinkClick r:id="rId2"/>
              </a:rPr>
              <a:t>http://bit.ly/14j8Ol4</a:t>
            </a:r>
            <a:r>
              <a:rPr lang="en-US" dirty="0">
                <a:solidFill>
                  <a:schemeClr val="tx2"/>
                </a:solidFill>
              </a:rPr>
              <a:t> </a:t>
            </a:r>
            <a:r>
              <a:rPr lang="en-US" dirty="0" smtClean="0">
                <a:solidFill>
                  <a:schemeClr val="tx2"/>
                </a:solidFill>
              </a:rPr>
              <a:t>or </a:t>
            </a:r>
            <a:r>
              <a:rPr lang="en-US" dirty="0">
                <a:solidFill>
                  <a:schemeClr val="tx2"/>
                </a:solidFill>
              </a:rPr>
              <a:t>http://</a:t>
            </a:r>
            <a:r>
              <a:rPr lang="en-US" dirty="0" smtClean="0">
                <a:solidFill>
                  <a:schemeClr val="tx2"/>
                </a:solidFill>
              </a:rPr>
              <a:t>bit.ly/18xCjSA</a:t>
            </a:r>
            <a:r>
              <a:rPr lang="en-US" dirty="0" smtClean="0"/>
              <a:t>)</a:t>
            </a:r>
            <a:endParaRPr lang="en-US" dirty="0"/>
          </a:p>
          <a:p>
            <a:pPr marL="285750" indent="-285750">
              <a:buFont typeface="Arial" pitchFamily="34" charset="0"/>
              <a:buChar char="•"/>
            </a:pPr>
            <a:endParaRPr lang="en-US" dirty="0"/>
          </a:p>
          <a:p>
            <a:pPr marL="285750" lvl="0" indent="-285750">
              <a:buFont typeface="Arial" pitchFamily="34" charset="0"/>
              <a:buChar char="•"/>
            </a:pPr>
            <a:r>
              <a:rPr lang="en-US" dirty="0"/>
              <a:t>And, to have grantees enter their data into the same data collection system run by Cal-PASS Plus, which is the vendor already tying together K-12 data with </a:t>
            </a:r>
            <a:r>
              <a:rPr lang="en-US" dirty="0" smtClean="0"/>
              <a:t>the community college </a:t>
            </a:r>
            <a:r>
              <a:rPr lang="en-US" dirty="0" err="1" smtClean="0"/>
              <a:t>datamart</a:t>
            </a:r>
            <a:r>
              <a:rPr lang="en-US" dirty="0" smtClean="0"/>
              <a:t> so </a:t>
            </a:r>
            <a:r>
              <a:rPr lang="en-US" dirty="0"/>
              <a:t>that we have visibility into student </a:t>
            </a:r>
            <a:r>
              <a:rPr lang="en-US" dirty="0" smtClean="0"/>
              <a:t>progress</a:t>
            </a:r>
            <a:r>
              <a:rPr lang="en-US" dirty="0"/>
              <a:t> (see http://</a:t>
            </a:r>
            <a:r>
              <a:rPr lang="en-US" dirty="0" smtClean="0"/>
              <a:t>salarysurfer.cccco.edu/SalarySurfer.aspx)</a:t>
            </a:r>
            <a:endParaRPr lang="en-US" dirty="0"/>
          </a:p>
          <a:p>
            <a:pPr marL="285750" indent="-285750">
              <a:buFont typeface="Arial" pitchFamily="34" charset="0"/>
              <a:buChar char="•"/>
            </a:pPr>
            <a:endParaRPr lang="en-US" dirty="0"/>
          </a:p>
        </p:txBody>
      </p:sp>
    </p:spTree>
    <p:extLst>
      <p:ext uri="{BB962C8B-B14F-4D97-AF65-F5344CB8AC3E}">
        <p14:creationId xmlns:p14="http://schemas.microsoft.com/office/powerpoint/2010/main" val="20407567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5101" y="85379"/>
            <a:ext cx="7842312" cy="963259"/>
          </a:xfrm>
        </p:spPr>
        <p:txBody>
          <a:bodyPr>
            <a:normAutofit/>
          </a:bodyPr>
          <a:lstStyle/>
          <a:p>
            <a:r>
              <a:rPr lang="en-US" dirty="0" smtClean="0"/>
              <a:t>Is our system trending the right way?</a:t>
            </a:r>
            <a:endParaRPr lang="en-US" dirty="0"/>
          </a:p>
        </p:txBody>
      </p:sp>
      <p:sp>
        <p:nvSpPr>
          <p:cNvPr id="4" name="Footer Placeholder 3"/>
          <p:cNvSpPr>
            <a:spLocks noGrp="1"/>
          </p:cNvSpPr>
          <p:nvPr>
            <p:ph type="ftr" sz="quarter" idx="11"/>
          </p:nvPr>
        </p:nvSpPr>
        <p:spPr>
          <a:xfrm>
            <a:off x="0" y="6497999"/>
            <a:ext cx="9144000" cy="365125"/>
          </a:xfrm>
        </p:spPr>
        <p:txBody>
          <a:bodyPr/>
          <a:lstStyle/>
          <a:p>
            <a:r>
              <a:rPr lang="en-US" sz="1000" smtClean="0"/>
              <a:t>California Community Colleges – Chancellor’s Office  | 112 Colleges  |  72 Districts  |  2.6 Million Students</a:t>
            </a:r>
            <a:endParaRPr lang="en-US" sz="1000" dirty="0"/>
          </a:p>
        </p:txBody>
      </p:sp>
      <p:sp>
        <p:nvSpPr>
          <p:cNvPr id="5" name="Slide Number Placeholder 4"/>
          <p:cNvSpPr>
            <a:spLocks noGrp="1"/>
          </p:cNvSpPr>
          <p:nvPr>
            <p:ph type="sldNum" sz="quarter" idx="12"/>
          </p:nvPr>
        </p:nvSpPr>
        <p:spPr/>
        <p:txBody>
          <a:bodyPr/>
          <a:lstStyle/>
          <a:p>
            <a:fld id="{43051941-4126-4597-8895-D29A2A3BA6C5}" type="slidenum">
              <a:rPr lang="en-US" smtClean="0"/>
              <a:pPr/>
              <a:t>27</a:t>
            </a:fld>
            <a:endParaRPr lang="en-US" dirty="0"/>
          </a:p>
        </p:txBody>
      </p:sp>
      <p:graphicFrame>
        <p:nvGraphicFramePr>
          <p:cNvPr id="6" name="Chart 5"/>
          <p:cNvGraphicFramePr>
            <a:graphicFrameLocks/>
          </p:cNvGraphicFramePr>
          <p:nvPr>
            <p:extLst>
              <p:ext uri="{D42A27DB-BD31-4B8C-83A1-F6EECF244321}">
                <p14:modId xmlns:p14="http://schemas.microsoft.com/office/powerpoint/2010/main" val="746496199"/>
              </p:ext>
            </p:extLst>
          </p:nvPr>
        </p:nvGraphicFramePr>
        <p:xfrm>
          <a:off x="609600" y="1371600"/>
          <a:ext cx="8103394" cy="5029200"/>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8077200" y="6248400"/>
            <a:ext cx="1010213" cy="215444"/>
          </a:xfrm>
          <a:prstGeom prst="rect">
            <a:avLst/>
          </a:prstGeom>
          <a:noFill/>
        </p:spPr>
        <p:txBody>
          <a:bodyPr wrap="none" rtlCol="0">
            <a:spAutoFit/>
          </a:bodyPr>
          <a:lstStyle/>
          <a:p>
            <a:r>
              <a:rPr lang="en-US" sz="800" dirty="0" smtClean="0"/>
              <a:t>Source:  CCCCO MIS</a:t>
            </a:r>
            <a:endParaRPr lang="en-US" sz="800" dirty="0"/>
          </a:p>
        </p:txBody>
      </p:sp>
      <p:sp>
        <p:nvSpPr>
          <p:cNvPr id="7" name="TextBox 6"/>
          <p:cNvSpPr txBox="1"/>
          <p:nvPr/>
        </p:nvSpPr>
        <p:spPr>
          <a:xfrm>
            <a:off x="3581400" y="1720333"/>
            <a:ext cx="5072222" cy="461665"/>
          </a:xfrm>
          <a:prstGeom prst="rect">
            <a:avLst/>
          </a:prstGeom>
          <a:noFill/>
        </p:spPr>
        <p:txBody>
          <a:bodyPr wrap="none" rtlCol="0">
            <a:spAutoFit/>
          </a:bodyPr>
          <a:lstStyle/>
          <a:p>
            <a:r>
              <a:rPr lang="en-US" sz="2400" dirty="0"/>
              <a:t>10 year decline in “CTE as a % of FTES”</a:t>
            </a:r>
          </a:p>
        </p:txBody>
      </p:sp>
    </p:spTree>
    <p:extLst>
      <p:ext uri="{BB962C8B-B14F-4D97-AF65-F5344CB8AC3E}">
        <p14:creationId xmlns:p14="http://schemas.microsoft.com/office/powerpoint/2010/main" val="179945754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State apportionment not proportionally being used on CTE.</a:t>
            </a:r>
            <a:endParaRPr lang="en-US" dirty="0"/>
          </a:p>
        </p:txBody>
      </p:sp>
      <p:graphicFrame>
        <p:nvGraphicFramePr>
          <p:cNvPr id="5" name="Chart 4"/>
          <p:cNvGraphicFramePr>
            <a:graphicFrameLocks/>
          </p:cNvGraphicFramePr>
          <p:nvPr>
            <p:extLst>
              <p:ext uri="{D42A27DB-BD31-4B8C-83A1-F6EECF244321}">
                <p14:modId xmlns:p14="http://schemas.microsoft.com/office/powerpoint/2010/main" val="1328421671"/>
              </p:ext>
            </p:extLst>
          </p:nvPr>
        </p:nvGraphicFramePr>
        <p:xfrm>
          <a:off x="664675" y="1244521"/>
          <a:ext cx="8458200" cy="518160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8001000" y="6248400"/>
            <a:ext cx="1010213" cy="215444"/>
          </a:xfrm>
          <a:prstGeom prst="rect">
            <a:avLst/>
          </a:prstGeom>
          <a:noFill/>
        </p:spPr>
        <p:txBody>
          <a:bodyPr wrap="none" rtlCol="0">
            <a:spAutoFit/>
          </a:bodyPr>
          <a:lstStyle/>
          <a:p>
            <a:r>
              <a:rPr lang="en-US" sz="800" dirty="0" smtClean="0"/>
              <a:t>Source:  CCCCO MIS</a:t>
            </a:r>
            <a:endParaRPr lang="en-US" sz="800" dirty="0"/>
          </a:p>
        </p:txBody>
      </p:sp>
      <p:sp>
        <p:nvSpPr>
          <p:cNvPr id="4" name="TextBox 3"/>
          <p:cNvSpPr txBox="1"/>
          <p:nvPr/>
        </p:nvSpPr>
        <p:spPr>
          <a:xfrm>
            <a:off x="304800" y="3272187"/>
            <a:ext cx="474938" cy="276999"/>
          </a:xfrm>
          <a:prstGeom prst="rect">
            <a:avLst/>
          </a:prstGeom>
          <a:noFill/>
        </p:spPr>
        <p:txBody>
          <a:bodyPr wrap="none" rtlCol="0">
            <a:spAutoFit/>
          </a:bodyPr>
          <a:lstStyle/>
          <a:p>
            <a:r>
              <a:rPr lang="en-US" sz="1200" dirty="0" smtClean="0"/>
              <a:t>FTES</a:t>
            </a:r>
            <a:endParaRPr lang="en-US" sz="1200" dirty="0"/>
          </a:p>
        </p:txBody>
      </p:sp>
      <p:sp>
        <p:nvSpPr>
          <p:cNvPr id="7" name="Footer Placeholder 5"/>
          <p:cNvSpPr>
            <a:spLocks noGrp="1"/>
          </p:cNvSpPr>
          <p:nvPr/>
        </p:nvSpPr>
        <p:spPr>
          <a:xfrm>
            <a:off x="0" y="6487501"/>
            <a:ext cx="9144000" cy="365125"/>
          </a:xfrm>
          <a:prstGeom prst="rect">
            <a:avLst/>
          </a:prstGeom>
        </p:spPr>
        <p:txBody>
          <a:bodyPr vert="horz" lIns="91440" tIns="45720" rIns="91440" bIns="45720" rtlCol="0" anchor="ctr"/>
          <a:lstStyle>
            <a:defPPr>
              <a:defRPr lang="en-US"/>
            </a:defPPr>
            <a:lvl1pPr marL="0" algn="ctr" defTabSz="914400" rtl="0" eaLnBrk="1" latinLnBrk="0" hangingPunct="1">
              <a:defRPr sz="900" kern="1200">
                <a:solidFill>
                  <a:srgbClr val="DCE2E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smtClean="0"/>
              <a:t>California Community Colleges  –  Chancellor’s Office  | 112 Colleges  |  72 Districts  |  2.6 Million Students</a:t>
            </a:r>
            <a:endParaRPr lang="en-US" sz="1000" dirty="0"/>
          </a:p>
        </p:txBody>
      </p:sp>
      <p:sp>
        <p:nvSpPr>
          <p:cNvPr id="3" name="Footer Placeholder 2"/>
          <p:cNvSpPr>
            <a:spLocks noGrp="1"/>
          </p:cNvSpPr>
          <p:nvPr>
            <p:ph type="ftr" sz="quarter" idx="11"/>
          </p:nvPr>
        </p:nvSpPr>
        <p:spPr/>
        <p:txBody>
          <a:bodyPr/>
          <a:lstStyle/>
          <a:p>
            <a:r>
              <a:rPr lang="en-US" smtClean="0"/>
              <a:t>California Community Colleges – Chancellor’s Office  | 112 Colleges  |  72 Districts  |  2.6 Million Students</a:t>
            </a:r>
            <a:endParaRPr lang="en-US"/>
          </a:p>
        </p:txBody>
      </p:sp>
    </p:spTree>
    <p:extLst>
      <p:ext uri="{BB962C8B-B14F-4D97-AF65-F5344CB8AC3E}">
        <p14:creationId xmlns:p14="http://schemas.microsoft.com/office/powerpoint/2010/main" val="393841403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Greater Sacramento Region &amp; </a:t>
            </a:r>
            <a:r>
              <a:rPr lang="en-US" smtClean="0"/>
              <a:t>Sectors Contacts</a:t>
            </a:r>
            <a:endParaRPr lang="en-US" dirty="0"/>
          </a:p>
        </p:txBody>
      </p:sp>
      <p:sp>
        <p:nvSpPr>
          <p:cNvPr id="3" name="Footer Placeholder 2"/>
          <p:cNvSpPr>
            <a:spLocks noGrp="1"/>
          </p:cNvSpPr>
          <p:nvPr>
            <p:ph type="ftr" sz="quarter" idx="11"/>
          </p:nvPr>
        </p:nvSpPr>
        <p:spPr/>
        <p:txBody>
          <a:bodyPr/>
          <a:lstStyle/>
          <a:p>
            <a:r>
              <a:rPr lang="en-US" smtClean="0"/>
              <a:t>California Community Colleges – Chancellor’s Office  | 112 Colleges  |  72 Districts  |  2.6 Million Students</a:t>
            </a:r>
            <a:endParaRPr lang="en-US"/>
          </a:p>
        </p:txBody>
      </p:sp>
      <p:pic>
        <p:nvPicPr>
          <p:cNvPr id="4" name="Picture 3"/>
          <p:cNvPicPr/>
          <p:nvPr/>
        </p:nvPicPr>
        <p:blipFill rotWithShape="1">
          <a:blip r:embed="rId2"/>
          <a:srcRect l="14793" t="9468" r="20118" b="6065"/>
          <a:stretch/>
        </p:blipFill>
        <p:spPr bwMode="auto">
          <a:xfrm>
            <a:off x="914400" y="1219200"/>
            <a:ext cx="4876800" cy="506252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861382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2"/>
          </p:nvPr>
        </p:nvSpPr>
        <p:spPr>
          <a:xfrm>
            <a:off x="5181600" y="1600200"/>
            <a:ext cx="3505200" cy="4525963"/>
          </a:xfrm>
        </p:spPr>
        <p:txBody>
          <a:bodyPr/>
          <a:lstStyle/>
          <a:p>
            <a:pPr marL="0" indent="0" algn="ctr">
              <a:buNone/>
            </a:pPr>
            <a:r>
              <a:rPr lang="en-US" b="1" u="sng" dirty="0" smtClean="0"/>
              <a:t>Collective need</a:t>
            </a:r>
          </a:p>
          <a:p>
            <a:pPr>
              <a:spcAft>
                <a:spcPts val="600"/>
              </a:spcAft>
            </a:pPr>
            <a:r>
              <a:rPr lang="en-US" sz="2500" dirty="0" smtClean="0"/>
              <a:t>Unemployment rate</a:t>
            </a:r>
          </a:p>
          <a:p>
            <a:pPr>
              <a:spcAft>
                <a:spcPts val="600"/>
              </a:spcAft>
            </a:pPr>
            <a:r>
              <a:rPr lang="en-US" sz="2500" dirty="0" smtClean="0"/>
              <a:t>2M+ out of work</a:t>
            </a:r>
          </a:p>
          <a:p>
            <a:pPr>
              <a:spcAft>
                <a:spcPts val="600"/>
              </a:spcAft>
            </a:pPr>
            <a:r>
              <a:rPr lang="en-US" sz="2500" dirty="0" smtClean="0"/>
              <a:t>67% voters focused on jobs and economy</a:t>
            </a:r>
          </a:p>
          <a:p>
            <a:pPr>
              <a:spcAft>
                <a:spcPts val="600"/>
              </a:spcAft>
            </a:pPr>
            <a:r>
              <a:rPr lang="en-US" sz="2500" dirty="0" smtClean="0"/>
              <a:t> </a:t>
            </a:r>
            <a:r>
              <a:rPr lang="en-US" sz="2500" dirty="0"/>
              <a:t>S</a:t>
            </a:r>
            <a:r>
              <a:rPr lang="en-US" sz="2500" dirty="0" smtClean="0"/>
              <a:t>killed workforce by sectors</a:t>
            </a:r>
            <a:endParaRPr lang="en-US" sz="2500" dirty="0"/>
          </a:p>
        </p:txBody>
      </p:sp>
      <p:sp>
        <p:nvSpPr>
          <p:cNvPr id="9" name="Slide Number Placeholder 3"/>
          <p:cNvSpPr txBox="1">
            <a:spLocks/>
          </p:cNvSpPr>
          <p:nvPr/>
        </p:nvSpPr>
        <p:spPr>
          <a:xfrm>
            <a:off x="8762999" y="6629400"/>
            <a:ext cx="381001" cy="2286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0" name="Footer Placeholder 5"/>
          <p:cNvSpPr>
            <a:spLocks noGrp="1"/>
          </p:cNvSpPr>
          <p:nvPr/>
        </p:nvSpPr>
        <p:spPr>
          <a:xfrm>
            <a:off x="0" y="6487501"/>
            <a:ext cx="9144000" cy="365125"/>
          </a:xfrm>
          <a:prstGeom prst="rect">
            <a:avLst/>
          </a:prstGeom>
        </p:spPr>
        <p:txBody>
          <a:bodyPr vert="horz" lIns="91440" tIns="45720" rIns="91440" bIns="45720" rtlCol="0" anchor="ctr"/>
          <a:lstStyle>
            <a:defPPr>
              <a:defRPr lang="en-US"/>
            </a:defPPr>
            <a:lvl1pPr marL="0" algn="ctr" defTabSz="914400" rtl="0" eaLnBrk="1" latinLnBrk="0" hangingPunct="1">
              <a:defRPr sz="900" kern="1200">
                <a:solidFill>
                  <a:srgbClr val="DCE2E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smtClean="0"/>
              <a:t>California Community Colleges  –  Chancellor’s Office  | 112 Colleges  |  72 Districts  |  2.6 Million Students</a:t>
            </a:r>
            <a:endParaRPr lang="en-US" sz="1000" dirty="0"/>
          </a:p>
        </p:txBody>
      </p:sp>
      <p:sp>
        <p:nvSpPr>
          <p:cNvPr id="7" name="Title 1"/>
          <p:cNvSpPr>
            <a:spLocks noGrp="1"/>
          </p:cNvSpPr>
          <p:nvPr>
            <p:ph type="title"/>
          </p:nvPr>
        </p:nvSpPr>
        <p:spPr>
          <a:xfrm>
            <a:off x="1225488" y="49398"/>
            <a:ext cx="7842312" cy="963259"/>
          </a:xfrm>
        </p:spPr>
        <p:txBody>
          <a:bodyPr>
            <a:normAutofit/>
          </a:bodyPr>
          <a:lstStyle/>
          <a:p>
            <a:r>
              <a:rPr lang="en-US" dirty="0" smtClean="0"/>
              <a:t>The call to action</a:t>
            </a:r>
            <a:endParaRPr lang="en-US" dirty="0"/>
          </a:p>
        </p:txBody>
      </p:sp>
      <p:pic>
        <p:nvPicPr>
          <p:cNvPr id="8" name="Picture 3"/>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38200" y="1371600"/>
            <a:ext cx="3948832"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r>
              <a:rPr lang="en-US" smtClean="0"/>
              <a:t>California Community Colleges – Chancellor’s Office  | 112 Colleges  |  72 Districts  |  2.6 Million Students</a:t>
            </a:r>
            <a:endParaRPr lang="en-US"/>
          </a:p>
        </p:txBody>
      </p:sp>
      <p:sp>
        <p:nvSpPr>
          <p:cNvPr id="3" name="Slide Number Placeholder 2"/>
          <p:cNvSpPr>
            <a:spLocks noGrp="1"/>
          </p:cNvSpPr>
          <p:nvPr>
            <p:ph type="sldNum" sz="quarter" idx="12"/>
          </p:nvPr>
        </p:nvSpPr>
        <p:spPr/>
        <p:txBody>
          <a:bodyPr/>
          <a:lstStyle/>
          <a:p>
            <a:fld id="{43051941-4126-4597-8895-D29A2A3BA6C5}" type="slidenum">
              <a:rPr lang="en-US" smtClean="0"/>
              <a:pPr/>
              <a:t>3</a:t>
            </a:fld>
            <a:endParaRPr lang="en-US" dirty="0"/>
          </a:p>
        </p:txBody>
      </p:sp>
    </p:spTree>
    <p:extLst>
      <p:ext uri="{BB962C8B-B14F-4D97-AF65-F5344CB8AC3E}">
        <p14:creationId xmlns:p14="http://schemas.microsoft.com/office/powerpoint/2010/main" val="1848293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100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up)">
                                      <p:cBhvr>
                                        <p:cTn id="7" dur="200"/>
                                        <p:tgtEl>
                                          <p:spTgt spid="6">
                                            <p:txEl>
                                              <p:pRg st="0" end="0"/>
                                            </p:txEl>
                                          </p:spTgt>
                                        </p:tgtEl>
                                      </p:cBhvr>
                                    </p:animEffect>
                                  </p:childTnLst>
                                </p:cTn>
                              </p:par>
                            </p:childTnLst>
                          </p:cTn>
                        </p:par>
                        <p:par>
                          <p:cTn id="8" fill="hold">
                            <p:stCondLst>
                              <p:cond delay="1200"/>
                            </p:stCondLst>
                            <p:childTnLst>
                              <p:par>
                                <p:cTn id="9" presetID="22" presetClass="entr" presetSubtype="1" fill="hold" grpId="0" nodeType="afterEffect">
                                  <p:stCondLst>
                                    <p:cond delay="1000"/>
                                  </p:stCondLst>
                                  <p:childTnLst>
                                    <p:set>
                                      <p:cBhvr>
                                        <p:cTn id="10" dur="1" fill="hold">
                                          <p:stCondLst>
                                            <p:cond delay="0"/>
                                          </p:stCondLst>
                                        </p:cTn>
                                        <p:tgtEl>
                                          <p:spTgt spid="6">
                                            <p:txEl>
                                              <p:pRg st="1" end="1"/>
                                            </p:txEl>
                                          </p:spTgt>
                                        </p:tgtEl>
                                        <p:attrNameLst>
                                          <p:attrName>style.visibility</p:attrName>
                                        </p:attrNameLst>
                                      </p:cBhvr>
                                      <p:to>
                                        <p:strVal val="visible"/>
                                      </p:to>
                                    </p:set>
                                    <p:animEffect transition="in" filter="wipe(up)">
                                      <p:cBhvr>
                                        <p:cTn id="11" dur="200"/>
                                        <p:tgtEl>
                                          <p:spTgt spid="6">
                                            <p:txEl>
                                              <p:pRg st="1" end="1"/>
                                            </p:txEl>
                                          </p:spTgt>
                                        </p:tgtEl>
                                      </p:cBhvr>
                                    </p:animEffect>
                                  </p:childTnLst>
                                </p:cTn>
                              </p:par>
                            </p:childTnLst>
                          </p:cTn>
                        </p:par>
                        <p:par>
                          <p:cTn id="12" fill="hold">
                            <p:stCondLst>
                              <p:cond delay="2400"/>
                            </p:stCondLst>
                            <p:childTnLst>
                              <p:par>
                                <p:cTn id="13" presetID="22" presetClass="entr" presetSubtype="1" fill="hold" grpId="0" nodeType="afterEffect">
                                  <p:stCondLst>
                                    <p:cond delay="100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wipe(up)">
                                      <p:cBhvr>
                                        <p:cTn id="15" dur="200"/>
                                        <p:tgtEl>
                                          <p:spTgt spid="6">
                                            <p:txEl>
                                              <p:pRg st="2" end="2"/>
                                            </p:txEl>
                                          </p:spTgt>
                                        </p:tgtEl>
                                      </p:cBhvr>
                                    </p:animEffect>
                                  </p:childTnLst>
                                </p:cTn>
                              </p:par>
                            </p:childTnLst>
                          </p:cTn>
                        </p:par>
                        <p:par>
                          <p:cTn id="16" fill="hold">
                            <p:stCondLst>
                              <p:cond delay="3600"/>
                            </p:stCondLst>
                            <p:childTnLst>
                              <p:par>
                                <p:cTn id="17" presetID="22" presetClass="entr" presetSubtype="1" fill="hold" grpId="0" nodeType="afterEffect">
                                  <p:stCondLst>
                                    <p:cond delay="1000"/>
                                  </p:stCondLst>
                                  <p:childTnLst>
                                    <p:set>
                                      <p:cBhvr>
                                        <p:cTn id="18" dur="1" fill="hold">
                                          <p:stCondLst>
                                            <p:cond delay="0"/>
                                          </p:stCondLst>
                                        </p:cTn>
                                        <p:tgtEl>
                                          <p:spTgt spid="6">
                                            <p:txEl>
                                              <p:pRg st="3" end="3"/>
                                            </p:txEl>
                                          </p:spTgt>
                                        </p:tgtEl>
                                        <p:attrNameLst>
                                          <p:attrName>style.visibility</p:attrName>
                                        </p:attrNameLst>
                                      </p:cBhvr>
                                      <p:to>
                                        <p:strVal val="visible"/>
                                      </p:to>
                                    </p:set>
                                    <p:animEffect transition="in" filter="wipe(up)">
                                      <p:cBhvr>
                                        <p:cTn id="19" dur="200"/>
                                        <p:tgtEl>
                                          <p:spTgt spid="6">
                                            <p:txEl>
                                              <p:pRg st="3" end="3"/>
                                            </p:txEl>
                                          </p:spTgt>
                                        </p:tgtEl>
                                      </p:cBhvr>
                                    </p:animEffect>
                                  </p:childTnLst>
                                </p:cTn>
                              </p:par>
                            </p:childTnLst>
                          </p:cTn>
                        </p:par>
                        <p:par>
                          <p:cTn id="20" fill="hold">
                            <p:stCondLst>
                              <p:cond delay="4800"/>
                            </p:stCondLst>
                            <p:childTnLst>
                              <p:par>
                                <p:cTn id="21" presetID="22" presetClass="entr" presetSubtype="1" fill="hold" grpId="0" nodeType="afterEffect">
                                  <p:stCondLst>
                                    <p:cond delay="1000"/>
                                  </p:stCondLst>
                                  <p:childTnLst>
                                    <p:set>
                                      <p:cBhvr>
                                        <p:cTn id="22" dur="1" fill="hold">
                                          <p:stCondLst>
                                            <p:cond delay="0"/>
                                          </p:stCondLst>
                                        </p:cTn>
                                        <p:tgtEl>
                                          <p:spTgt spid="6">
                                            <p:txEl>
                                              <p:pRg st="4" end="4"/>
                                            </p:txEl>
                                          </p:spTgt>
                                        </p:tgtEl>
                                        <p:attrNameLst>
                                          <p:attrName>style.visibility</p:attrName>
                                        </p:attrNameLst>
                                      </p:cBhvr>
                                      <p:to>
                                        <p:strVal val="visible"/>
                                      </p:to>
                                    </p:set>
                                    <p:animEffect transition="in" filter="wipe(up)">
                                      <p:cBhvr>
                                        <p:cTn id="23" dur="2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advAuto="100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Recap</a:t>
            </a:r>
            <a:br>
              <a:rPr lang="en-US" dirty="0" smtClean="0"/>
            </a:br>
            <a:r>
              <a:rPr lang="en-US" dirty="0" smtClean="0"/>
              <a:t>Consolidation of regional submissions</a:t>
            </a:r>
            <a:endParaRPr lang="en-US" dirty="0"/>
          </a:p>
        </p:txBody>
      </p:sp>
      <p:sp>
        <p:nvSpPr>
          <p:cNvPr id="3" name="Footer Placeholder 2"/>
          <p:cNvSpPr>
            <a:spLocks noGrp="1"/>
          </p:cNvSpPr>
          <p:nvPr>
            <p:ph type="ftr" sz="quarter" idx="11"/>
          </p:nvPr>
        </p:nvSpPr>
        <p:spPr/>
        <p:txBody>
          <a:bodyPr/>
          <a:lstStyle/>
          <a:p>
            <a:r>
              <a:rPr lang="en-US" smtClean="0"/>
              <a:t>California Community Colleges – Chancellor’s Office  | 112 Colleges  |  72 Districts  |  2.6 Million Students</a:t>
            </a:r>
            <a:endParaRPr lang="en-US" dirty="0"/>
          </a:p>
        </p:txBody>
      </p:sp>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33350" y="1414499"/>
            <a:ext cx="8858250" cy="47577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092140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a:xfrm>
            <a:off x="5791200" y="990600"/>
            <a:ext cx="4495800" cy="5562600"/>
          </a:xfrm>
          <a:prstGeom prst="rect">
            <a:avLst/>
          </a:prstGeom>
        </p:spPr>
        <p:txBody>
          <a:bodyPr vert="horz" lIns="91440" tIns="45720" rIns="91440" bIns="45720" rtlCol="0">
            <a:normAutofit fontScale="70000" lnSpcReduction="20000"/>
          </a:bodyPr>
          <a:lstStyle/>
          <a:p>
            <a:endParaRPr lang="en-US" sz="2000" dirty="0"/>
          </a:p>
          <a:p>
            <a:pPr marL="457200" indent="-457200">
              <a:buFont typeface="Arial" pitchFamily="34" charset="0"/>
              <a:buChar char="•"/>
            </a:pPr>
            <a:r>
              <a:rPr lang="en-US" sz="2900" dirty="0"/>
              <a:t>San Diego/Imperial</a:t>
            </a:r>
          </a:p>
          <a:p>
            <a:r>
              <a:rPr lang="en-US" sz="2900" dirty="0"/>
              <a:t>-----</a:t>
            </a:r>
          </a:p>
          <a:p>
            <a:pPr marL="457200" indent="-457200">
              <a:buFont typeface="Arial" pitchFamily="34" charset="0"/>
              <a:buChar char="•"/>
            </a:pPr>
            <a:r>
              <a:rPr lang="en-US" sz="2900" dirty="0"/>
              <a:t>Los Angeles</a:t>
            </a:r>
          </a:p>
          <a:p>
            <a:pPr marL="457200" indent="-457200">
              <a:buFont typeface="Arial" pitchFamily="34" charset="0"/>
              <a:buChar char="•"/>
            </a:pPr>
            <a:r>
              <a:rPr lang="en-US" sz="2900" dirty="0"/>
              <a:t>Orange County</a:t>
            </a:r>
          </a:p>
          <a:p>
            <a:r>
              <a:rPr lang="en-US" sz="2900" dirty="0"/>
              <a:t>-----</a:t>
            </a:r>
          </a:p>
          <a:p>
            <a:pPr marL="457200" indent="-457200">
              <a:buFont typeface="Arial" pitchFamily="34" charset="0"/>
              <a:buChar char="•"/>
            </a:pPr>
            <a:r>
              <a:rPr lang="en-US" sz="2900" dirty="0"/>
              <a:t>East Bay</a:t>
            </a:r>
          </a:p>
          <a:p>
            <a:pPr marL="457200" indent="-457200">
              <a:buFont typeface="Arial" pitchFamily="34" charset="0"/>
              <a:buChar char="•"/>
            </a:pPr>
            <a:r>
              <a:rPr lang="en-US" sz="2900" dirty="0"/>
              <a:t>North Bay</a:t>
            </a:r>
          </a:p>
          <a:p>
            <a:pPr marL="457200" indent="-457200">
              <a:buFont typeface="Arial" pitchFamily="34" charset="0"/>
              <a:buChar char="•"/>
            </a:pPr>
            <a:r>
              <a:rPr lang="en-US" sz="2900" dirty="0"/>
              <a:t>SF/Mid Peninsula</a:t>
            </a:r>
          </a:p>
          <a:p>
            <a:pPr marL="457200" indent="-457200">
              <a:buFont typeface="Arial" pitchFamily="34" charset="0"/>
              <a:buChar char="•"/>
            </a:pPr>
            <a:r>
              <a:rPr lang="en-US" sz="2900" dirty="0"/>
              <a:t>Silicon Valley</a:t>
            </a:r>
          </a:p>
          <a:p>
            <a:pPr marL="457200" indent="-457200">
              <a:buFont typeface="Arial" pitchFamily="34" charset="0"/>
              <a:buChar char="•"/>
            </a:pPr>
            <a:r>
              <a:rPr lang="en-US" sz="2900" dirty="0"/>
              <a:t>Santa </a:t>
            </a:r>
            <a:r>
              <a:rPr lang="en-US" sz="2900" dirty="0" smtClean="0"/>
              <a:t>Cruz/Monterey</a:t>
            </a:r>
            <a:endParaRPr lang="en-US" sz="2900" dirty="0"/>
          </a:p>
          <a:p>
            <a:r>
              <a:rPr lang="en-US" sz="2900" dirty="0" smtClean="0"/>
              <a:t>-----</a:t>
            </a:r>
          </a:p>
          <a:p>
            <a:pPr marL="457200" indent="-457200">
              <a:buFont typeface="Arial" pitchFamily="34" charset="0"/>
              <a:buChar char="•"/>
            </a:pPr>
            <a:r>
              <a:rPr lang="en-US" sz="2900" dirty="0" smtClean="0"/>
              <a:t>Inland Empire/Desert</a:t>
            </a:r>
            <a:endParaRPr lang="en-US" sz="2900" dirty="0"/>
          </a:p>
          <a:p>
            <a:r>
              <a:rPr lang="en-US" sz="2900" dirty="0" smtClean="0"/>
              <a:t>-----</a:t>
            </a:r>
          </a:p>
          <a:p>
            <a:pPr marL="457200" indent="-457200">
              <a:buFont typeface="Arial" pitchFamily="34" charset="0"/>
              <a:buChar char="•"/>
            </a:pPr>
            <a:r>
              <a:rPr lang="en-US" sz="2900" dirty="0" smtClean="0"/>
              <a:t>Greater Sacramento</a:t>
            </a:r>
          </a:p>
          <a:p>
            <a:pPr marL="457200" indent="-457200">
              <a:buFont typeface="Arial" pitchFamily="34" charset="0"/>
              <a:buChar char="•"/>
            </a:pPr>
            <a:r>
              <a:rPr lang="en-US" sz="2900" dirty="0" smtClean="0"/>
              <a:t>Northern Inland CA</a:t>
            </a:r>
          </a:p>
          <a:p>
            <a:pPr marL="457200" indent="-457200">
              <a:buFont typeface="Arial" pitchFamily="34" charset="0"/>
              <a:buChar char="•"/>
            </a:pPr>
            <a:r>
              <a:rPr lang="en-US" sz="2900" dirty="0" smtClean="0"/>
              <a:t>Northern Coastal CA</a:t>
            </a:r>
          </a:p>
          <a:p>
            <a:r>
              <a:rPr lang="en-US" sz="2900" dirty="0" smtClean="0"/>
              <a:t>-----</a:t>
            </a:r>
          </a:p>
          <a:p>
            <a:pPr marL="457200" indent="-457200">
              <a:buFont typeface="Arial" pitchFamily="34" charset="0"/>
              <a:buChar char="•"/>
            </a:pPr>
            <a:r>
              <a:rPr lang="en-US" sz="2900" dirty="0" smtClean="0"/>
              <a:t>South Central</a:t>
            </a:r>
          </a:p>
          <a:p>
            <a:r>
              <a:rPr lang="en-US" sz="2900" dirty="0" smtClean="0"/>
              <a:t>-----</a:t>
            </a:r>
          </a:p>
          <a:p>
            <a:pPr marL="457200" indent="-457200">
              <a:buFont typeface="Arial" pitchFamily="34" charset="0"/>
              <a:buChar char="•"/>
            </a:pPr>
            <a:r>
              <a:rPr lang="en-US" sz="2900" dirty="0" smtClean="0"/>
              <a:t>Central</a:t>
            </a:r>
          </a:p>
          <a:p>
            <a:pPr marL="457200" indent="-457200">
              <a:buFont typeface="Arial" pitchFamily="34" charset="0"/>
              <a:buChar char="•"/>
            </a:pPr>
            <a:r>
              <a:rPr lang="en-US" sz="2900" dirty="0" smtClean="0"/>
              <a:t>Mother Lode</a:t>
            </a:r>
          </a:p>
        </p:txBody>
      </p:sp>
      <p:sp>
        <p:nvSpPr>
          <p:cNvPr id="8" name="Footer Placeholder 5"/>
          <p:cNvSpPr>
            <a:spLocks noGrp="1"/>
          </p:cNvSpPr>
          <p:nvPr>
            <p:ph type="ftr" sz="quarter" idx="11"/>
          </p:nvPr>
        </p:nvSpPr>
        <p:spPr>
          <a:xfrm>
            <a:off x="-19594" y="6477728"/>
            <a:ext cx="9144000" cy="365125"/>
          </a:xfrm>
        </p:spPr>
        <p:txBody>
          <a:bodyPr/>
          <a:lstStyle/>
          <a:p>
            <a:r>
              <a:rPr lang="en-US" sz="1000" smtClean="0"/>
              <a:t>California Community Colleges – Chancellor’s Office  | 112 Colleges  |  72 Districts  |  2.6 Million Students</a:t>
            </a:r>
            <a:endParaRPr lang="en-US" sz="1000" dirty="0"/>
          </a:p>
        </p:txBody>
      </p:sp>
      <p:pic>
        <p:nvPicPr>
          <p:cNvPr id="5" name="Picture 4" descr="CCC_RegionalMapClean.png"/>
          <p:cNvPicPr>
            <a:picLocks noChangeAspect="1"/>
          </p:cNvPicPr>
          <p:nvPr/>
        </p:nvPicPr>
        <p:blipFill>
          <a:blip r:embed="rId3"/>
          <a:stretch>
            <a:fillRect/>
          </a:stretch>
        </p:blipFill>
        <p:spPr>
          <a:xfrm>
            <a:off x="1371600" y="1371600"/>
            <a:ext cx="4025032" cy="4724400"/>
          </a:xfrm>
          <a:prstGeom prst="rect">
            <a:avLst/>
          </a:prstGeom>
        </p:spPr>
      </p:pic>
      <p:pic>
        <p:nvPicPr>
          <p:cNvPr id="9" name="Picture 3"/>
          <p:cNvPicPr>
            <a:picLocks noChangeAspect="1" noChangeArrowheads="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61368" y="1371600"/>
            <a:ext cx="3948832"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title"/>
          </p:nvPr>
        </p:nvSpPr>
        <p:spPr>
          <a:xfrm>
            <a:off x="1225488" y="49398"/>
            <a:ext cx="7842312" cy="963259"/>
          </a:xfrm>
        </p:spPr>
        <p:txBody>
          <a:bodyPr>
            <a:normAutofit/>
          </a:bodyPr>
          <a:lstStyle/>
          <a:p>
            <a:r>
              <a:rPr lang="en-US" dirty="0" smtClean="0"/>
              <a:t>California’s reality:  many regional economies</a:t>
            </a:r>
            <a:endParaRPr lang="en-US" dirty="0"/>
          </a:p>
        </p:txBody>
      </p:sp>
      <p:sp>
        <p:nvSpPr>
          <p:cNvPr id="2" name="Slide Number Placeholder 1"/>
          <p:cNvSpPr>
            <a:spLocks noGrp="1"/>
          </p:cNvSpPr>
          <p:nvPr>
            <p:ph type="sldNum" sz="quarter" idx="12"/>
          </p:nvPr>
        </p:nvSpPr>
        <p:spPr/>
        <p:txBody>
          <a:bodyPr/>
          <a:lstStyle/>
          <a:p>
            <a:fld id="{43051941-4126-4597-8895-D29A2A3BA6C5}" type="slidenum">
              <a:rPr lang="en-US" smtClean="0"/>
              <a:pPr/>
              <a:t>4</a:t>
            </a:fld>
            <a:endParaRPr lang="en-US" dirty="0"/>
          </a:p>
        </p:txBody>
      </p:sp>
    </p:spTree>
    <p:extLst>
      <p:ext uri="{BB962C8B-B14F-4D97-AF65-F5344CB8AC3E}">
        <p14:creationId xmlns:p14="http://schemas.microsoft.com/office/powerpoint/2010/main" val="442776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afterEffect">
                                  <p:stCondLst>
                                    <p:cond delay="0"/>
                                  </p:stCondLst>
                                  <p:childTnLst>
                                    <p:animEffect transition="out" filter="fade">
                                      <p:cBhvr>
                                        <p:cTn id="6" dur="500" tmFilter="0, 0; .2, .5; .8, .5; 1, 0"/>
                                        <p:tgtEl>
                                          <p:spTgt spid="5"/>
                                        </p:tgtEl>
                                      </p:cBhvr>
                                    </p:animEffect>
                                    <p:animScale>
                                      <p:cBhvr>
                                        <p:cTn id="7" dur="250" autoRev="1" fill="hold"/>
                                        <p:tgtEl>
                                          <p:spTgt spid="5"/>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nodeType="clickEffect">
                                  <p:stCondLst>
                                    <p:cond delay="1000"/>
                                  </p:stCondLst>
                                  <p:childTnLst>
                                    <p:set>
                                      <p:cBhvr>
                                        <p:cTn id="11" dur="1" fill="hold">
                                          <p:stCondLst>
                                            <p:cond delay="0"/>
                                          </p:stCondLst>
                                        </p:cTn>
                                        <p:tgtEl>
                                          <p:spTgt spid="9"/>
                                        </p:tgtEl>
                                        <p:attrNameLst>
                                          <p:attrName>style.visibility</p:attrName>
                                        </p:attrNameLst>
                                      </p:cBhvr>
                                      <p:to>
                                        <p:strVal val="hidden"/>
                                      </p:to>
                                    </p:se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animEffect transition="in" filter="fade">
                                      <p:cBhvr>
                                        <p:cTn id="15" dur="100"/>
                                        <p:tgtEl>
                                          <p:spTgt spid="7">
                                            <p:txEl>
                                              <p:pRg st="1" end="1"/>
                                            </p:txEl>
                                          </p:spTgt>
                                        </p:tgtEl>
                                      </p:cBhvr>
                                    </p:animEffect>
                                    <p:anim calcmode="lin" valueType="num">
                                      <p:cBhvr>
                                        <p:cTn id="16" dur="1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17" dur="1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par>
                          <p:cTn id="18" fill="hold">
                            <p:stCondLst>
                              <p:cond delay="1100"/>
                            </p:stCondLst>
                            <p:childTnLst>
                              <p:par>
                                <p:cTn id="19" presetID="42" presetClass="entr" presetSubtype="0" fill="hold" grpId="0" nodeType="afterEffect">
                                  <p:stCondLst>
                                    <p:cond delay="0"/>
                                  </p:stCondLst>
                                  <p:childTnLst>
                                    <p:set>
                                      <p:cBhvr>
                                        <p:cTn id="20" dur="1" fill="hold">
                                          <p:stCondLst>
                                            <p:cond delay="0"/>
                                          </p:stCondLst>
                                        </p:cTn>
                                        <p:tgtEl>
                                          <p:spTgt spid="7">
                                            <p:txEl>
                                              <p:pRg st="2" end="2"/>
                                            </p:txEl>
                                          </p:spTgt>
                                        </p:tgtEl>
                                        <p:attrNameLst>
                                          <p:attrName>style.visibility</p:attrName>
                                        </p:attrNameLst>
                                      </p:cBhvr>
                                      <p:to>
                                        <p:strVal val="visible"/>
                                      </p:to>
                                    </p:set>
                                    <p:animEffect transition="in" filter="fade">
                                      <p:cBhvr>
                                        <p:cTn id="21" dur="100"/>
                                        <p:tgtEl>
                                          <p:spTgt spid="7">
                                            <p:txEl>
                                              <p:pRg st="2" end="2"/>
                                            </p:txEl>
                                          </p:spTgt>
                                        </p:tgtEl>
                                      </p:cBhvr>
                                    </p:animEffect>
                                    <p:anim calcmode="lin" valueType="num">
                                      <p:cBhvr>
                                        <p:cTn id="22" dur="1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23" dur="1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1200"/>
                            </p:stCondLst>
                            <p:childTnLst>
                              <p:par>
                                <p:cTn id="25" presetID="42" presetClass="entr" presetSubtype="0" fill="hold" grpId="0" nodeType="afterEffect">
                                  <p:stCondLst>
                                    <p:cond delay="0"/>
                                  </p:stCondLst>
                                  <p:childTnLst>
                                    <p:set>
                                      <p:cBhvr>
                                        <p:cTn id="26" dur="1" fill="hold">
                                          <p:stCondLst>
                                            <p:cond delay="0"/>
                                          </p:stCondLst>
                                        </p:cTn>
                                        <p:tgtEl>
                                          <p:spTgt spid="7">
                                            <p:txEl>
                                              <p:pRg st="3" end="3"/>
                                            </p:txEl>
                                          </p:spTgt>
                                        </p:tgtEl>
                                        <p:attrNameLst>
                                          <p:attrName>style.visibility</p:attrName>
                                        </p:attrNameLst>
                                      </p:cBhvr>
                                      <p:to>
                                        <p:strVal val="visible"/>
                                      </p:to>
                                    </p:set>
                                    <p:animEffect transition="in" filter="fade">
                                      <p:cBhvr>
                                        <p:cTn id="27" dur="100"/>
                                        <p:tgtEl>
                                          <p:spTgt spid="7">
                                            <p:txEl>
                                              <p:pRg st="3" end="3"/>
                                            </p:txEl>
                                          </p:spTgt>
                                        </p:tgtEl>
                                      </p:cBhvr>
                                    </p:animEffect>
                                    <p:anim calcmode="lin" valueType="num">
                                      <p:cBhvr>
                                        <p:cTn id="28" dur="1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29" dur="1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par>
                          <p:cTn id="30" fill="hold">
                            <p:stCondLst>
                              <p:cond delay="1300"/>
                            </p:stCondLst>
                            <p:childTnLst>
                              <p:par>
                                <p:cTn id="31" presetID="42" presetClass="entr" presetSubtype="0" fill="hold" grpId="0" nodeType="afterEffect">
                                  <p:stCondLst>
                                    <p:cond delay="0"/>
                                  </p:stCondLst>
                                  <p:childTnLst>
                                    <p:set>
                                      <p:cBhvr>
                                        <p:cTn id="32" dur="1" fill="hold">
                                          <p:stCondLst>
                                            <p:cond delay="0"/>
                                          </p:stCondLst>
                                        </p:cTn>
                                        <p:tgtEl>
                                          <p:spTgt spid="7">
                                            <p:txEl>
                                              <p:pRg st="4" end="4"/>
                                            </p:txEl>
                                          </p:spTgt>
                                        </p:tgtEl>
                                        <p:attrNameLst>
                                          <p:attrName>style.visibility</p:attrName>
                                        </p:attrNameLst>
                                      </p:cBhvr>
                                      <p:to>
                                        <p:strVal val="visible"/>
                                      </p:to>
                                    </p:set>
                                    <p:animEffect transition="in" filter="fade">
                                      <p:cBhvr>
                                        <p:cTn id="33" dur="100"/>
                                        <p:tgtEl>
                                          <p:spTgt spid="7">
                                            <p:txEl>
                                              <p:pRg st="4" end="4"/>
                                            </p:txEl>
                                          </p:spTgt>
                                        </p:tgtEl>
                                      </p:cBhvr>
                                    </p:animEffect>
                                    <p:anim calcmode="lin" valueType="num">
                                      <p:cBhvr>
                                        <p:cTn id="34" dur="1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35" dur="100" fill="hold"/>
                                        <p:tgtEl>
                                          <p:spTgt spid="7">
                                            <p:txEl>
                                              <p:pRg st="4" end="4"/>
                                            </p:txEl>
                                          </p:spTgt>
                                        </p:tgtEl>
                                        <p:attrNameLst>
                                          <p:attrName>ppt_y</p:attrName>
                                        </p:attrNameLst>
                                      </p:cBhvr>
                                      <p:tavLst>
                                        <p:tav tm="0">
                                          <p:val>
                                            <p:strVal val="#ppt_y+.1"/>
                                          </p:val>
                                        </p:tav>
                                        <p:tav tm="100000">
                                          <p:val>
                                            <p:strVal val="#ppt_y"/>
                                          </p:val>
                                        </p:tav>
                                      </p:tavLst>
                                    </p:anim>
                                  </p:childTnLst>
                                </p:cTn>
                              </p:par>
                            </p:childTnLst>
                          </p:cTn>
                        </p:par>
                        <p:par>
                          <p:cTn id="36" fill="hold">
                            <p:stCondLst>
                              <p:cond delay="1400"/>
                            </p:stCondLst>
                            <p:childTnLst>
                              <p:par>
                                <p:cTn id="37" presetID="42" presetClass="entr" presetSubtype="0" fill="hold" grpId="0" nodeType="afterEffect">
                                  <p:stCondLst>
                                    <p:cond delay="0"/>
                                  </p:stCondLst>
                                  <p:childTnLst>
                                    <p:set>
                                      <p:cBhvr>
                                        <p:cTn id="38" dur="1" fill="hold">
                                          <p:stCondLst>
                                            <p:cond delay="0"/>
                                          </p:stCondLst>
                                        </p:cTn>
                                        <p:tgtEl>
                                          <p:spTgt spid="7">
                                            <p:txEl>
                                              <p:pRg st="5" end="5"/>
                                            </p:txEl>
                                          </p:spTgt>
                                        </p:tgtEl>
                                        <p:attrNameLst>
                                          <p:attrName>style.visibility</p:attrName>
                                        </p:attrNameLst>
                                      </p:cBhvr>
                                      <p:to>
                                        <p:strVal val="visible"/>
                                      </p:to>
                                    </p:set>
                                    <p:animEffect transition="in" filter="fade">
                                      <p:cBhvr>
                                        <p:cTn id="39" dur="100"/>
                                        <p:tgtEl>
                                          <p:spTgt spid="7">
                                            <p:txEl>
                                              <p:pRg st="5" end="5"/>
                                            </p:txEl>
                                          </p:spTgt>
                                        </p:tgtEl>
                                      </p:cBhvr>
                                    </p:animEffect>
                                    <p:anim calcmode="lin" valueType="num">
                                      <p:cBhvr>
                                        <p:cTn id="40" dur="100" fill="hold"/>
                                        <p:tgtEl>
                                          <p:spTgt spid="7">
                                            <p:txEl>
                                              <p:pRg st="5" end="5"/>
                                            </p:txEl>
                                          </p:spTgt>
                                        </p:tgtEl>
                                        <p:attrNameLst>
                                          <p:attrName>ppt_x</p:attrName>
                                        </p:attrNameLst>
                                      </p:cBhvr>
                                      <p:tavLst>
                                        <p:tav tm="0">
                                          <p:val>
                                            <p:strVal val="#ppt_x"/>
                                          </p:val>
                                        </p:tav>
                                        <p:tav tm="100000">
                                          <p:val>
                                            <p:strVal val="#ppt_x"/>
                                          </p:val>
                                        </p:tav>
                                      </p:tavLst>
                                    </p:anim>
                                    <p:anim calcmode="lin" valueType="num">
                                      <p:cBhvr>
                                        <p:cTn id="41" dur="100" fill="hold"/>
                                        <p:tgtEl>
                                          <p:spTgt spid="7">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1500"/>
                            </p:stCondLst>
                            <p:childTnLst>
                              <p:par>
                                <p:cTn id="43" presetID="42" presetClass="entr" presetSubtype="0" fill="hold" grpId="0" nodeType="afterEffect">
                                  <p:stCondLst>
                                    <p:cond delay="0"/>
                                  </p:stCondLst>
                                  <p:childTnLst>
                                    <p:set>
                                      <p:cBhvr>
                                        <p:cTn id="44" dur="1" fill="hold">
                                          <p:stCondLst>
                                            <p:cond delay="0"/>
                                          </p:stCondLst>
                                        </p:cTn>
                                        <p:tgtEl>
                                          <p:spTgt spid="7">
                                            <p:txEl>
                                              <p:pRg st="6" end="6"/>
                                            </p:txEl>
                                          </p:spTgt>
                                        </p:tgtEl>
                                        <p:attrNameLst>
                                          <p:attrName>style.visibility</p:attrName>
                                        </p:attrNameLst>
                                      </p:cBhvr>
                                      <p:to>
                                        <p:strVal val="visible"/>
                                      </p:to>
                                    </p:set>
                                    <p:animEffect transition="in" filter="fade">
                                      <p:cBhvr>
                                        <p:cTn id="45" dur="100"/>
                                        <p:tgtEl>
                                          <p:spTgt spid="7">
                                            <p:txEl>
                                              <p:pRg st="6" end="6"/>
                                            </p:txEl>
                                          </p:spTgt>
                                        </p:tgtEl>
                                      </p:cBhvr>
                                    </p:animEffect>
                                    <p:anim calcmode="lin" valueType="num">
                                      <p:cBhvr>
                                        <p:cTn id="46" dur="100" fill="hold"/>
                                        <p:tgtEl>
                                          <p:spTgt spid="7">
                                            <p:txEl>
                                              <p:pRg st="6" end="6"/>
                                            </p:txEl>
                                          </p:spTgt>
                                        </p:tgtEl>
                                        <p:attrNameLst>
                                          <p:attrName>ppt_x</p:attrName>
                                        </p:attrNameLst>
                                      </p:cBhvr>
                                      <p:tavLst>
                                        <p:tav tm="0">
                                          <p:val>
                                            <p:strVal val="#ppt_x"/>
                                          </p:val>
                                        </p:tav>
                                        <p:tav tm="100000">
                                          <p:val>
                                            <p:strVal val="#ppt_x"/>
                                          </p:val>
                                        </p:tav>
                                      </p:tavLst>
                                    </p:anim>
                                    <p:anim calcmode="lin" valueType="num">
                                      <p:cBhvr>
                                        <p:cTn id="47" dur="100" fill="hold"/>
                                        <p:tgtEl>
                                          <p:spTgt spid="7">
                                            <p:txEl>
                                              <p:pRg st="6" end="6"/>
                                            </p:txEl>
                                          </p:spTgt>
                                        </p:tgtEl>
                                        <p:attrNameLst>
                                          <p:attrName>ppt_y</p:attrName>
                                        </p:attrNameLst>
                                      </p:cBhvr>
                                      <p:tavLst>
                                        <p:tav tm="0">
                                          <p:val>
                                            <p:strVal val="#ppt_y+.1"/>
                                          </p:val>
                                        </p:tav>
                                        <p:tav tm="100000">
                                          <p:val>
                                            <p:strVal val="#ppt_y"/>
                                          </p:val>
                                        </p:tav>
                                      </p:tavLst>
                                    </p:anim>
                                  </p:childTnLst>
                                </p:cTn>
                              </p:par>
                            </p:childTnLst>
                          </p:cTn>
                        </p:par>
                        <p:par>
                          <p:cTn id="48" fill="hold">
                            <p:stCondLst>
                              <p:cond delay="1600"/>
                            </p:stCondLst>
                            <p:childTnLst>
                              <p:par>
                                <p:cTn id="49" presetID="42" presetClass="entr" presetSubtype="0" fill="hold" grpId="0" nodeType="afterEffect">
                                  <p:stCondLst>
                                    <p:cond delay="0"/>
                                  </p:stCondLst>
                                  <p:childTnLst>
                                    <p:set>
                                      <p:cBhvr>
                                        <p:cTn id="50" dur="1" fill="hold">
                                          <p:stCondLst>
                                            <p:cond delay="0"/>
                                          </p:stCondLst>
                                        </p:cTn>
                                        <p:tgtEl>
                                          <p:spTgt spid="7">
                                            <p:txEl>
                                              <p:pRg st="7" end="7"/>
                                            </p:txEl>
                                          </p:spTgt>
                                        </p:tgtEl>
                                        <p:attrNameLst>
                                          <p:attrName>style.visibility</p:attrName>
                                        </p:attrNameLst>
                                      </p:cBhvr>
                                      <p:to>
                                        <p:strVal val="visible"/>
                                      </p:to>
                                    </p:set>
                                    <p:animEffect transition="in" filter="fade">
                                      <p:cBhvr>
                                        <p:cTn id="51" dur="100"/>
                                        <p:tgtEl>
                                          <p:spTgt spid="7">
                                            <p:txEl>
                                              <p:pRg st="7" end="7"/>
                                            </p:txEl>
                                          </p:spTgt>
                                        </p:tgtEl>
                                      </p:cBhvr>
                                    </p:animEffect>
                                    <p:anim calcmode="lin" valueType="num">
                                      <p:cBhvr>
                                        <p:cTn id="52" dur="100" fill="hold"/>
                                        <p:tgtEl>
                                          <p:spTgt spid="7">
                                            <p:txEl>
                                              <p:pRg st="7" end="7"/>
                                            </p:txEl>
                                          </p:spTgt>
                                        </p:tgtEl>
                                        <p:attrNameLst>
                                          <p:attrName>ppt_x</p:attrName>
                                        </p:attrNameLst>
                                      </p:cBhvr>
                                      <p:tavLst>
                                        <p:tav tm="0">
                                          <p:val>
                                            <p:strVal val="#ppt_x"/>
                                          </p:val>
                                        </p:tav>
                                        <p:tav tm="100000">
                                          <p:val>
                                            <p:strVal val="#ppt_x"/>
                                          </p:val>
                                        </p:tav>
                                      </p:tavLst>
                                    </p:anim>
                                    <p:anim calcmode="lin" valueType="num">
                                      <p:cBhvr>
                                        <p:cTn id="53" dur="100" fill="hold"/>
                                        <p:tgtEl>
                                          <p:spTgt spid="7">
                                            <p:txEl>
                                              <p:pRg st="7" end="7"/>
                                            </p:txEl>
                                          </p:spTgt>
                                        </p:tgtEl>
                                        <p:attrNameLst>
                                          <p:attrName>ppt_y</p:attrName>
                                        </p:attrNameLst>
                                      </p:cBhvr>
                                      <p:tavLst>
                                        <p:tav tm="0">
                                          <p:val>
                                            <p:strVal val="#ppt_y+.1"/>
                                          </p:val>
                                        </p:tav>
                                        <p:tav tm="100000">
                                          <p:val>
                                            <p:strVal val="#ppt_y"/>
                                          </p:val>
                                        </p:tav>
                                      </p:tavLst>
                                    </p:anim>
                                  </p:childTnLst>
                                </p:cTn>
                              </p:par>
                            </p:childTnLst>
                          </p:cTn>
                        </p:par>
                        <p:par>
                          <p:cTn id="54" fill="hold">
                            <p:stCondLst>
                              <p:cond delay="1700"/>
                            </p:stCondLst>
                            <p:childTnLst>
                              <p:par>
                                <p:cTn id="55" presetID="42" presetClass="entr" presetSubtype="0" fill="hold" grpId="0" nodeType="afterEffect">
                                  <p:stCondLst>
                                    <p:cond delay="0"/>
                                  </p:stCondLst>
                                  <p:childTnLst>
                                    <p:set>
                                      <p:cBhvr>
                                        <p:cTn id="56" dur="1" fill="hold">
                                          <p:stCondLst>
                                            <p:cond delay="0"/>
                                          </p:stCondLst>
                                        </p:cTn>
                                        <p:tgtEl>
                                          <p:spTgt spid="7">
                                            <p:txEl>
                                              <p:pRg st="8" end="8"/>
                                            </p:txEl>
                                          </p:spTgt>
                                        </p:tgtEl>
                                        <p:attrNameLst>
                                          <p:attrName>style.visibility</p:attrName>
                                        </p:attrNameLst>
                                      </p:cBhvr>
                                      <p:to>
                                        <p:strVal val="visible"/>
                                      </p:to>
                                    </p:set>
                                    <p:animEffect transition="in" filter="fade">
                                      <p:cBhvr>
                                        <p:cTn id="57" dur="100"/>
                                        <p:tgtEl>
                                          <p:spTgt spid="7">
                                            <p:txEl>
                                              <p:pRg st="8" end="8"/>
                                            </p:txEl>
                                          </p:spTgt>
                                        </p:tgtEl>
                                      </p:cBhvr>
                                    </p:animEffect>
                                    <p:anim calcmode="lin" valueType="num">
                                      <p:cBhvr>
                                        <p:cTn id="58" dur="100" fill="hold"/>
                                        <p:tgtEl>
                                          <p:spTgt spid="7">
                                            <p:txEl>
                                              <p:pRg st="8" end="8"/>
                                            </p:txEl>
                                          </p:spTgt>
                                        </p:tgtEl>
                                        <p:attrNameLst>
                                          <p:attrName>ppt_x</p:attrName>
                                        </p:attrNameLst>
                                      </p:cBhvr>
                                      <p:tavLst>
                                        <p:tav tm="0">
                                          <p:val>
                                            <p:strVal val="#ppt_x"/>
                                          </p:val>
                                        </p:tav>
                                        <p:tav tm="100000">
                                          <p:val>
                                            <p:strVal val="#ppt_x"/>
                                          </p:val>
                                        </p:tav>
                                      </p:tavLst>
                                    </p:anim>
                                    <p:anim calcmode="lin" valueType="num">
                                      <p:cBhvr>
                                        <p:cTn id="59" dur="100" fill="hold"/>
                                        <p:tgtEl>
                                          <p:spTgt spid="7">
                                            <p:txEl>
                                              <p:pRg st="8" end="8"/>
                                            </p:txEl>
                                          </p:spTgt>
                                        </p:tgtEl>
                                        <p:attrNameLst>
                                          <p:attrName>ppt_y</p:attrName>
                                        </p:attrNameLst>
                                      </p:cBhvr>
                                      <p:tavLst>
                                        <p:tav tm="0">
                                          <p:val>
                                            <p:strVal val="#ppt_y+.1"/>
                                          </p:val>
                                        </p:tav>
                                        <p:tav tm="100000">
                                          <p:val>
                                            <p:strVal val="#ppt_y"/>
                                          </p:val>
                                        </p:tav>
                                      </p:tavLst>
                                    </p:anim>
                                  </p:childTnLst>
                                </p:cTn>
                              </p:par>
                            </p:childTnLst>
                          </p:cTn>
                        </p:par>
                        <p:par>
                          <p:cTn id="60" fill="hold">
                            <p:stCondLst>
                              <p:cond delay="1800"/>
                            </p:stCondLst>
                            <p:childTnLst>
                              <p:par>
                                <p:cTn id="61" presetID="42" presetClass="entr" presetSubtype="0" fill="hold" grpId="0" nodeType="afterEffect">
                                  <p:stCondLst>
                                    <p:cond delay="0"/>
                                  </p:stCondLst>
                                  <p:childTnLst>
                                    <p:set>
                                      <p:cBhvr>
                                        <p:cTn id="62" dur="1" fill="hold">
                                          <p:stCondLst>
                                            <p:cond delay="0"/>
                                          </p:stCondLst>
                                        </p:cTn>
                                        <p:tgtEl>
                                          <p:spTgt spid="7">
                                            <p:txEl>
                                              <p:pRg st="9" end="9"/>
                                            </p:txEl>
                                          </p:spTgt>
                                        </p:tgtEl>
                                        <p:attrNameLst>
                                          <p:attrName>style.visibility</p:attrName>
                                        </p:attrNameLst>
                                      </p:cBhvr>
                                      <p:to>
                                        <p:strVal val="visible"/>
                                      </p:to>
                                    </p:set>
                                    <p:animEffect transition="in" filter="fade">
                                      <p:cBhvr>
                                        <p:cTn id="63" dur="100"/>
                                        <p:tgtEl>
                                          <p:spTgt spid="7">
                                            <p:txEl>
                                              <p:pRg st="9" end="9"/>
                                            </p:txEl>
                                          </p:spTgt>
                                        </p:tgtEl>
                                      </p:cBhvr>
                                    </p:animEffect>
                                    <p:anim calcmode="lin" valueType="num">
                                      <p:cBhvr>
                                        <p:cTn id="64" dur="100" fill="hold"/>
                                        <p:tgtEl>
                                          <p:spTgt spid="7">
                                            <p:txEl>
                                              <p:pRg st="9" end="9"/>
                                            </p:txEl>
                                          </p:spTgt>
                                        </p:tgtEl>
                                        <p:attrNameLst>
                                          <p:attrName>ppt_x</p:attrName>
                                        </p:attrNameLst>
                                      </p:cBhvr>
                                      <p:tavLst>
                                        <p:tav tm="0">
                                          <p:val>
                                            <p:strVal val="#ppt_x"/>
                                          </p:val>
                                        </p:tav>
                                        <p:tav tm="100000">
                                          <p:val>
                                            <p:strVal val="#ppt_x"/>
                                          </p:val>
                                        </p:tav>
                                      </p:tavLst>
                                    </p:anim>
                                    <p:anim calcmode="lin" valueType="num">
                                      <p:cBhvr>
                                        <p:cTn id="65" dur="100" fill="hold"/>
                                        <p:tgtEl>
                                          <p:spTgt spid="7">
                                            <p:txEl>
                                              <p:pRg st="9" end="9"/>
                                            </p:txEl>
                                          </p:spTgt>
                                        </p:tgtEl>
                                        <p:attrNameLst>
                                          <p:attrName>ppt_y</p:attrName>
                                        </p:attrNameLst>
                                      </p:cBhvr>
                                      <p:tavLst>
                                        <p:tav tm="0">
                                          <p:val>
                                            <p:strVal val="#ppt_y+.1"/>
                                          </p:val>
                                        </p:tav>
                                        <p:tav tm="100000">
                                          <p:val>
                                            <p:strVal val="#ppt_y"/>
                                          </p:val>
                                        </p:tav>
                                      </p:tavLst>
                                    </p:anim>
                                  </p:childTnLst>
                                </p:cTn>
                              </p:par>
                            </p:childTnLst>
                          </p:cTn>
                        </p:par>
                        <p:par>
                          <p:cTn id="66" fill="hold">
                            <p:stCondLst>
                              <p:cond delay="1900"/>
                            </p:stCondLst>
                            <p:childTnLst>
                              <p:par>
                                <p:cTn id="67" presetID="42" presetClass="entr" presetSubtype="0" fill="hold" grpId="0" nodeType="afterEffect">
                                  <p:stCondLst>
                                    <p:cond delay="0"/>
                                  </p:stCondLst>
                                  <p:childTnLst>
                                    <p:set>
                                      <p:cBhvr>
                                        <p:cTn id="68" dur="1" fill="hold">
                                          <p:stCondLst>
                                            <p:cond delay="0"/>
                                          </p:stCondLst>
                                        </p:cTn>
                                        <p:tgtEl>
                                          <p:spTgt spid="7">
                                            <p:txEl>
                                              <p:pRg st="10" end="10"/>
                                            </p:txEl>
                                          </p:spTgt>
                                        </p:tgtEl>
                                        <p:attrNameLst>
                                          <p:attrName>style.visibility</p:attrName>
                                        </p:attrNameLst>
                                      </p:cBhvr>
                                      <p:to>
                                        <p:strVal val="visible"/>
                                      </p:to>
                                    </p:set>
                                    <p:animEffect transition="in" filter="fade">
                                      <p:cBhvr>
                                        <p:cTn id="69" dur="100"/>
                                        <p:tgtEl>
                                          <p:spTgt spid="7">
                                            <p:txEl>
                                              <p:pRg st="10" end="10"/>
                                            </p:txEl>
                                          </p:spTgt>
                                        </p:tgtEl>
                                      </p:cBhvr>
                                    </p:animEffect>
                                    <p:anim calcmode="lin" valueType="num">
                                      <p:cBhvr>
                                        <p:cTn id="70" dur="100" fill="hold"/>
                                        <p:tgtEl>
                                          <p:spTgt spid="7">
                                            <p:txEl>
                                              <p:pRg st="10" end="10"/>
                                            </p:txEl>
                                          </p:spTgt>
                                        </p:tgtEl>
                                        <p:attrNameLst>
                                          <p:attrName>ppt_x</p:attrName>
                                        </p:attrNameLst>
                                      </p:cBhvr>
                                      <p:tavLst>
                                        <p:tav tm="0">
                                          <p:val>
                                            <p:strVal val="#ppt_x"/>
                                          </p:val>
                                        </p:tav>
                                        <p:tav tm="100000">
                                          <p:val>
                                            <p:strVal val="#ppt_x"/>
                                          </p:val>
                                        </p:tav>
                                      </p:tavLst>
                                    </p:anim>
                                    <p:anim calcmode="lin" valueType="num">
                                      <p:cBhvr>
                                        <p:cTn id="71" dur="100" fill="hold"/>
                                        <p:tgtEl>
                                          <p:spTgt spid="7">
                                            <p:txEl>
                                              <p:pRg st="10" end="10"/>
                                            </p:txEl>
                                          </p:spTgt>
                                        </p:tgtEl>
                                        <p:attrNameLst>
                                          <p:attrName>ppt_y</p:attrName>
                                        </p:attrNameLst>
                                      </p:cBhvr>
                                      <p:tavLst>
                                        <p:tav tm="0">
                                          <p:val>
                                            <p:strVal val="#ppt_y+.1"/>
                                          </p:val>
                                        </p:tav>
                                        <p:tav tm="100000">
                                          <p:val>
                                            <p:strVal val="#ppt_y"/>
                                          </p:val>
                                        </p:tav>
                                      </p:tavLst>
                                    </p:anim>
                                  </p:childTnLst>
                                </p:cTn>
                              </p:par>
                            </p:childTnLst>
                          </p:cTn>
                        </p:par>
                        <p:par>
                          <p:cTn id="72" fill="hold">
                            <p:stCondLst>
                              <p:cond delay="2000"/>
                            </p:stCondLst>
                            <p:childTnLst>
                              <p:par>
                                <p:cTn id="73" presetID="42" presetClass="entr" presetSubtype="0" fill="hold" grpId="0" nodeType="afterEffect">
                                  <p:stCondLst>
                                    <p:cond delay="0"/>
                                  </p:stCondLst>
                                  <p:childTnLst>
                                    <p:set>
                                      <p:cBhvr>
                                        <p:cTn id="74" dur="1" fill="hold">
                                          <p:stCondLst>
                                            <p:cond delay="0"/>
                                          </p:stCondLst>
                                        </p:cTn>
                                        <p:tgtEl>
                                          <p:spTgt spid="7">
                                            <p:txEl>
                                              <p:pRg st="11" end="11"/>
                                            </p:txEl>
                                          </p:spTgt>
                                        </p:tgtEl>
                                        <p:attrNameLst>
                                          <p:attrName>style.visibility</p:attrName>
                                        </p:attrNameLst>
                                      </p:cBhvr>
                                      <p:to>
                                        <p:strVal val="visible"/>
                                      </p:to>
                                    </p:set>
                                    <p:animEffect transition="in" filter="fade">
                                      <p:cBhvr>
                                        <p:cTn id="75" dur="100"/>
                                        <p:tgtEl>
                                          <p:spTgt spid="7">
                                            <p:txEl>
                                              <p:pRg st="11" end="11"/>
                                            </p:txEl>
                                          </p:spTgt>
                                        </p:tgtEl>
                                      </p:cBhvr>
                                    </p:animEffect>
                                    <p:anim calcmode="lin" valueType="num">
                                      <p:cBhvr>
                                        <p:cTn id="76" dur="100" fill="hold"/>
                                        <p:tgtEl>
                                          <p:spTgt spid="7">
                                            <p:txEl>
                                              <p:pRg st="11" end="11"/>
                                            </p:txEl>
                                          </p:spTgt>
                                        </p:tgtEl>
                                        <p:attrNameLst>
                                          <p:attrName>ppt_x</p:attrName>
                                        </p:attrNameLst>
                                      </p:cBhvr>
                                      <p:tavLst>
                                        <p:tav tm="0">
                                          <p:val>
                                            <p:strVal val="#ppt_x"/>
                                          </p:val>
                                        </p:tav>
                                        <p:tav tm="100000">
                                          <p:val>
                                            <p:strVal val="#ppt_x"/>
                                          </p:val>
                                        </p:tav>
                                      </p:tavLst>
                                    </p:anim>
                                    <p:anim calcmode="lin" valueType="num">
                                      <p:cBhvr>
                                        <p:cTn id="77" dur="100" fill="hold"/>
                                        <p:tgtEl>
                                          <p:spTgt spid="7">
                                            <p:txEl>
                                              <p:pRg st="11" end="11"/>
                                            </p:txEl>
                                          </p:spTgt>
                                        </p:tgtEl>
                                        <p:attrNameLst>
                                          <p:attrName>ppt_y</p:attrName>
                                        </p:attrNameLst>
                                      </p:cBhvr>
                                      <p:tavLst>
                                        <p:tav tm="0">
                                          <p:val>
                                            <p:strVal val="#ppt_y+.1"/>
                                          </p:val>
                                        </p:tav>
                                        <p:tav tm="100000">
                                          <p:val>
                                            <p:strVal val="#ppt_y"/>
                                          </p:val>
                                        </p:tav>
                                      </p:tavLst>
                                    </p:anim>
                                  </p:childTnLst>
                                </p:cTn>
                              </p:par>
                            </p:childTnLst>
                          </p:cTn>
                        </p:par>
                        <p:par>
                          <p:cTn id="78" fill="hold">
                            <p:stCondLst>
                              <p:cond delay="2100"/>
                            </p:stCondLst>
                            <p:childTnLst>
                              <p:par>
                                <p:cTn id="79" presetID="42" presetClass="entr" presetSubtype="0" fill="hold" grpId="0" nodeType="afterEffect">
                                  <p:stCondLst>
                                    <p:cond delay="0"/>
                                  </p:stCondLst>
                                  <p:childTnLst>
                                    <p:set>
                                      <p:cBhvr>
                                        <p:cTn id="80" dur="1" fill="hold">
                                          <p:stCondLst>
                                            <p:cond delay="0"/>
                                          </p:stCondLst>
                                        </p:cTn>
                                        <p:tgtEl>
                                          <p:spTgt spid="7">
                                            <p:txEl>
                                              <p:pRg st="12" end="12"/>
                                            </p:txEl>
                                          </p:spTgt>
                                        </p:tgtEl>
                                        <p:attrNameLst>
                                          <p:attrName>style.visibility</p:attrName>
                                        </p:attrNameLst>
                                      </p:cBhvr>
                                      <p:to>
                                        <p:strVal val="visible"/>
                                      </p:to>
                                    </p:set>
                                    <p:animEffect transition="in" filter="fade">
                                      <p:cBhvr>
                                        <p:cTn id="81" dur="100"/>
                                        <p:tgtEl>
                                          <p:spTgt spid="7">
                                            <p:txEl>
                                              <p:pRg st="12" end="12"/>
                                            </p:txEl>
                                          </p:spTgt>
                                        </p:tgtEl>
                                      </p:cBhvr>
                                    </p:animEffect>
                                    <p:anim calcmode="lin" valueType="num">
                                      <p:cBhvr>
                                        <p:cTn id="82" dur="100" fill="hold"/>
                                        <p:tgtEl>
                                          <p:spTgt spid="7">
                                            <p:txEl>
                                              <p:pRg st="12" end="12"/>
                                            </p:txEl>
                                          </p:spTgt>
                                        </p:tgtEl>
                                        <p:attrNameLst>
                                          <p:attrName>ppt_x</p:attrName>
                                        </p:attrNameLst>
                                      </p:cBhvr>
                                      <p:tavLst>
                                        <p:tav tm="0">
                                          <p:val>
                                            <p:strVal val="#ppt_x"/>
                                          </p:val>
                                        </p:tav>
                                        <p:tav tm="100000">
                                          <p:val>
                                            <p:strVal val="#ppt_x"/>
                                          </p:val>
                                        </p:tav>
                                      </p:tavLst>
                                    </p:anim>
                                    <p:anim calcmode="lin" valueType="num">
                                      <p:cBhvr>
                                        <p:cTn id="83" dur="100" fill="hold"/>
                                        <p:tgtEl>
                                          <p:spTgt spid="7">
                                            <p:txEl>
                                              <p:pRg st="12" end="12"/>
                                            </p:txEl>
                                          </p:spTgt>
                                        </p:tgtEl>
                                        <p:attrNameLst>
                                          <p:attrName>ppt_y</p:attrName>
                                        </p:attrNameLst>
                                      </p:cBhvr>
                                      <p:tavLst>
                                        <p:tav tm="0">
                                          <p:val>
                                            <p:strVal val="#ppt_y+.1"/>
                                          </p:val>
                                        </p:tav>
                                        <p:tav tm="100000">
                                          <p:val>
                                            <p:strVal val="#ppt_y"/>
                                          </p:val>
                                        </p:tav>
                                      </p:tavLst>
                                    </p:anim>
                                  </p:childTnLst>
                                </p:cTn>
                              </p:par>
                            </p:childTnLst>
                          </p:cTn>
                        </p:par>
                        <p:par>
                          <p:cTn id="84" fill="hold">
                            <p:stCondLst>
                              <p:cond delay="2200"/>
                            </p:stCondLst>
                            <p:childTnLst>
                              <p:par>
                                <p:cTn id="85" presetID="42" presetClass="entr" presetSubtype="0" fill="hold" grpId="0" nodeType="afterEffect">
                                  <p:stCondLst>
                                    <p:cond delay="0"/>
                                  </p:stCondLst>
                                  <p:childTnLst>
                                    <p:set>
                                      <p:cBhvr>
                                        <p:cTn id="86" dur="1" fill="hold">
                                          <p:stCondLst>
                                            <p:cond delay="0"/>
                                          </p:stCondLst>
                                        </p:cTn>
                                        <p:tgtEl>
                                          <p:spTgt spid="7">
                                            <p:txEl>
                                              <p:pRg st="13" end="13"/>
                                            </p:txEl>
                                          </p:spTgt>
                                        </p:tgtEl>
                                        <p:attrNameLst>
                                          <p:attrName>style.visibility</p:attrName>
                                        </p:attrNameLst>
                                      </p:cBhvr>
                                      <p:to>
                                        <p:strVal val="visible"/>
                                      </p:to>
                                    </p:set>
                                    <p:animEffect transition="in" filter="fade">
                                      <p:cBhvr>
                                        <p:cTn id="87" dur="100"/>
                                        <p:tgtEl>
                                          <p:spTgt spid="7">
                                            <p:txEl>
                                              <p:pRg st="13" end="13"/>
                                            </p:txEl>
                                          </p:spTgt>
                                        </p:tgtEl>
                                      </p:cBhvr>
                                    </p:animEffect>
                                    <p:anim calcmode="lin" valueType="num">
                                      <p:cBhvr>
                                        <p:cTn id="88" dur="100" fill="hold"/>
                                        <p:tgtEl>
                                          <p:spTgt spid="7">
                                            <p:txEl>
                                              <p:pRg st="13" end="13"/>
                                            </p:txEl>
                                          </p:spTgt>
                                        </p:tgtEl>
                                        <p:attrNameLst>
                                          <p:attrName>ppt_x</p:attrName>
                                        </p:attrNameLst>
                                      </p:cBhvr>
                                      <p:tavLst>
                                        <p:tav tm="0">
                                          <p:val>
                                            <p:strVal val="#ppt_x"/>
                                          </p:val>
                                        </p:tav>
                                        <p:tav tm="100000">
                                          <p:val>
                                            <p:strVal val="#ppt_x"/>
                                          </p:val>
                                        </p:tav>
                                      </p:tavLst>
                                    </p:anim>
                                    <p:anim calcmode="lin" valueType="num">
                                      <p:cBhvr>
                                        <p:cTn id="89" dur="100" fill="hold"/>
                                        <p:tgtEl>
                                          <p:spTgt spid="7">
                                            <p:txEl>
                                              <p:pRg st="13" end="13"/>
                                            </p:txEl>
                                          </p:spTgt>
                                        </p:tgtEl>
                                        <p:attrNameLst>
                                          <p:attrName>ppt_y</p:attrName>
                                        </p:attrNameLst>
                                      </p:cBhvr>
                                      <p:tavLst>
                                        <p:tav tm="0">
                                          <p:val>
                                            <p:strVal val="#ppt_y+.1"/>
                                          </p:val>
                                        </p:tav>
                                        <p:tav tm="100000">
                                          <p:val>
                                            <p:strVal val="#ppt_y"/>
                                          </p:val>
                                        </p:tav>
                                      </p:tavLst>
                                    </p:anim>
                                  </p:childTnLst>
                                </p:cTn>
                              </p:par>
                            </p:childTnLst>
                          </p:cTn>
                        </p:par>
                        <p:par>
                          <p:cTn id="90" fill="hold">
                            <p:stCondLst>
                              <p:cond delay="2300"/>
                            </p:stCondLst>
                            <p:childTnLst>
                              <p:par>
                                <p:cTn id="91" presetID="42" presetClass="entr" presetSubtype="0" fill="hold" grpId="0" nodeType="afterEffect">
                                  <p:stCondLst>
                                    <p:cond delay="0"/>
                                  </p:stCondLst>
                                  <p:childTnLst>
                                    <p:set>
                                      <p:cBhvr>
                                        <p:cTn id="92" dur="1" fill="hold">
                                          <p:stCondLst>
                                            <p:cond delay="0"/>
                                          </p:stCondLst>
                                        </p:cTn>
                                        <p:tgtEl>
                                          <p:spTgt spid="7">
                                            <p:txEl>
                                              <p:pRg st="14" end="14"/>
                                            </p:txEl>
                                          </p:spTgt>
                                        </p:tgtEl>
                                        <p:attrNameLst>
                                          <p:attrName>style.visibility</p:attrName>
                                        </p:attrNameLst>
                                      </p:cBhvr>
                                      <p:to>
                                        <p:strVal val="visible"/>
                                      </p:to>
                                    </p:set>
                                    <p:animEffect transition="in" filter="fade">
                                      <p:cBhvr>
                                        <p:cTn id="93" dur="100"/>
                                        <p:tgtEl>
                                          <p:spTgt spid="7">
                                            <p:txEl>
                                              <p:pRg st="14" end="14"/>
                                            </p:txEl>
                                          </p:spTgt>
                                        </p:tgtEl>
                                      </p:cBhvr>
                                    </p:animEffect>
                                    <p:anim calcmode="lin" valueType="num">
                                      <p:cBhvr>
                                        <p:cTn id="94" dur="100" fill="hold"/>
                                        <p:tgtEl>
                                          <p:spTgt spid="7">
                                            <p:txEl>
                                              <p:pRg st="14" end="14"/>
                                            </p:txEl>
                                          </p:spTgt>
                                        </p:tgtEl>
                                        <p:attrNameLst>
                                          <p:attrName>ppt_x</p:attrName>
                                        </p:attrNameLst>
                                      </p:cBhvr>
                                      <p:tavLst>
                                        <p:tav tm="0">
                                          <p:val>
                                            <p:strVal val="#ppt_x"/>
                                          </p:val>
                                        </p:tav>
                                        <p:tav tm="100000">
                                          <p:val>
                                            <p:strVal val="#ppt_x"/>
                                          </p:val>
                                        </p:tav>
                                      </p:tavLst>
                                    </p:anim>
                                    <p:anim calcmode="lin" valueType="num">
                                      <p:cBhvr>
                                        <p:cTn id="95" dur="100" fill="hold"/>
                                        <p:tgtEl>
                                          <p:spTgt spid="7">
                                            <p:txEl>
                                              <p:pRg st="14" end="14"/>
                                            </p:txEl>
                                          </p:spTgt>
                                        </p:tgtEl>
                                        <p:attrNameLst>
                                          <p:attrName>ppt_y</p:attrName>
                                        </p:attrNameLst>
                                      </p:cBhvr>
                                      <p:tavLst>
                                        <p:tav tm="0">
                                          <p:val>
                                            <p:strVal val="#ppt_y+.1"/>
                                          </p:val>
                                        </p:tav>
                                        <p:tav tm="100000">
                                          <p:val>
                                            <p:strVal val="#ppt_y"/>
                                          </p:val>
                                        </p:tav>
                                      </p:tavLst>
                                    </p:anim>
                                  </p:childTnLst>
                                </p:cTn>
                              </p:par>
                            </p:childTnLst>
                          </p:cTn>
                        </p:par>
                        <p:par>
                          <p:cTn id="96" fill="hold">
                            <p:stCondLst>
                              <p:cond delay="2400"/>
                            </p:stCondLst>
                            <p:childTnLst>
                              <p:par>
                                <p:cTn id="97" presetID="42" presetClass="entr" presetSubtype="0" fill="hold" grpId="0" nodeType="afterEffect">
                                  <p:stCondLst>
                                    <p:cond delay="0"/>
                                  </p:stCondLst>
                                  <p:childTnLst>
                                    <p:set>
                                      <p:cBhvr>
                                        <p:cTn id="98" dur="1" fill="hold">
                                          <p:stCondLst>
                                            <p:cond delay="0"/>
                                          </p:stCondLst>
                                        </p:cTn>
                                        <p:tgtEl>
                                          <p:spTgt spid="7">
                                            <p:txEl>
                                              <p:pRg st="15" end="15"/>
                                            </p:txEl>
                                          </p:spTgt>
                                        </p:tgtEl>
                                        <p:attrNameLst>
                                          <p:attrName>style.visibility</p:attrName>
                                        </p:attrNameLst>
                                      </p:cBhvr>
                                      <p:to>
                                        <p:strVal val="visible"/>
                                      </p:to>
                                    </p:set>
                                    <p:animEffect transition="in" filter="fade">
                                      <p:cBhvr>
                                        <p:cTn id="99" dur="100"/>
                                        <p:tgtEl>
                                          <p:spTgt spid="7">
                                            <p:txEl>
                                              <p:pRg st="15" end="15"/>
                                            </p:txEl>
                                          </p:spTgt>
                                        </p:tgtEl>
                                      </p:cBhvr>
                                    </p:animEffect>
                                    <p:anim calcmode="lin" valueType="num">
                                      <p:cBhvr>
                                        <p:cTn id="100" dur="100" fill="hold"/>
                                        <p:tgtEl>
                                          <p:spTgt spid="7">
                                            <p:txEl>
                                              <p:pRg st="15" end="15"/>
                                            </p:txEl>
                                          </p:spTgt>
                                        </p:tgtEl>
                                        <p:attrNameLst>
                                          <p:attrName>ppt_x</p:attrName>
                                        </p:attrNameLst>
                                      </p:cBhvr>
                                      <p:tavLst>
                                        <p:tav tm="0">
                                          <p:val>
                                            <p:strVal val="#ppt_x"/>
                                          </p:val>
                                        </p:tav>
                                        <p:tav tm="100000">
                                          <p:val>
                                            <p:strVal val="#ppt_x"/>
                                          </p:val>
                                        </p:tav>
                                      </p:tavLst>
                                    </p:anim>
                                    <p:anim calcmode="lin" valueType="num">
                                      <p:cBhvr>
                                        <p:cTn id="101" dur="100" fill="hold"/>
                                        <p:tgtEl>
                                          <p:spTgt spid="7">
                                            <p:txEl>
                                              <p:pRg st="15" end="15"/>
                                            </p:txEl>
                                          </p:spTgt>
                                        </p:tgtEl>
                                        <p:attrNameLst>
                                          <p:attrName>ppt_y</p:attrName>
                                        </p:attrNameLst>
                                      </p:cBhvr>
                                      <p:tavLst>
                                        <p:tav tm="0">
                                          <p:val>
                                            <p:strVal val="#ppt_y+.1"/>
                                          </p:val>
                                        </p:tav>
                                        <p:tav tm="100000">
                                          <p:val>
                                            <p:strVal val="#ppt_y"/>
                                          </p:val>
                                        </p:tav>
                                      </p:tavLst>
                                    </p:anim>
                                  </p:childTnLst>
                                </p:cTn>
                              </p:par>
                            </p:childTnLst>
                          </p:cTn>
                        </p:par>
                        <p:par>
                          <p:cTn id="102" fill="hold">
                            <p:stCondLst>
                              <p:cond delay="2500"/>
                            </p:stCondLst>
                            <p:childTnLst>
                              <p:par>
                                <p:cTn id="103" presetID="42" presetClass="entr" presetSubtype="0" fill="hold" grpId="0" nodeType="afterEffect">
                                  <p:stCondLst>
                                    <p:cond delay="0"/>
                                  </p:stCondLst>
                                  <p:childTnLst>
                                    <p:set>
                                      <p:cBhvr>
                                        <p:cTn id="104" dur="1" fill="hold">
                                          <p:stCondLst>
                                            <p:cond delay="0"/>
                                          </p:stCondLst>
                                        </p:cTn>
                                        <p:tgtEl>
                                          <p:spTgt spid="7">
                                            <p:txEl>
                                              <p:pRg st="16" end="16"/>
                                            </p:txEl>
                                          </p:spTgt>
                                        </p:tgtEl>
                                        <p:attrNameLst>
                                          <p:attrName>style.visibility</p:attrName>
                                        </p:attrNameLst>
                                      </p:cBhvr>
                                      <p:to>
                                        <p:strVal val="visible"/>
                                      </p:to>
                                    </p:set>
                                    <p:animEffect transition="in" filter="fade">
                                      <p:cBhvr>
                                        <p:cTn id="105" dur="100"/>
                                        <p:tgtEl>
                                          <p:spTgt spid="7">
                                            <p:txEl>
                                              <p:pRg st="16" end="16"/>
                                            </p:txEl>
                                          </p:spTgt>
                                        </p:tgtEl>
                                      </p:cBhvr>
                                    </p:animEffect>
                                    <p:anim calcmode="lin" valueType="num">
                                      <p:cBhvr>
                                        <p:cTn id="106" dur="100" fill="hold"/>
                                        <p:tgtEl>
                                          <p:spTgt spid="7">
                                            <p:txEl>
                                              <p:pRg st="16" end="16"/>
                                            </p:txEl>
                                          </p:spTgt>
                                        </p:tgtEl>
                                        <p:attrNameLst>
                                          <p:attrName>ppt_x</p:attrName>
                                        </p:attrNameLst>
                                      </p:cBhvr>
                                      <p:tavLst>
                                        <p:tav tm="0">
                                          <p:val>
                                            <p:strVal val="#ppt_x"/>
                                          </p:val>
                                        </p:tav>
                                        <p:tav tm="100000">
                                          <p:val>
                                            <p:strVal val="#ppt_x"/>
                                          </p:val>
                                        </p:tav>
                                      </p:tavLst>
                                    </p:anim>
                                    <p:anim calcmode="lin" valueType="num">
                                      <p:cBhvr>
                                        <p:cTn id="107" dur="100" fill="hold"/>
                                        <p:tgtEl>
                                          <p:spTgt spid="7">
                                            <p:txEl>
                                              <p:pRg st="16" end="16"/>
                                            </p:txEl>
                                          </p:spTgt>
                                        </p:tgtEl>
                                        <p:attrNameLst>
                                          <p:attrName>ppt_y</p:attrName>
                                        </p:attrNameLst>
                                      </p:cBhvr>
                                      <p:tavLst>
                                        <p:tav tm="0">
                                          <p:val>
                                            <p:strVal val="#ppt_y+.1"/>
                                          </p:val>
                                        </p:tav>
                                        <p:tav tm="100000">
                                          <p:val>
                                            <p:strVal val="#ppt_y"/>
                                          </p:val>
                                        </p:tav>
                                      </p:tavLst>
                                    </p:anim>
                                  </p:childTnLst>
                                </p:cTn>
                              </p:par>
                            </p:childTnLst>
                          </p:cTn>
                        </p:par>
                        <p:par>
                          <p:cTn id="108" fill="hold">
                            <p:stCondLst>
                              <p:cond delay="2600"/>
                            </p:stCondLst>
                            <p:childTnLst>
                              <p:par>
                                <p:cTn id="109" presetID="42" presetClass="entr" presetSubtype="0" fill="hold" grpId="0" nodeType="afterEffect">
                                  <p:stCondLst>
                                    <p:cond delay="0"/>
                                  </p:stCondLst>
                                  <p:childTnLst>
                                    <p:set>
                                      <p:cBhvr>
                                        <p:cTn id="110" dur="1" fill="hold">
                                          <p:stCondLst>
                                            <p:cond delay="0"/>
                                          </p:stCondLst>
                                        </p:cTn>
                                        <p:tgtEl>
                                          <p:spTgt spid="7">
                                            <p:txEl>
                                              <p:pRg st="17" end="17"/>
                                            </p:txEl>
                                          </p:spTgt>
                                        </p:tgtEl>
                                        <p:attrNameLst>
                                          <p:attrName>style.visibility</p:attrName>
                                        </p:attrNameLst>
                                      </p:cBhvr>
                                      <p:to>
                                        <p:strVal val="visible"/>
                                      </p:to>
                                    </p:set>
                                    <p:animEffect transition="in" filter="fade">
                                      <p:cBhvr>
                                        <p:cTn id="111" dur="100"/>
                                        <p:tgtEl>
                                          <p:spTgt spid="7">
                                            <p:txEl>
                                              <p:pRg st="17" end="17"/>
                                            </p:txEl>
                                          </p:spTgt>
                                        </p:tgtEl>
                                      </p:cBhvr>
                                    </p:animEffect>
                                    <p:anim calcmode="lin" valueType="num">
                                      <p:cBhvr>
                                        <p:cTn id="112" dur="100" fill="hold"/>
                                        <p:tgtEl>
                                          <p:spTgt spid="7">
                                            <p:txEl>
                                              <p:pRg st="17" end="17"/>
                                            </p:txEl>
                                          </p:spTgt>
                                        </p:tgtEl>
                                        <p:attrNameLst>
                                          <p:attrName>ppt_x</p:attrName>
                                        </p:attrNameLst>
                                      </p:cBhvr>
                                      <p:tavLst>
                                        <p:tav tm="0">
                                          <p:val>
                                            <p:strVal val="#ppt_x"/>
                                          </p:val>
                                        </p:tav>
                                        <p:tav tm="100000">
                                          <p:val>
                                            <p:strVal val="#ppt_x"/>
                                          </p:val>
                                        </p:tav>
                                      </p:tavLst>
                                    </p:anim>
                                    <p:anim calcmode="lin" valueType="num">
                                      <p:cBhvr>
                                        <p:cTn id="113" dur="100" fill="hold"/>
                                        <p:tgtEl>
                                          <p:spTgt spid="7">
                                            <p:txEl>
                                              <p:pRg st="17" end="17"/>
                                            </p:txEl>
                                          </p:spTgt>
                                        </p:tgtEl>
                                        <p:attrNameLst>
                                          <p:attrName>ppt_y</p:attrName>
                                        </p:attrNameLst>
                                      </p:cBhvr>
                                      <p:tavLst>
                                        <p:tav tm="0">
                                          <p:val>
                                            <p:strVal val="#ppt_y+.1"/>
                                          </p:val>
                                        </p:tav>
                                        <p:tav tm="100000">
                                          <p:val>
                                            <p:strVal val="#ppt_y"/>
                                          </p:val>
                                        </p:tav>
                                      </p:tavLst>
                                    </p:anim>
                                  </p:childTnLst>
                                </p:cTn>
                              </p:par>
                            </p:childTnLst>
                          </p:cTn>
                        </p:par>
                        <p:par>
                          <p:cTn id="114" fill="hold">
                            <p:stCondLst>
                              <p:cond delay="2700"/>
                            </p:stCondLst>
                            <p:childTnLst>
                              <p:par>
                                <p:cTn id="115" presetID="42" presetClass="entr" presetSubtype="0" fill="hold" grpId="0" nodeType="afterEffect">
                                  <p:stCondLst>
                                    <p:cond delay="0"/>
                                  </p:stCondLst>
                                  <p:childTnLst>
                                    <p:set>
                                      <p:cBhvr>
                                        <p:cTn id="116" dur="1" fill="hold">
                                          <p:stCondLst>
                                            <p:cond delay="0"/>
                                          </p:stCondLst>
                                        </p:cTn>
                                        <p:tgtEl>
                                          <p:spTgt spid="7">
                                            <p:txEl>
                                              <p:pRg st="18" end="18"/>
                                            </p:txEl>
                                          </p:spTgt>
                                        </p:tgtEl>
                                        <p:attrNameLst>
                                          <p:attrName>style.visibility</p:attrName>
                                        </p:attrNameLst>
                                      </p:cBhvr>
                                      <p:to>
                                        <p:strVal val="visible"/>
                                      </p:to>
                                    </p:set>
                                    <p:animEffect transition="in" filter="fade">
                                      <p:cBhvr>
                                        <p:cTn id="117" dur="100"/>
                                        <p:tgtEl>
                                          <p:spTgt spid="7">
                                            <p:txEl>
                                              <p:pRg st="18" end="18"/>
                                            </p:txEl>
                                          </p:spTgt>
                                        </p:tgtEl>
                                      </p:cBhvr>
                                    </p:animEffect>
                                    <p:anim calcmode="lin" valueType="num">
                                      <p:cBhvr>
                                        <p:cTn id="118" dur="100" fill="hold"/>
                                        <p:tgtEl>
                                          <p:spTgt spid="7">
                                            <p:txEl>
                                              <p:pRg st="18" end="18"/>
                                            </p:txEl>
                                          </p:spTgt>
                                        </p:tgtEl>
                                        <p:attrNameLst>
                                          <p:attrName>ppt_x</p:attrName>
                                        </p:attrNameLst>
                                      </p:cBhvr>
                                      <p:tavLst>
                                        <p:tav tm="0">
                                          <p:val>
                                            <p:strVal val="#ppt_x"/>
                                          </p:val>
                                        </p:tav>
                                        <p:tav tm="100000">
                                          <p:val>
                                            <p:strVal val="#ppt_x"/>
                                          </p:val>
                                        </p:tav>
                                      </p:tavLst>
                                    </p:anim>
                                    <p:anim calcmode="lin" valueType="num">
                                      <p:cBhvr>
                                        <p:cTn id="119" dur="100" fill="hold"/>
                                        <p:tgtEl>
                                          <p:spTgt spid="7">
                                            <p:txEl>
                                              <p:pRg st="18" end="18"/>
                                            </p:txEl>
                                          </p:spTgt>
                                        </p:tgtEl>
                                        <p:attrNameLst>
                                          <p:attrName>ppt_y</p:attrName>
                                        </p:attrNameLst>
                                      </p:cBhvr>
                                      <p:tavLst>
                                        <p:tav tm="0">
                                          <p:val>
                                            <p:strVal val="#ppt_y+.1"/>
                                          </p:val>
                                        </p:tav>
                                        <p:tav tm="100000">
                                          <p:val>
                                            <p:strVal val="#ppt_y"/>
                                          </p:val>
                                        </p:tav>
                                      </p:tavLst>
                                    </p:anim>
                                  </p:childTnLst>
                                </p:cTn>
                              </p:par>
                            </p:childTnLst>
                          </p:cTn>
                        </p:par>
                        <p:par>
                          <p:cTn id="120" fill="hold">
                            <p:stCondLst>
                              <p:cond delay="2800"/>
                            </p:stCondLst>
                            <p:childTnLst>
                              <p:par>
                                <p:cTn id="121" presetID="42" presetClass="entr" presetSubtype="0" fill="hold" grpId="0" nodeType="afterEffect">
                                  <p:stCondLst>
                                    <p:cond delay="0"/>
                                  </p:stCondLst>
                                  <p:childTnLst>
                                    <p:set>
                                      <p:cBhvr>
                                        <p:cTn id="122" dur="1" fill="hold">
                                          <p:stCondLst>
                                            <p:cond delay="0"/>
                                          </p:stCondLst>
                                        </p:cTn>
                                        <p:tgtEl>
                                          <p:spTgt spid="7">
                                            <p:txEl>
                                              <p:pRg st="19" end="19"/>
                                            </p:txEl>
                                          </p:spTgt>
                                        </p:tgtEl>
                                        <p:attrNameLst>
                                          <p:attrName>style.visibility</p:attrName>
                                        </p:attrNameLst>
                                      </p:cBhvr>
                                      <p:to>
                                        <p:strVal val="visible"/>
                                      </p:to>
                                    </p:set>
                                    <p:animEffect transition="in" filter="fade">
                                      <p:cBhvr>
                                        <p:cTn id="123" dur="100"/>
                                        <p:tgtEl>
                                          <p:spTgt spid="7">
                                            <p:txEl>
                                              <p:pRg st="19" end="19"/>
                                            </p:txEl>
                                          </p:spTgt>
                                        </p:tgtEl>
                                      </p:cBhvr>
                                    </p:animEffect>
                                    <p:anim calcmode="lin" valueType="num">
                                      <p:cBhvr>
                                        <p:cTn id="124" dur="100" fill="hold"/>
                                        <p:tgtEl>
                                          <p:spTgt spid="7">
                                            <p:txEl>
                                              <p:pRg st="19" end="19"/>
                                            </p:txEl>
                                          </p:spTgt>
                                        </p:tgtEl>
                                        <p:attrNameLst>
                                          <p:attrName>ppt_x</p:attrName>
                                        </p:attrNameLst>
                                      </p:cBhvr>
                                      <p:tavLst>
                                        <p:tav tm="0">
                                          <p:val>
                                            <p:strVal val="#ppt_x"/>
                                          </p:val>
                                        </p:tav>
                                        <p:tav tm="100000">
                                          <p:val>
                                            <p:strVal val="#ppt_x"/>
                                          </p:val>
                                        </p:tav>
                                      </p:tavLst>
                                    </p:anim>
                                    <p:anim calcmode="lin" valueType="num">
                                      <p:cBhvr>
                                        <p:cTn id="125" dur="100" fill="hold"/>
                                        <p:tgtEl>
                                          <p:spTgt spid="7">
                                            <p:txEl>
                                              <p:pRg st="19" end="19"/>
                                            </p:txEl>
                                          </p:spTgt>
                                        </p:tgtEl>
                                        <p:attrNameLst>
                                          <p:attrName>ppt_y</p:attrName>
                                        </p:attrNameLst>
                                      </p:cBhvr>
                                      <p:tavLst>
                                        <p:tav tm="0">
                                          <p:val>
                                            <p:strVal val="#ppt_y+.1"/>
                                          </p:val>
                                        </p:tav>
                                        <p:tav tm="100000">
                                          <p:val>
                                            <p:strVal val="#ppt_y"/>
                                          </p:val>
                                        </p:tav>
                                      </p:tavLst>
                                    </p:anim>
                                  </p:childTnLst>
                                </p:cTn>
                              </p:par>
                            </p:childTnLst>
                          </p:cTn>
                        </p:par>
                        <p:par>
                          <p:cTn id="126" fill="hold">
                            <p:stCondLst>
                              <p:cond delay="2900"/>
                            </p:stCondLst>
                            <p:childTnLst>
                              <p:par>
                                <p:cTn id="127" presetID="42" presetClass="entr" presetSubtype="0" fill="hold" grpId="0" nodeType="afterEffect">
                                  <p:stCondLst>
                                    <p:cond delay="0"/>
                                  </p:stCondLst>
                                  <p:childTnLst>
                                    <p:set>
                                      <p:cBhvr>
                                        <p:cTn id="128" dur="1" fill="hold">
                                          <p:stCondLst>
                                            <p:cond delay="0"/>
                                          </p:stCondLst>
                                        </p:cTn>
                                        <p:tgtEl>
                                          <p:spTgt spid="7">
                                            <p:txEl>
                                              <p:pRg st="20" end="20"/>
                                            </p:txEl>
                                          </p:spTgt>
                                        </p:tgtEl>
                                        <p:attrNameLst>
                                          <p:attrName>style.visibility</p:attrName>
                                        </p:attrNameLst>
                                      </p:cBhvr>
                                      <p:to>
                                        <p:strVal val="visible"/>
                                      </p:to>
                                    </p:set>
                                    <p:animEffect transition="in" filter="fade">
                                      <p:cBhvr>
                                        <p:cTn id="129" dur="100"/>
                                        <p:tgtEl>
                                          <p:spTgt spid="7">
                                            <p:txEl>
                                              <p:pRg st="20" end="20"/>
                                            </p:txEl>
                                          </p:spTgt>
                                        </p:tgtEl>
                                      </p:cBhvr>
                                    </p:animEffect>
                                    <p:anim calcmode="lin" valueType="num">
                                      <p:cBhvr>
                                        <p:cTn id="130" dur="100" fill="hold"/>
                                        <p:tgtEl>
                                          <p:spTgt spid="7">
                                            <p:txEl>
                                              <p:pRg st="20" end="20"/>
                                            </p:txEl>
                                          </p:spTgt>
                                        </p:tgtEl>
                                        <p:attrNameLst>
                                          <p:attrName>ppt_x</p:attrName>
                                        </p:attrNameLst>
                                      </p:cBhvr>
                                      <p:tavLst>
                                        <p:tav tm="0">
                                          <p:val>
                                            <p:strVal val="#ppt_x"/>
                                          </p:val>
                                        </p:tav>
                                        <p:tav tm="100000">
                                          <p:val>
                                            <p:strVal val="#ppt_x"/>
                                          </p:val>
                                        </p:tav>
                                      </p:tavLst>
                                    </p:anim>
                                    <p:anim calcmode="lin" valueType="num">
                                      <p:cBhvr>
                                        <p:cTn id="131" dur="100" fill="hold"/>
                                        <p:tgtEl>
                                          <p:spTgt spid="7">
                                            <p:txEl>
                                              <p:pRg st="20" end="20"/>
                                            </p:txEl>
                                          </p:spTgt>
                                        </p:tgtEl>
                                        <p:attrNameLst>
                                          <p:attrName>ppt_y</p:attrName>
                                        </p:attrNameLst>
                                      </p:cBhvr>
                                      <p:tavLst>
                                        <p:tav tm="0">
                                          <p:val>
                                            <p:strVal val="#ppt_y+.1"/>
                                          </p:val>
                                        </p:tav>
                                        <p:tav tm="100000">
                                          <p:val>
                                            <p:strVal val="#ppt_y"/>
                                          </p:val>
                                        </p:tav>
                                      </p:tavLst>
                                    </p:anim>
                                  </p:childTnLst>
                                </p:cTn>
                              </p:par>
                            </p:childTnLst>
                          </p:cTn>
                        </p:par>
                        <p:par>
                          <p:cTn id="132" fill="hold">
                            <p:stCondLst>
                              <p:cond delay="3000"/>
                            </p:stCondLst>
                            <p:childTnLst>
                              <p:par>
                                <p:cTn id="133" presetID="42" presetClass="entr" presetSubtype="0" fill="hold" grpId="0" nodeType="afterEffect">
                                  <p:stCondLst>
                                    <p:cond delay="0"/>
                                  </p:stCondLst>
                                  <p:childTnLst>
                                    <p:set>
                                      <p:cBhvr>
                                        <p:cTn id="134" dur="1" fill="hold">
                                          <p:stCondLst>
                                            <p:cond delay="0"/>
                                          </p:stCondLst>
                                        </p:cTn>
                                        <p:tgtEl>
                                          <p:spTgt spid="7">
                                            <p:txEl>
                                              <p:pRg st="21" end="21"/>
                                            </p:txEl>
                                          </p:spTgt>
                                        </p:tgtEl>
                                        <p:attrNameLst>
                                          <p:attrName>style.visibility</p:attrName>
                                        </p:attrNameLst>
                                      </p:cBhvr>
                                      <p:to>
                                        <p:strVal val="visible"/>
                                      </p:to>
                                    </p:set>
                                    <p:animEffect transition="in" filter="fade">
                                      <p:cBhvr>
                                        <p:cTn id="135" dur="100"/>
                                        <p:tgtEl>
                                          <p:spTgt spid="7">
                                            <p:txEl>
                                              <p:pRg st="21" end="21"/>
                                            </p:txEl>
                                          </p:spTgt>
                                        </p:tgtEl>
                                      </p:cBhvr>
                                    </p:animEffect>
                                    <p:anim calcmode="lin" valueType="num">
                                      <p:cBhvr>
                                        <p:cTn id="136" dur="100" fill="hold"/>
                                        <p:tgtEl>
                                          <p:spTgt spid="7">
                                            <p:txEl>
                                              <p:pRg st="21" end="21"/>
                                            </p:txEl>
                                          </p:spTgt>
                                        </p:tgtEl>
                                        <p:attrNameLst>
                                          <p:attrName>ppt_x</p:attrName>
                                        </p:attrNameLst>
                                      </p:cBhvr>
                                      <p:tavLst>
                                        <p:tav tm="0">
                                          <p:val>
                                            <p:strVal val="#ppt_x"/>
                                          </p:val>
                                        </p:tav>
                                        <p:tav tm="100000">
                                          <p:val>
                                            <p:strVal val="#ppt_x"/>
                                          </p:val>
                                        </p:tav>
                                      </p:tavLst>
                                    </p:anim>
                                    <p:anim calcmode="lin" valueType="num">
                                      <p:cBhvr>
                                        <p:cTn id="137" dur="100" fill="hold"/>
                                        <p:tgtEl>
                                          <p:spTgt spid="7">
                                            <p:txEl>
                                              <p:pRg st="21" end="2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advAuto="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descr="CCC_RegionalMap1.png"/>
          <p:cNvPicPr>
            <a:picLocks noChangeAspect="1"/>
          </p:cNvPicPr>
          <p:nvPr/>
        </p:nvPicPr>
        <p:blipFill>
          <a:blip r:embed="rId3"/>
          <a:stretch>
            <a:fillRect/>
          </a:stretch>
        </p:blipFill>
        <p:spPr>
          <a:xfrm>
            <a:off x="786848" y="1371600"/>
            <a:ext cx="4089952" cy="4800600"/>
          </a:xfrm>
          <a:prstGeom prst="rect">
            <a:avLst/>
          </a:prstGeom>
        </p:spPr>
      </p:pic>
      <p:sp>
        <p:nvSpPr>
          <p:cNvPr id="6" name="Content Placeholder 5"/>
          <p:cNvSpPr>
            <a:spLocks noGrp="1"/>
          </p:cNvSpPr>
          <p:nvPr>
            <p:ph sz="half" idx="2"/>
          </p:nvPr>
        </p:nvSpPr>
        <p:spPr>
          <a:xfrm>
            <a:off x="5181599" y="1600200"/>
            <a:ext cx="3962401" cy="5867400"/>
          </a:xfrm>
        </p:spPr>
        <p:txBody>
          <a:bodyPr/>
          <a:lstStyle/>
          <a:p>
            <a:pPr>
              <a:spcAft>
                <a:spcPts val="600"/>
              </a:spcAft>
            </a:pPr>
            <a:r>
              <a:rPr lang="en-US" dirty="0" smtClean="0"/>
              <a:t>TARGET investments</a:t>
            </a:r>
            <a:endParaRPr lang="en-US" dirty="0"/>
          </a:p>
          <a:p>
            <a:r>
              <a:rPr lang="en-US" dirty="0" smtClean="0"/>
              <a:t>By REGION</a:t>
            </a:r>
          </a:p>
          <a:p>
            <a:r>
              <a:rPr lang="en-US" dirty="0" smtClean="0"/>
              <a:t>At SECTORS</a:t>
            </a:r>
          </a:p>
          <a:p>
            <a:pPr lvl="1"/>
            <a:r>
              <a:rPr lang="en-US" dirty="0" smtClean="0"/>
              <a:t>Priority</a:t>
            </a:r>
          </a:p>
          <a:p>
            <a:pPr lvl="1"/>
            <a:r>
              <a:rPr lang="en-US" dirty="0" smtClean="0"/>
              <a:t>Emergent</a:t>
            </a:r>
          </a:p>
        </p:txBody>
      </p:sp>
      <p:sp>
        <p:nvSpPr>
          <p:cNvPr id="9" name="Slide Number Placeholder 3"/>
          <p:cNvSpPr txBox="1">
            <a:spLocks/>
          </p:cNvSpPr>
          <p:nvPr/>
        </p:nvSpPr>
        <p:spPr>
          <a:xfrm>
            <a:off x="8762999" y="6629400"/>
            <a:ext cx="381001" cy="2286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0" name="Footer Placeholder 5"/>
          <p:cNvSpPr>
            <a:spLocks noGrp="1"/>
          </p:cNvSpPr>
          <p:nvPr/>
        </p:nvSpPr>
        <p:spPr>
          <a:xfrm>
            <a:off x="0" y="6487501"/>
            <a:ext cx="9144000" cy="365125"/>
          </a:xfrm>
          <a:prstGeom prst="rect">
            <a:avLst/>
          </a:prstGeom>
        </p:spPr>
        <p:txBody>
          <a:bodyPr vert="horz" lIns="91440" tIns="45720" rIns="91440" bIns="45720" rtlCol="0" anchor="ctr"/>
          <a:lstStyle>
            <a:defPPr>
              <a:defRPr lang="en-US"/>
            </a:defPPr>
            <a:lvl1pPr marL="0" algn="ctr" defTabSz="914400" rtl="0" eaLnBrk="1" latinLnBrk="0" hangingPunct="1">
              <a:defRPr sz="900" kern="1200">
                <a:solidFill>
                  <a:srgbClr val="DCE2E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smtClean="0"/>
              <a:t>California Community Colleges  –  Chancellor’s Office  | 112 Colleges  |  72 Districts  |  2.6 Million Students</a:t>
            </a:r>
            <a:endParaRPr lang="en-US" sz="1000" dirty="0"/>
          </a:p>
        </p:txBody>
      </p:sp>
      <p:pic>
        <p:nvPicPr>
          <p:cNvPr id="7" name="Picture 6" descr="CCC_RegionalMap1.png"/>
          <p:cNvPicPr>
            <a:picLocks noChangeAspect="1"/>
          </p:cNvPicPr>
          <p:nvPr/>
        </p:nvPicPr>
        <p:blipFill>
          <a:blip r:embed="rId3"/>
          <a:stretch>
            <a:fillRect/>
          </a:stretch>
        </p:blipFill>
        <p:spPr>
          <a:xfrm>
            <a:off x="762000" y="1371600"/>
            <a:ext cx="4089952" cy="4800600"/>
          </a:xfrm>
          <a:prstGeom prst="rect">
            <a:avLst/>
          </a:prstGeom>
        </p:spPr>
      </p:pic>
      <p:pic>
        <p:nvPicPr>
          <p:cNvPr id="8" name="Picture 7" descr="CCC_RegionalMap2.png"/>
          <p:cNvPicPr>
            <a:picLocks noChangeAspect="1"/>
          </p:cNvPicPr>
          <p:nvPr/>
        </p:nvPicPr>
        <p:blipFill>
          <a:blip r:embed="rId4"/>
          <a:stretch>
            <a:fillRect/>
          </a:stretch>
        </p:blipFill>
        <p:spPr>
          <a:xfrm>
            <a:off x="762000" y="1371600"/>
            <a:ext cx="4089952" cy="4800600"/>
          </a:xfrm>
          <a:prstGeom prst="rect">
            <a:avLst/>
          </a:prstGeom>
        </p:spPr>
      </p:pic>
      <p:pic>
        <p:nvPicPr>
          <p:cNvPr id="11" name="Picture 10" descr="CCC_RegionalMap3.png"/>
          <p:cNvPicPr>
            <a:picLocks noChangeAspect="1"/>
          </p:cNvPicPr>
          <p:nvPr/>
        </p:nvPicPr>
        <p:blipFill>
          <a:blip r:embed="rId5"/>
          <a:stretch>
            <a:fillRect/>
          </a:stretch>
        </p:blipFill>
        <p:spPr>
          <a:xfrm>
            <a:off x="762000" y="1371600"/>
            <a:ext cx="4089952" cy="4800600"/>
          </a:xfrm>
          <a:prstGeom prst="rect">
            <a:avLst/>
          </a:prstGeom>
        </p:spPr>
      </p:pic>
      <p:pic>
        <p:nvPicPr>
          <p:cNvPr id="12" name="Picture 11" descr="CCC_RegionalMap4.png"/>
          <p:cNvPicPr>
            <a:picLocks noChangeAspect="1"/>
          </p:cNvPicPr>
          <p:nvPr/>
        </p:nvPicPr>
        <p:blipFill>
          <a:blip r:embed="rId6"/>
          <a:stretch>
            <a:fillRect/>
          </a:stretch>
        </p:blipFill>
        <p:spPr>
          <a:xfrm>
            <a:off x="762000" y="1371600"/>
            <a:ext cx="4089952" cy="4800600"/>
          </a:xfrm>
          <a:prstGeom prst="rect">
            <a:avLst/>
          </a:prstGeom>
        </p:spPr>
      </p:pic>
      <p:pic>
        <p:nvPicPr>
          <p:cNvPr id="14" name="Picture 13" descr="CCC_RegionalMap5.png"/>
          <p:cNvPicPr>
            <a:picLocks noChangeAspect="1"/>
          </p:cNvPicPr>
          <p:nvPr/>
        </p:nvPicPr>
        <p:blipFill>
          <a:blip r:embed="rId7"/>
          <a:stretch>
            <a:fillRect/>
          </a:stretch>
        </p:blipFill>
        <p:spPr>
          <a:xfrm>
            <a:off x="762000" y="1371600"/>
            <a:ext cx="4089952" cy="4800600"/>
          </a:xfrm>
          <a:prstGeom prst="rect">
            <a:avLst/>
          </a:prstGeom>
        </p:spPr>
      </p:pic>
      <p:pic>
        <p:nvPicPr>
          <p:cNvPr id="15" name="Picture 14" descr="CCC_RegionalMap6.png"/>
          <p:cNvPicPr>
            <a:picLocks noChangeAspect="1"/>
          </p:cNvPicPr>
          <p:nvPr/>
        </p:nvPicPr>
        <p:blipFill>
          <a:blip r:embed="rId8"/>
          <a:stretch>
            <a:fillRect/>
          </a:stretch>
        </p:blipFill>
        <p:spPr>
          <a:xfrm>
            <a:off x="762000" y="1371600"/>
            <a:ext cx="4089952" cy="4800600"/>
          </a:xfrm>
          <a:prstGeom prst="rect">
            <a:avLst/>
          </a:prstGeom>
        </p:spPr>
      </p:pic>
      <p:pic>
        <p:nvPicPr>
          <p:cNvPr id="16" name="Picture 15" descr="CCC_RegionalMap7.png"/>
          <p:cNvPicPr>
            <a:picLocks noChangeAspect="1"/>
          </p:cNvPicPr>
          <p:nvPr/>
        </p:nvPicPr>
        <p:blipFill>
          <a:blip r:embed="rId9"/>
          <a:stretch>
            <a:fillRect/>
          </a:stretch>
        </p:blipFill>
        <p:spPr>
          <a:xfrm>
            <a:off x="762000" y="1371600"/>
            <a:ext cx="4089952" cy="4800600"/>
          </a:xfrm>
          <a:prstGeom prst="rect">
            <a:avLst/>
          </a:prstGeom>
        </p:spPr>
      </p:pic>
      <p:pic>
        <p:nvPicPr>
          <p:cNvPr id="17" name="Picture 16" descr="CCC_RegionalMap8.png"/>
          <p:cNvPicPr>
            <a:picLocks noChangeAspect="1"/>
          </p:cNvPicPr>
          <p:nvPr/>
        </p:nvPicPr>
        <p:blipFill>
          <a:blip r:embed="rId10"/>
          <a:stretch>
            <a:fillRect/>
          </a:stretch>
        </p:blipFill>
        <p:spPr>
          <a:xfrm>
            <a:off x="762000" y="1371600"/>
            <a:ext cx="4089952" cy="4800600"/>
          </a:xfrm>
          <a:prstGeom prst="rect">
            <a:avLst/>
          </a:prstGeom>
        </p:spPr>
      </p:pic>
      <p:pic>
        <p:nvPicPr>
          <p:cNvPr id="18" name="Picture 17" descr="CCC_RegionalMap9.png"/>
          <p:cNvPicPr>
            <a:picLocks noChangeAspect="1"/>
          </p:cNvPicPr>
          <p:nvPr/>
        </p:nvPicPr>
        <p:blipFill>
          <a:blip r:embed="rId11"/>
          <a:stretch>
            <a:fillRect/>
          </a:stretch>
        </p:blipFill>
        <p:spPr>
          <a:xfrm>
            <a:off x="762000" y="1371600"/>
            <a:ext cx="4089952" cy="4800600"/>
          </a:xfrm>
          <a:prstGeom prst="rect">
            <a:avLst/>
          </a:prstGeom>
        </p:spPr>
      </p:pic>
      <p:pic>
        <p:nvPicPr>
          <p:cNvPr id="19" name="Picture 18" descr="CCC_RegionalMap10.png"/>
          <p:cNvPicPr>
            <a:picLocks noChangeAspect="1"/>
          </p:cNvPicPr>
          <p:nvPr/>
        </p:nvPicPr>
        <p:blipFill>
          <a:blip r:embed="rId12"/>
          <a:stretch>
            <a:fillRect/>
          </a:stretch>
        </p:blipFill>
        <p:spPr>
          <a:xfrm>
            <a:off x="762000" y="1371600"/>
            <a:ext cx="4089952" cy="4800600"/>
          </a:xfrm>
          <a:prstGeom prst="rect">
            <a:avLst/>
          </a:prstGeom>
        </p:spPr>
      </p:pic>
      <p:pic>
        <p:nvPicPr>
          <p:cNvPr id="20" name="Picture 19" descr="CCC_RegionalMap11.png"/>
          <p:cNvPicPr>
            <a:picLocks noChangeAspect="1"/>
          </p:cNvPicPr>
          <p:nvPr/>
        </p:nvPicPr>
        <p:blipFill>
          <a:blip r:embed="rId13"/>
          <a:stretch>
            <a:fillRect/>
          </a:stretch>
        </p:blipFill>
        <p:spPr>
          <a:xfrm>
            <a:off x="762000" y="1371600"/>
            <a:ext cx="4089952" cy="4800600"/>
          </a:xfrm>
          <a:prstGeom prst="rect">
            <a:avLst/>
          </a:prstGeom>
        </p:spPr>
      </p:pic>
      <p:pic>
        <p:nvPicPr>
          <p:cNvPr id="21" name="Picture 20" descr="CCC_RegionalMap12.png"/>
          <p:cNvPicPr>
            <a:picLocks noChangeAspect="1"/>
          </p:cNvPicPr>
          <p:nvPr/>
        </p:nvPicPr>
        <p:blipFill>
          <a:blip r:embed="rId14"/>
          <a:stretch>
            <a:fillRect/>
          </a:stretch>
        </p:blipFill>
        <p:spPr>
          <a:xfrm>
            <a:off x="762000" y="1371600"/>
            <a:ext cx="4089952" cy="4800600"/>
          </a:xfrm>
          <a:prstGeom prst="rect">
            <a:avLst/>
          </a:prstGeom>
        </p:spPr>
      </p:pic>
      <p:pic>
        <p:nvPicPr>
          <p:cNvPr id="22" name="Picture 21" descr="CCC_RegionalMap13.png"/>
          <p:cNvPicPr>
            <a:picLocks noChangeAspect="1"/>
          </p:cNvPicPr>
          <p:nvPr/>
        </p:nvPicPr>
        <p:blipFill>
          <a:blip r:embed="rId15"/>
          <a:stretch>
            <a:fillRect/>
          </a:stretch>
        </p:blipFill>
        <p:spPr>
          <a:xfrm>
            <a:off x="762000" y="1371600"/>
            <a:ext cx="4089952" cy="4800600"/>
          </a:xfrm>
          <a:prstGeom prst="rect">
            <a:avLst/>
          </a:prstGeom>
        </p:spPr>
      </p:pic>
      <p:pic>
        <p:nvPicPr>
          <p:cNvPr id="23" name="Picture 22" descr="CCC_RegionalMap14.png"/>
          <p:cNvPicPr>
            <a:picLocks noChangeAspect="1"/>
          </p:cNvPicPr>
          <p:nvPr/>
        </p:nvPicPr>
        <p:blipFill>
          <a:blip r:embed="rId16"/>
          <a:stretch>
            <a:fillRect/>
          </a:stretch>
        </p:blipFill>
        <p:spPr>
          <a:xfrm>
            <a:off x="762000" y="1371600"/>
            <a:ext cx="4089952" cy="4800600"/>
          </a:xfrm>
          <a:prstGeom prst="rect">
            <a:avLst/>
          </a:prstGeom>
        </p:spPr>
      </p:pic>
      <p:pic>
        <p:nvPicPr>
          <p:cNvPr id="24" name="Picture 23" descr="CCC_RegionalMap15.png"/>
          <p:cNvPicPr>
            <a:picLocks noChangeAspect="1"/>
          </p:cNvPicPr>
          <p:nvPr/>
        </p:nvPicPr>
        <p:blipFill>
          <a:blip r:embed="rId17"/>
          <a:stretch>
            <a:fillRect/>
          </a:stretch>
        </p:blipFill>
        <p:spPr>
          <a:xfrm>
            <a:off x="762000" y="1371600"/>
            <a:ext cx="4089952" cy="4800600"/>
          </a:xfrm>
          <a:prstGeom prst="rect">
            <a:avLst/>
          </a:prstGeom>
        </p:spPr>
      </p:pic>
      <p:sp>
        <p:nvSpPr>
          <p:cNvPr id="26" name="Title 1"/>
          <p:cNvSpPr>
            <a:spLocks noGrp="1"/>
          </p:cNvSpPr>
          <p:nvPr>
            <p:ph type="title"/>
          </p:nvPr>
        </p:nvSpPr>
        <p:spPr>
          <a:xfrm>
            <a:off x="1225488" y="49398"/>
            <a:ext cx="7842312" cy="963259"/>
          </a:xfrm>
        </p:spPr>
        <p:txBody>
          <a:bodyPr>
            <a:normAutofit/>
          </a:bodyPr>
          <a:lstStyle/>
          <a:p>
            <a:r>
              <a:rPr lang="en-US" dirty="0" smtClean="0"/>
              <a:t>WHAT IF?</a:t>
            </a:r>
            <a:endParaRPr lang="en-US" dirty="0"/>
          </a:p>
        </p:txBody>
      </p:sp>
      <p:sp>
        <p:nvSpPr>
          <p:cNvPr id="2" name="Footer Placeholder 1"/>
          <p:cNvSpPr>
            <a:spLocks noGrp="1"/>
          </p:cNvSpPr>
          <p:nvPr>
            <p:ph type="ftr" sz="quarter" idx="11"/>
          </p:nvPr>
        </p:nvSpPr>
        <p:spPr/>
        <p:txBody>
          <a:bodyPr/>
          <a:lstStyle/>
          <a:p>
            <a:r>
              <a:rPr lang="en-US" smtClean="0"/>
              <a:t>California Community Colleges – Chancellor’s Office  | 112 Colleges  |  72 Districts  |  2.6 Million Students</a:t>
            </a:r>
            <a:endParaRPr lang="en-US"/>
          </a:p>
        </p:txBody>
      </p:sp>
      <p:sp>
        <p:nvSpPr>
          <p:cNvPr id="3" name="Slide Number Placeholder 2"/>
          <p:cNvSpPr>
            <a:spLocks noGrp="1"/>
          </p:cNvSpPr>
          <p:nvPr>
            <p:ph type="sldNum" sz="quarter" idx="12"/>
          </p:nvPr>
        </p:nvSpPr>
        <p:spPr/>
        <p:txBody>
          <a:bodyPr/>
          <a:lstStyle/>
          <a:p>
            <a:fld id="{43051941-4126-4597-8895-D29A2A3BA6C5}" type="slidenum">
              <a:rPr lang="en-US" smtClean="0"/>
              <a:pPr/>
              <a:t>5</a:t>
            </a:fld>
            <a:endParaRPr lang="en-US" dirty="0"/>
          </a:p>
        </p:txBody>
      </p:sp>
    </p:spTree>
    <p:extLst>
      <p:ext uri="{BB962C8B-B14F-4D97-AF65-F5344CB8AC3E}">
        <p14:creationId xmlns:p14="http://schemas.microsoft.com/office/powerpoint/2010/main" val="1423505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circle(in)">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circle(in)">
                                      <p:cBhvr>
                                        <p:cTn id="12" dur="10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circle(in)">
                                      <p:cBhvr>
                                        <p:cTn id="17" dur="1000"/>
                                        <p:tgtEl>
                                          <p:spTgt spid="6">
                                            <p:txEl>
                                              <p:pRg st="2" end="2"/>
                                            </p:txEl>
                                          </p:spTgt>
                                        </p:tgtEl>
                                      </p:cBhvr>
                                    </p:animEffect>
                                  </p:childTnLst>
                                </p:cTn>
                              </p:par>
                              <p:par>
                                <p:cTn id="18" presetID="6" presetClass="entr" presetSubtype="16" fill="hold" grpId="0" nodeType="withEffect">
                                  <p:stCondLst>
                                    <p:cond delay="0"/>
                                  </p:stCondLst>
                                  <p:childTnLst>
                                    <p:set>
                                      <p:cBhvr>
                                        <p:cTn id="19" dur="1" fill="hold">
                                          <p:stCondLst>
                                            <p:cond delay="0"/>
                                          </p:stCondLst>
                                        </p:cTn>
                                        <p:tgtEl>
                                          <p:spTgt spid="6">
                                            <p:txEl>
                                              <p:pRg st="3" end="3"/>
                                            </p:txEl>
                                          </p:spTgt>
                                        </p:tgtEl>
                                        <p:attrNameLst>
                                          <p:attrName>style.visibility</p:attrName>
                                        </p:attrNameLst>
                                      </p:cBhvr>
                                      <p:to>
                                        <p:strVal val="visible"/>
                                      </p:to>
                                    </p:set>
                                    <p:animEffect transition="in" filter="circle(in)">
                                      <p:cBhvr>
                                        <p:cTn id="20" dur="1000"/>
                                        <p:tgtEl>
                                          <p:spTgt spid="6">
                                            <p:txEl>
                                              <p:pRg st="3" end="3"/>
                                            </p:txEl>
                                          </p:spTgt>
                                        </p:tgtEl>
                                      </p:cBhvr>
                                    </p:animEffect>
                                  </p:childTnLst>
                                </p:cTn>
                              </p:par>
                              <p:par>
                                <p:cTn id="21" presetID="6" presetClass="entr" presetSubtype="16" fill="hold" grpId="0" nodeType="with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animEffect transition="in" filter="circle(in)">
                                      <p:cBhvr>
                                        <p:cTn id="23" dur="1000"/>
                                        <p:tgtEl>
                                          <p:spTgt spid="6">
                                            <p:txEl>
                                              <p:pRg st="4" end="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par>
                                <p:cTn id="27" presetID="10" presetClass="entr" presetSubtype="0" fill="hold" nodeType="with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500"/>
                                        <p:tgtEl>
                                          <p:spTgt spid="7"/>
                                        </p:tgtEl>
                                      </p:cBhvr>
                                    </p:animEffect>
                                  </p:childTnLst>
                                </p:cTn>
                              </p:par>
                            </p:childTnLst>
                          </p:cTn>
                        </p:par>
                        <p:par>
                          <p:cTn id="30" fill="hold">
                            <p:stCondLst>
                              <p:cond delay="1000"/>
                            </p:stCondLst>
                            <p:childTnLst>
                              <p:par>
                                <p:cTn id="31" presetID="10" presetClass="entr" presetSubtype="0" fill="hold" nodeType="after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500"/>
                                        <p:tgtEl>
                                          <p:spTgt spid="11"/>
                                        </p:tgtEl>
                                      </p:cBhvr>
                                    </p:animEffect>
                                  </p:childTnLst>
                                </p:cTn>
                              </p:par>
                            </p:childTnLst>
                          </p:cTn>
                        </p:par>
                        <p:par>
                          <p:cTn id="34" fill="hold">
                            <p:stCondLst>
                              <p:cond delay="1500"/>
                            </p:stCondLst>
                            <p:childTnLst>
                              <p:par>
                                <p:cTn id="35" presetID="10" presetClass="entr" presetSubtype="0" fill="hold"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childTnLst>
                          </p:cTn>
                        </p:par>
                        <p:par>
                          <p:cTn id="38" fill="hold">
                            <p:stCondLst>
                              <p:cond delay="2000"/>
                            </p:stCondLst>
                            <p:childTnLst>
                              <p:par>
                                <p:cTn id="39" presetID="10" presetClass="entr" presetSubtype="0" fill="hold"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fade">
                                      <p:cBhvr>
                                        <p:cTn id="41" dur="500"/>
                                        <p:tgtEl>
                                          <p:spTgt spid="14"/>
                                        </p:tgtEl>
                                      </p:cBhvr>
                                    </p:animEffect>
                                  </p:childTnLst>
                                </p:cTn>
                              </p:par>
                            </p:childTnLst>
                          </p:cTn>
                        </p:par>
                        <p:par>
                          <p:cTn id="42" fill="hold">
                            <p:stCondLst>
                              <p:cond delay="2500"/>
                            </p:stCondLst>
                            <p:childTnLst>
                              <p:par>
                                <p:cTn id="43" presetID="10" presetClass="entr" presetSubtype="0" fill="hold" nodeType="after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fade">
                                      <p:cBhvr>
                                        <p:cTn id="45" dur="500"/>
                                        <p:tgtEl>
                                          <p:spTgt spid="15"/>
                                        </p:tgtEl>
                                      </p:cBhvr>
                                    </p:animEffect>
                                  </p:childTnLst>
                                </p:cTn>
                              </p:par>
                            </p:childTnLst>
                          </p:cTn>
                        </p:par>
                        <p:par>
                          <p:cTn id="46" fill="hold">
                            <p:stCondLst>
                              <p:cond delay="3000"/>
                            </p:stCondLst>
                            <p:childTnLst>
                              <p:par>
                                <p:cTn id="47" presetID="10" presetClass="entr" presetSubtype="0"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fade">
                                      <p:cBhvr>
                                        <p:cTn id="49" dur="500"/>
                                        <p:tgtEl>
                                          <p:spTgt spid="16"/>
                                        </p:tgtEl>
                                      </p:cBhvr>
                                    </p:animEffect>
                                  </p:childTnLst>
                                </p:cTn>
                              </p:par>
                            </p:childTnLst>
                          </p:cTn>
                        </p:par>
                        <p:par>
                          <p:cTn id="50" fill="hold">
                            <p:stCondLst>
                              <p:cond delay="3500"/>
                            </p:stCondLst>
                            <p:childTnLst>
                              <p:par>
                                <p:cTn id="51" presetID="10" presetClass="entr" presetSubtype="0"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500"/>
                                        <p:tgtEl>
                                          <p:spTgt spid="17"/>
                                        </p:tgtEl>
                                      </p:cBhvr>
                                    </p:animEffect>
                                  </p:childTnLst>
                                </p:cTn>
                              </p:par>
                            </p:childTnLst>
                          </p:cTn>
                        </p:par>
                        <p:par>
                          <p:cTn id="54" fill="hold">
                            <p:stCondLst>
                              <p:cond delay="4000"/>
                            </p:stCondLst>
                            <p:childTnLst>
                              <p:par>
                                <p:cTn id="55" presetID="10" presetClass="entr" presetSubtype="0" fill="hold"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500"/>
                                        <p:tgtEl>
                                          <p:spTgt spid="18"/>
                                        </p:tgtEl>
                                      </p:cBhvr>
                                    </p:animEffect>
                                  </p:childTnLst>
                                </p:cTn>
                              </p:par>
                            </p:childTnLst>
                          </p:cTn>
                        </p:par>
                        <p:par>
                          <p:cTn id="58" fill="hold">
                            <p:stCondLst>
                              <p:cond delay="4500"/>
                            </p:stCondLst>
                            <p:childTnLst>
                              <p:par>
                                <p:cTn id="59" presetID="10" presetClass="entr" presetSubtype="0"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fade">
                                      <p:cBhvr>
                                        <p:cTn id="61" dur="500"/>
                                        <p:tgtEl>
                                          <p:spTgt spid="19"/>
                                        </p:tgtEl>
                                      </p:cBhvr>
                                    </p:animEffect>
                                  </p:childTnLst>
                                </p:cTn>
                              </p:par>
                            </p:childTnLst>
                          </p:cTn>
                        </p:par>
                        <p:par>
                          <p:cTn id="62" fill="hold">
                            <p:stCondLst>
                              <p:cond delay="5000"/>
                            </p:stCondLst>
                            <p:childTnLst>
                              <p:par>
                                <p:cTn id="63" presetID="10" presetClass="entr" presetSubtype="0" fill="hold" nodeType="afterEffect">
                                  <p:stCondLst>
                                    <p:cond delay="0"/>
                                  </p:stCondLst>
                                  <p:childTnLst>
                                    <p:set>
                                      <p:cBhvr>
                                        <p:cTn id="64" dur="1" fill="hold">
                                          <p:stCondLst>
                                            <p:cond delay="0"/>
                                          </p:stCondLst>
                                        </p:cTn>
                                        <p:tgtEl>
                                          <p:spTgt spid="20"/>
                                        </p:tgtEl>
                                        <p:attrNameLst>
                                          <p:attrName>style.visibility</p:attrName>
                                        </p:attrNameLst>
                                      </p:cBhvr>
                                      <p:to>
                                        <p:strVal val="visible"/>
                                      </p:to>
                                    </p:set>
                                    <p:animEffect transition="in" filter="fade">
                                      <p:cBhvr>
                                        <p:cTn id="65" dur="500"/>
                                        <p:tgtEl>
                                          <p:spTgt spid="20"/>
                                        </p:tgtEl>
                                      </p:cBhvr>
                                    </p:animEffect>
                                  </p:childTnLst>
                                </p:cTn>
                              </p:par>
                            </p:childTnLst>
                          </p:cTn>
                        </p:par>
                        <p:par>
                          <p:cTn id="66" fill="hold">
                            <p:stCondLst>
                              <p:cond delay="5500"/>
                            </p:stCondLst>
                            <p:childTnLst>
                              <p:par>
                                <p:cTn id="67" presetID="10" presetClass="entr" presetSubtype="0" fill="hold" nodeType="after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fade">
                                      <p:cBhvr>
                                        <p:cTn id="69" dur="500"/>
                                        <p:tgtEl>
                                          <p:spTgt spid="21"/>
                                        </p:tgtEl>
                                      </p:cBhvr>
                                    </p:animEffect>
                                  </p:childTnLst>
                                </p:cTn>
                              </p:par>
                            </p:childTnLst>
                          </p:cTn>
                        </p:par>
                        <p:par>
                          <p:cTn id="70" fill="hold">
                            <p:stCondLst>
                              <p:cond delay="6000"/>
                            </p:stCondLst>
                            <p:childTnLst>
                              <p:par>
                                <p:cTn id="71" presetID="10" presetClass="entr" presetSubtype="0" fill="hold" nodeType="afterEffect">
                                  <p:stCondLst>
                                    <p:cond delay="0"/>
                                  </p:stCondLst>
                                  <p:childTnLst>
                                    <p:set>
                                      <p:cBhvr>
                                        <p:cTn id="72" dur="1" fill="hold">
                                          <p:stCondLst>
                                            <p:cond delay="0"/>
                                          </p:stCondLst>
                                        </p:cTn>
                                        <p:tgtEl>
                                          <p:spTgt spid="22"/>
                                        </p:tgtEl>
                                        <p:attrNameLst>
                                          <p:attrName>style.visibility</p:attrName>
                                        </p:attrNameLst>
                                      </p:cBhvr>
                                      <p:to>
                                        <p:strVal val="visible"/>
                                      </p:to>
                                    </p:set>
                                    <p:animEffect transition="in" filter="fade">
                                      <p:cBhvr>
                                        <p:cTn id="73" dur="500"/>
                                        <p:tgtEl>
                                          <p:spTgt spid="22"/>
                                        </p:tgtEl>
                                      </p:cBhvr>
                                    </p:animEffect>
                                  </p:childTnLst>
                                </p:cTn>
                              </p:par>
                            </p:childTnLst>
                          </p:cTn>
                        </p:par>
                        <p:par>
                          <p:cTn id="74" fill="hold">
                            <p:stCondLst>
                              <p:cond delay="6500"/>
                            </p:stCondLst>
                            <p:childTnLst>
                              <p:par>
                                <p:cTn id="75" presetID="10" presetClass="entr" presetSubtype="0" fill="hold"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fade">
                                      <p:cBhvr>
                                        <p:cTn id="77" dur="500"/>
                                        <p:tgtEl>
                                          <p:spTgt spid="23"/>
                                        </p:tgtEl>
                                      </p:cBhvr>
                                    </p:animEffect>
                                  </p:childTnLst>
                                </p:cTn>
                              </p:par>
                            </p:childTnLst>
                          </p:cTn>
                        </p:par>
                        <p:par>
                          <p:cTn id="78" fill="hold">
                            <p:stCondLst>
                              <p:cond delay="7000"/>
                            </p:stCondLst>
                            <p:childTnLst>
                              <p:par>
                                <p:cTn id="79" presetID="10" presetClass="entr" presetSubtype="0" fill="hold" nodeType="afterEffect">
                                  <p:stCondLst>
                                    <p:cond delay="0"/>
                                  </p:stCondLst>
                                  <p:childTnLst>
                                    <p:set>
                                      <p:cBhvr>
                                        <p:cTn id="80" dur="1" fill="hold">
                                          <p:stCondLst>
                                            <p:cond delay="0"/>
                                          </p:stCondLst>
                                        </p:cTn>
                                        <p:tgtEl>
                                          <p:spTgt spid="24"/>
                                        </p:tgtEl>
                                        <p:attrNameLst>
                                          <p:attrName>style.visibility</p:attrName>
                                        </p:attrNameLst>
                                      </p:cBhvr>
                                      <p:to>
                                        <p:strVal val="visible"/>
                                      </p:to>
                                    </p:set>
                                    <p:animEffect transition="in" filter="fade">
                                      <p:cBhvr>
                                        <p:cTn id="81" dur="1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2"/>
          </p:nvPr>
        </p:nvSpPr>
        <p:spPr>
          <a:xfrm>
            <a:off x="5029200" y="1600200"/>
            <a:ext cx="4191000" cy="5486400"/>
          </a:xfrm>
        </p:spPr>
        <p:txBody>
          <a:bodyPr/>
          <a:lstStyle/>
          <a:p>
            <a:r>
              <a:rPr lang="en-US" sz="2500" dirty="0" smtClean="0"/>
              <a:t>State Chancellor’s Office workforce funds</a:t>
            </a:r>
          </a:p>
          <a:p>
            <a:pPr lvl="1"/>
            <a:r>
              <a:rPr lang="en-US" sz="2100" dirty="0" smtClean="0"/>
              <a:t>EWD</a:t>
            </a:r>
          </a:p>
          <a:p>
            <a:pPr lvl="1"/>
            <a:r>
              <a:rPr lang="en-US" sz="2100" dirty="0" smtClean="0"/>
              <a:t>SB70</a:t>
            </a:r>
          </a:p>
          <a:p>
            <a:pPr lvl="1"/>
            <a:r>
              <a:rPr lang="en-US" sz="2100" dirty="0" smtClean="0"/>
              <a:t>Perkins 1B</a:t>
            </a:r>
          </a:p>
          <a:p>
            <a:pPr marL="400050"/>
            <a:r>
              <a:rPr lang="en-US" sz="2500" dirty="0" smtClean="0"/>
              <a:t>Other resources</a:t>
            </a:r>
          </a:p>
          <a:p>
            <a:pPr marL="800100" lvl="1"/>
            <a:r>
              <a:rPr lang="en-US" sz="2100" dirty="0" smtClean="0"/>
              <a:t>Private</a:t>
            </a:r>
          </a:p>
          <a:p>
            <a:pPr marL="800100" lvl="1"/>
            <a:r>
              <a:rPr lang="en-US" sz="2100" dirty="0" smtClean="0"/>
              <a:t>Public</a:t>
            </a:r>
          </a:p>
          <a:p>
            <a:pPr marL="800100" lvl="1"/>
            <a:r>
              <a:rPr lang="en-US" sz="2100" dirty="0" smtClean="0"/>
              <a:t>Foundation</a:t>
            </a:r>
          </a:p>
          <a:p>
            <a:pPr marL="800100" lvl="1"/>
            <a:r>
              <a:rPr lang="en-US" sz="2100" dirty="0" smtClean="0"/>
              <a:t>Federal, state, regional, local</a:t>
            </a:r>
            <a:endParaRPr lang="en-US" sz="2100" dirty="0"/>
          </a:p>
          <a:p>
            <a:pPr marL="57150" indent="0">
              <a:buNone/>
            </a:pPr>
            <a:endParaRPr lang="en-US" sz="2500" i="1" dirty="0" smtClean="0"/>
          </a:p>
          <a:p>
            <a:pPr marL="800100" lvl="1"/>
            <a:endParaRPr lang="en-US" sz="2100" dirty="0" smtClean="0"/>
          </a:p>
        </p:txBody>
      </p:sp>
      <p:sp>
        <p:nvSpPr>
          <p:cNvPr id="9" name="Slide Number Placeholder 3"/>
          <p:cNvSpPr txBox="1">
            <a:spLocks/>
          </p:cNvSpPr>
          <p:nvPr/>
        </p:nvSpPr>
        <p:spPr>
          <a:xfrm>
            <a:off x="8762999" y="6629400"/>
            <a:ext cx="381001" cy="2286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0" name="Footer Placeholder 5"/>
          <p:cNvSpPr>
            <a:spLocks noGrp="1"/>
          </p:cNvSpPr>
          <p:nvPr/>
        </p:nvSpPr>
        <p:spPr>
          <a:xfrm>
            <a:off x="0" y="6487501"/>
            <a:ext cx="9144000" cy="365125"/>
          </a:xfrm>
          <a:prstGeom prst="rect">
            <a:avLst/>
          </a:prstGeom>
        </p:spPr>
        <p:txBody>
          <a:bodyPr vert="horz" lIns="91440" tIns="45720" rIns="91440" bIns="45720" rtlCol="0" anchor="ctr"/>
          <a:lstStyle>
            <a:defPPr>
              <a:defRPr lang="en-US"/>
            </a:defPPr>
            <a:lvl1pPr marL="0" algn="ctr" defTabSz="914400" rtl="0" eaLnBrk="1" latinLnBrk="0" hangingPunct="1">
              <a:defRPr sz="900" kern="1200">
                <a:solidFill>
                  <a:srgbClr val="DCE2E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smtClean="0"/>
              <a:t>California Community Colleges  –  Chancellor’s Office  | 112 Colleges  |  72 Districts  |  2.6 Million Students</a:t>
            </a:r>
            <a:endParaRPr lang="en-US" sz="1000" dirty="0"/>
          </a:p>
        </p:txBody>
      </p:sp>
      <p:pic>
        <p:nvPicPr>
          <p:cNvPr id="5" name="Picture 4" descr="CCC_RegionalMapFADECALI.png"/>
          <p:cNvPicPr>
            <a:picLocks noChangeAspect="1"/>
          </p:cNvPicPr>
          <p:nvPr/>
        </p:nvPicPr>
        <p:blipFill>
          <a:blip r:embed="rId3"/>
          <a:stretch>
            <a:fillRect/>
          </a:stretch>
        </p:blipFill>
        <p:spPr>
          <a:xfrm>
            <a:off x="609600" y="1371600"/>
            <a:ext cx="4219792" cy="4953000"/>
          </a:xfrm>
          <a:prstGeom prst="rect">
            <a:avLst/>
          </a:prstGeom>
        </p:spPr>
      </p:pic>
      <p:pic>
        <p:nvPicPr>
          <p:cNvPr id="7" name="Picture 6"/>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170251" y="1600201"/>
            <a:ext cx="1112270" cy="1858224"/>
          </a:xfrm>
          <a:prstGeom prst="rect">
            <a:avLst/>
          </a:prstGeom>
        </p:spPr>
      </p:pic>
      <p:sp>
        <p:nvSpPr>
          <p:cNvPr id="8" name="Title 1"/>
          <p:cNvSpPr>
            <a:spLocks noGrp="1"/>
          </p:cNvSpPr>
          <p:nvPr>
            <p:ph type="title"/>
          </p:nvPr>
        </p:nvSpPr>
        <p:spPr>
          <a:xfrm>
            <a:off x="1225488" y="49398"/>
            <a:ext cx="7842312" cy="963259"/>
          </a:xfrm>
        </p:spPr>
        <p:txBody>
          <a:bodyPr>
            <a:normAutofit/>
          </a:bodyPr>
          <a:lstStyle/>
          <a:p>
            <a:r>
              <a:rPr lang="en-US" dirty="0" smtClean="0"/>
              <a:t>WHAT IF?  </a:t>
            </a:r>
            <a:r>
              <a:rPr lang="en-US" sz="3200" dirty="0" smtClean="0"/>
              <a:t>Braid funds</a:t>
            </a:r>
            <a:endParaRPr lang="en-US" dirty="0"/>
          </a:p>
        </p:txBody>
      </p:sp>
      <p:sp>
        <p:nvSpPr>
          <p:cNvPr id="2" name="TextBox 1"/>
          <p:cNvSpPr txBox="1"/>
          <p:nvPr/>
        </p:nvSpPr>
        <p:spPr>
          <a:xfrm>
            <a:off x="5109857" y="5771346"/>
            <a:ext cx="3957943" cy="477054"/>
          </a:xfrm>
          <a:prstGeom prst="rect">
            <a:avLst/>
          </a:prstGeom>
          <a:noFill/>
        </p:spPr>
        <p:txBody>
          <a:bodyPr wrap="none" rtlCol="0">
            <a:spAutoFit/>
          </a:bodyPr>
          <a:lstStyle/>
          <a:p>
            <a:r>
              <a:rPr lang="en-US" sz="2500" i="1" dirty="0" smtClean="0"/>
              <a:t>The feds are already doing it.</a:t>
            </a:r>
            <a:endParaRPr lang="en-US" sz="2500" i="1" dirty="0"/>
          </a:p>
        </p:txBody>
      </p:sp>
      <p:sp>
        <p:nvSpPr>
          <p:cNvPr id="3" name="Footer Placeholder 2"/>
          <p:cNvSpPr>
            <a:spLocks noGrp="1"/>
          </p:cNvSpPr>
          <p:nvPr>
            <p:ph type="ftr" sz="quarter" idx="11"/>
          </p:nvPr>
        </p:nvSpPr>
        <p:spPr/>
        <p:txBody>
          <a:bodyPr/>
          <a:lstStyle/>
          <a:p>
            <a:r>
              <a:rPr lang="en-US" smtClean="0"/>
              <a:t>California Community Colleges – Chancellor’s Office  | 112 Colleges  |  72 Districts  |  2.6 Million Students</a:t>
            </a:r>
            <a:endParaRPr lang="en-US"/>
          </a:p>
        </p:txBody>
      </p:sp>
      <p:sp>
        <p:nvSpPr>
          <p:cNvPr id="4" name="Slide Number Placeholder 3"/>
          <p:cNvSpPr>
            <a:spLocks noGrp="1"/>
          </p:cNvSpPr>
          <p:nvPr>
            <p:ph type="sldNum" sz="quarter" idx="12"/>
          </p:nvPr>
        </p:nvSpPr>
        <p:spPr/>
        <p:txBody>
          <a:bodyPr/>
          <a:lstStyle/>
          <a:p>
            <a:fld id="{43051941-4126-4597-8895-D29A2A3BA6C5}" type="slidenum">
              <a:rPr lang="en-US" smtClean="0"/>
              <a:pPr/>
              <a:t>6</a:t>
            </a:fld>
            <a:endParaRPr lang="en-US" dirty="0"/>
          </a:p>
        </p:txBody>
      </p:sp>
    </p:spTree>
    <p:extLst>
      <p:ext uri="{BB962C8B-B14F-4D97-AF65-F5344CB8AC3E}">
        <p14:creationId xmlns:p14="http://schemas.microsoft.com/office/powerpoint/2010/main" val="2364874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right)">
                                      <p:cBhvr>
                                        <p:cTn id="7" dur="1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fade">
                                      <p:cBhvr>
                                        <p:cTn id="15" dur="500"/>
                                        <p:tgtEl>
                                          <p:spTgt spid="6">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
                                            <p:txEl>
                                              <p:pRg st="2" end="2"/>
                                            </p:txEl>
                                          </p:spTgt>
                                        </p:tgtEl>
                                        <p:attrNameLst>
                                          <p:attrName>style.visibility</p:attrName>
                                        </p:attrNameLst>
                                      </p:cBhvr>
                                      <p:to>
                                        <p:strVal val="visible"/>
                                      </p:to>
                                    </p:set>
                                    <p:animEffect transition="in" filter="fade">
                                      <p:cBhvr>
                                        <p:cTn id="18" dur="500"/>
                                        <p:tgtEl>
                                          <p:spTgt spid="6">
                                            <p:txEl>
                                              <p:pRg st="2" end="2"/>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animEffect transition="in" filter="fade">
                                      <p:cBhvr>
                                        <p:cTn id="21" dur="500"/>
                                        <p:tgtEl>
                                          <p:spTgt spid="6">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6">
                                            <p:txEl>
                                              <p:pRg st="4" end="4"/>
                                            </p:txEl>
                                          </p:spTgt>
                                        </p:tgtEl>
                                        <p:attrNameLst>
                                          <p:attrName>style.visibility</p:attrName>
                                        </p:attrNameLst>
                                      </p:cBhvr>
                                      <p:to>
                                        <p:strVal val="visible"/>
                                      </p:to>
                                    </p:set>
                                    <p:animEffect transition="in" filter="fade">
                                      <p:cBhvr>
                                        <p:cTn id="26" dur="500"/>
                                        <p:tgtEl>
                                          <p:spTgt spid="6">
                                            <p:txEl>
                                              <p:pRg st="4" end="4"/>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6">
                                            <p:txEl>
                                              <p:pRg st="5" end="5"/>
                                            </p:txEl>
                                          </p:spTgt>
                                        </p:tgtEl>
                                        <p:attrNameLst>
                                          <p:attrName>style.visibility</p:attrName>
                                        </p:attrNameLst>
                                      </p:cBhvr>
                                      <p:to>
                                        <p:strVal val="visible"/>
                                      </p:to>
                                    </p:set>
                                    <p:animEffect transition="in" filter="fade">
                                      <p:cBhvr>
                                        <p:cTn id="29" dur="500"/>
                                        <p:tgtEl>
                                          <p:spTgt spid="6">
                                            <p:txEl>
                                              <p:pRg st="5" end="5"/>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6">
                                            <p:txEl>
                                              <p:pRg st="6" end="6"/>
                                            </p:txEl>
                                          </p:spTgt>
                                        </p:tgtEl>
                                        <p:attrNameLst>
                                          <p:attrName>style.visibility</p:attrName>
                                        </p:attrNameLst>
                                      </p:cBhvr>
                                      <p:to>
                                        <p:strVal val="visible"/>
                                      </p:to>
                                    </p:set>
                                    <p:animEffect transition="in" filter="fade">
                                      <p:cBhvr>
                                        <p:cTn id="32" dur="500"/>
                                        <p:tgtEl>
                                          <p:spTgt spid="6">
                                            <p:txEl>
                                              <p:pRg st="6" end="6"/>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6">
                                            <p:txEl>
                                              <p:pRg st="7" end="7"/>
                                            </p:txEl>
                                          </p:spTgt>
                                        </p:tgtEl>
                                        <p:attrNameLst>
                                          <p:attrName>style.visibility</p:attrName>
                                        </p:attrNameLst>
                                      </p:cBhvr>
                                      <p:to>
                                        <p:strVal val="visible"/>
                                      </p:to>
                                    </p:set>
                                    <p:animEffect transition="in" filter="fade">
                                      <p:cBhvr>
                                        <p:cTn id="35" dur="500"/>
                                        <p:tgtEl>
                                          <p:spTgt spid="6">
                                            <p:txEl>
                                              <p:pRg st="7" end="7"/>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6">
                                            <p:txEl>
                                              <p:pRg st="8" end="8"/>
                                            </p:txEl>
                                          </p:spTgt>
                                        </p:tgtEl>
                                        <p:attrNameLst>
                                          <p:attrName>style.visibility</p:attrName>
                                        </p:attrNameLst>
                                      </p:cBhvr>
                                      <p:to>
                                        <p:strVal val="visible"/>
                                      </p:to>
                                    </p:set>
                                    <p:animEffect transition="in" filter="fade">
                                      <p:cBhvr>
                                        <p:cTn id="38" dur="500"/>
                                        <p:tgtEl>
                                          <p:spTgt spid="6">
                                            <p:txEl>
                                              <p:pRg st="8" end="8"/>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California Community Colleges – Chancellor’s Office  | 112 Colleges  |  72 Districts  |  2.6 Million Students</a:t>
            </a:r>
            <a:endParaRPr lang="en-US"/>
          </a:p>
        </p:txBody>
      </p:sp>
      <p:sp>
        <p:nvSpPr>
          <p:cNvPr id="5" name="Content Placeholder 5"/>
          <p:cNvSpPr txBox="1">
            <a:spLocks/>
          </p:cNvSpPr>
          <p:nvPr/>
        </p:nvSpPr>
        <p:spPr>
          <a:xfrm>
            <a:off x="457200" y="1371600"/>
            <a:ext cx="4038601" cy="3810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800" b="1" dirty="0" smtClean="0"/>
              <a:t>Thriving regions</a:t>
            </a:r>
          </a:p>
        </p:txBody>
      </p:sp>
      <p:sp>
        <p:nvSpPr>
          <p:cNvPr id="6" name="Content Placeholder 5"/>
          <p:cNvSpPr txBox="1">
            <a:spLocks/>
          </p:cNvSpPr>
          <p:nvPr/>
        </p:nvSpPr>
        <p:spPr>
          <a:xfrm>
            <a:off x="4724400" y="1382162"/>
            <a:ext cx="4038601" cy="3810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800" b="1" dirty="0" smtClean="0"/>
              <a:t>Thriving state</a:t>
            </a:r>
          </a:p>
        </p:txBody>
      </p:sp>
      <p:pic>
        <p:nvPicPr>
          <p:cNvPr id="8" name="Picture 7" descr="CCC_RegionalMap1.png"/>
          <p:cNvPicPr>
            <a:picLocks noChangeAspect="1"/>
          </p:cNvPicPr>
          <p:nvPr/>
        </p:nvPicPr>
        <p:blipFill>
          <a:blip r:embed="rId3"/>
          <a:stretch>
            <a:fillRect/>
          </a:stretch>
        </p:blipFill>
        <p:spPr>
          <a:xfrm>
            <a:off x="4811407" y="1839362"/>
            <a:ext cx="3570593" cy="4191000"/>
          </a:xfrm>
          <a:prstGeom prst="rect">
            <a:avLst/>
          </a:prstGeom>
        </p:spPr>
      </p:pic>
      <p:pic>
        <p:nvPicPr>
          <p:cNvPr id="9" name="Picture 8" descr="CCC_RegionalMap1.png"/>
          <p:cNvPicPr>
            <a:picLocks noChangeAspect="1"/>
          </p:cNvPicPr>
          <p:nvPr/>
        </p:nvPicPr>
        <p:blipFill>
          <a:blip r:embed="rId3"/>
          <a:stretch>
            <a:fillRect/>
          </a:stretch>
        </p:blipFill>
        <p:spPr>
          <a:xfrm>
            <a:off x="4786559" y="1839362"/>
            <a:ext cx="3570593" cy="4191000"/>
          </a:xfrm>
          <a:prstGeom prst="rect">
            <a:avLst/>
          </a:prstGeom>
        </p:spPr>
      </p:pic>
      <p:pic>
        <p:nvPicPr>
          <p:cNvPr id="10" name="Picture 9" descr="CCC_RegionalMap2.png"/>
          <p:cNvPicPr>
            <a:picLocks noChangeAspect="1"/>
          </p:cNvPicPr>
          <p:nvPr/>
        </p:nvPicPr>
        <p:blipFill>
          <a:blip r:embed="rId4"/>
          <a:stretch>
            <a:fillRect/>
          </a:stretch>
        </p:blipFill>
        <p:spPr>
          <a:xfrm>
            <a:off x="4786559" y="1839362"/>
            <a:ext cx="3570593" cy="4191000"/>
          </a:xfrm>
          <a:prstGeom prst="rect">
            <a:avLst/>
          </a:prstGeom>
        </p:spPr>
      </p:pic>
      <p:pic>
        <p:nvPicPr>
          <p:cNvPr id="11" name="Picture 10" descr="CCC_RegionalMap3.png"/>
          <p:cNvPicPr>
            <a:picLocks noChangeAspect="1"/>
          </p:cNvPicPr>
          <p:nvPr/>
        </p:nvPicPr>
        <p:blipFill>
          <a:blip r:embed="rId5"/>
          <a:stretch>
            <a:fillRect/>
          </a:stretch>
        </p:blipFill>
        <p:spPr>
          <a:xfrm>
            <a:off x="4786559" y="1839362"/>
            <a:ext cx="3570593" cy="4191000"/>
          </a:xfrm>
          <a:prstGeom prst="rect">
            <a:avLst/>
          </a:prstGeom>
        </p:spPr>
      </p:pic>
      <p:pic>
        <p:nvPicPr>
          <p:cNvPr id="12" name="Picture 11" descr="CCC_RegionalMap4.png"/>
          <p:cNvPicPr>
            <a:picLocks noChangeAspect="1"/>
          </p:cNvPicPr>
          <p:nvPr/>
        </p:nvPicPr>
        <p:blipFill>
          <a:blip r:embed="rId6"/>
          <a:stretch>
            <a:fillRect/>
          </a:stretch>
        </p:blipFill>
        <p:spPr>
          <a:xfrm>
            <a:off x="4786559" y="1839362"/>
            <a:ext cx="3570593" cy="4191000"/>
          </a:xfrm>
          <a:prstGeom prst="rect">
            <a:avLst/>
          </a:prstGeom>
        </p:spPr>
      </p:pic>
      <p:pic>
        <p:nvPicPr>
          <p:cNvPr id="13" name="Picture 12" descr="CCC_RegionalMap5.png"/>
          <p:cNvPicPr>
            <a:picLocks noChangeAspect="1"/>
          </p:cNvPicPr>
          <p:nvPr/>
        </p:nvPicPr>
        <p:blipFill>
          <a:blip r:embed="rId7"/>
          <a:stretch>
            <a:fillRect/>
          </a:stretch>
        </p:blipFill>
        <p:spPr>
          <a:xfrm>
            <a:off x="4786559" y="1839362"/>
            <a:ext cx="3570593" cy="4191000"/>
          </a:xfrm>
          <a:prstGeom prst="rect">
            <a:avLst/>
          </a:prstGeom>
        </p:spPr>
      </p:pic>
      <p:pic>
        <p:nvPicPr>
          <p:cNvPr id="14" name="Picture 13" descr="CCC_RegionalMap6.png"/>
          <p:cNvPicPr>
            <a:picLocks noChangeAspect="1"/>
          </p:cNvPicPr>
          <p:nvPr/>
        </p:nvPicPr>
        <p:blipFill>
          <a:blip r:embed="rId8"/>
          <a:stretch>
            <a:fillRect/>
          </a:stretch>
        </p:blipFill>
        <p:spPr>
          <a:xfrm>
            <a:off x="4786559" y="1839362"/>
            <a:ext cx="3570593" cy="4191000"/>
          </a:xfrm>
          <a:prstGeom prst="rect">
            <a:avLst/>
          </a:prstGeom>
        </p:spPr>
      </p:pic>
      <p:pic>
        <p:nvPicPr>
          <p:cNvPr id="15" name="Picture 14" descr="CCC_RegionalMap7.png"/>
          <p:cNvPicPr>
            <a:picLocks noChangeAspect="1"/>
          </p:cNvPicPr>
          <p:nvPr/>
        </p:nvPicPr>
        <p:blipFill>
          <a:blip r:embed="rId9"/>
          <a:stretch>
            <a:fillRect/>
          </a:stretch>
        </p:blipFill>
        <p:spPr>
          <a:xfrm>
            <a:off x="4786559" y="1839362"/>
            <a:ext cx="3570593" cy="4191000"/>
          </a:xfrm>
          <a:prstGeom prst="rect">
            <a:avLst/>
          </a:prstGeom>
        </p:spPr>
      </p:pic>
      <p:pic>
        <p:nvPicPr>
          <p:cNvPr id="16" name="Picture 15" descr="CCC_RegionalMap8.png"/>
          <p:cNvPicPr>
            <a:picLocks noChangeAspect="1"/>
          </p:cNvPicPr>
          <p:nvPr/>
        </p:nvPicPr>
        <p:blipFill>
          <a:blip r:embed="rId10"/>
          <a:stretch>
            <a:fillRect/>
          </a:stretch>
        </p:blipFill>
        <p:spPr>
          <a:xfrm>
            <a:off x="4786559" y="1839362"/>
            <a:ext cx="3570593" cy="4191000"/>
          </a:xfrm>
          <a:prstGeom prst="rect">
            <a:avLst/>
          </a:prstGeom>
        </p:spPr>
      </p:pic>
      <p:pic>
        <p:nvPicPr>
          <p:cNvPr id="17" name="Picture 16" descr="CCC_RegionalMap9.png"/>
          <p:cNvPicPr>
            <a:picLocks noChangeAspect="1"/>
          </p:cNvPicPr>
          <p:nvPr/>
        </p:nvPicPr>
        <p:blipFill>
          <a:blip r:embed="rId11"/>
          <a:stretch>
            <a:fillRect/>
          </a:stretch>
        </p:blipFill>
        <p:spPr>
          <a:xfrm>
            <a:off x="4786559" y="1839362"/>
            <a:ext cx="3570593" cy="4191000"/>
          </a:xfrm>
          <a:prstGeom prst="rect">
            <a:avLst/>
          </a:prstGeom>
        </p:spPr>
      </p:pic>
      <p:pic>
        <p:nvPicPr>
          <p:cNvPr id="18" name="Picture 17" descr="CCC_RegionalMap10.png"/>
          <p:cNvPicPr>
            <a:picLocks noChangeAspect="1"/>
          </p:cNvPicPr>
          <p:nvPr/>
        </p:nvPicPr>
        <p:blipFill>
          <a:blip r:embed="rId12"/>
          <a:stretch>
            <a:fillRect/>
          </a:stretch>
        </p:blipFill>
        <p:spPr>
          <a:xfrm>
            <a:off x="4786559" y="1839362"/>
            <a:ext cx="3570593" cy="4191000"/>
          </a:xfrm>
          <a:prstGeom prst="rect">
            <a:avLst/>
          </a:prstGeom>
        </p:spPr>
      </p:pic>
      <p:pic>
        <p:nvPicPr>
          <p:cNvPr id="19" name="Picture 18" descr="CCC_RegionalMap11.png"/>
          <p:cNvPicPr>
            <a:picLocks noChangeAspect="1"/>
          </p:cNvPicPr>
          <p:nvPr/>
        </p:nvPicPr>
        <p:blipFill>
          <a:blip r:embed="rId13"/>
          <a:stretch>
            <a:fillRect/>
          </a:stretch>
        </p:blipFill>
        <p:spPr>
          <a:xfrm>
            <a:off x="4786559" y="1839362"/>
            <a:ext cx="3570593" cy="4191000"/>
          </a:xfrm>
          <a:prstGeom prst="rect">
            <a:avLst/>
          </a:prstGeom>
        </p:spPr>
      </p:pic>
      <p:pic>
        <p:nvPicPr>
          <p:cNvPr id="20" name="Picture 19" descr="CCC_RegionalMap12.png"/>
          <p:cNvPicPr>
            <a:picLocks noChangeAspect="1"/>
          </p:cNvPicPr>
          <p:nvPr/>
        </p:nvPicPr>
        <p:blipFill>
          <a:blip r:embed="rId14"/>
          <a:stretch>
            <a:fillRect/>
          </a:stretch>
        </p:blipFill>
        <p:spPr>
          <a:xfrm>
            <a:off x="4786559" y="1839362"/>
            <a:ext cx="3570593" cy="4191000"/>
          </a:xfrm>
          <a:prstGeom prst="rect">
            <a:avLst/>
          </a:prstGeom>
        </p:spPr>
      </p:pic>
      <p:pic>
        <p:nvPicPr>
          <p:cNvPr id="21" name="Picture 20" descr="CCC_RegionalMap13.png"/>
          <p:cNvPicPr>
            <a:picLocks noChangeAspect="1"/>
          </p:cNvPicPr>
          <p:nvPr/>
        </p:nvPicPr>
        <p:blipFill>
          <a:blip r:embed="rId15"/>
          <a:stretch>
            <a:fillRect/>
          </a:stretch>
        </p:blipFill>
        <p:spPr>
          <a:xfrm>
            <a:off x="4786559" y="1839362"/>
            <a:ext cx="3570593" cy="4191000"/>
          </a:xfrm>
          <a:prstGeom prst="rect">
            <a:avLst/>
          </a:prstGeom>
        </p:spPr>
      </p:pic>
      <p:pic>
        <p:nvPicPr>
          <p:cNvPr id="22" name="Picture 21" descr="CCC_RegionalMap14.png"/>
          <p:cNvPicPr>
            <a:picLocks noChangeAspect="1"/>
          </p:cNvPicPr>
          <p:nvPr/>
        </p:nvPicPr>
        <p:blipFill>
          <a:blip r:embed="rId16"/>
          <a:stretch>
            <a:fillRect/>
          </a:stretch>
        </p:blipFill>
        <p:spPr>
          <a:xfrm>
            <a:off x="4786559" y="1839362"/>
            <a:ext cx="3570593" cy="4191000"/>
          </a:xfrm>
          <a:prstGeom prst="rect">
            <a:avLst/>
          </a:prstGeom>
        </p:spPr>
      </p:pic>
      <p:pic>
        <p:nvPicPr>
          <p:cNvPr id="23" name="Picture 22" descr="CCC_RegionalMap15.png"/>
          <p:cNvPicPr>
            <a:picLocks noChangeAspect="1"/>
          </p:cNvPicPr>
          <p:nvPr/>
        </p:nvPicPr>
        <p:blipFill>
          <a:blip r:embed="rId17"/>
          <a:stretch>
            <a:fillRect/>
          </a:stretch>
        </p:blipFill>
        <p:spPr>
          <a:xfrm>
            <a:off x="4786559" y="1839362"/>
            <a:ext cx="3570593" cy="4191000"/>
          </a:xfrm>
          <a:prstGeom prst="rect">
            <a:avLst/>
          </a:prstGeom>
        </p:spPr>
      </p:pic>
      <p:pic>
        <p:nvPicPr>
          <p:cNvPr id="24" name="Picture 23" descr="CCC_RegionalMapClean.png"/>
          <p:cNvPicPr>
            <a:picLocks noChangeAspect="1"/>
          </p:cNvPicPr>
          <p:nvPr/>
        </p:nvPicPr>
        <p:blipFill>
          <a:blip r:embed="rId18"/>
          <a:stretch>
            <a:fillRect/>
          </a:stretch>
        </p:blipFill>
        <p:spPr>
          <a:xfrm>
            <a:off x="762000" y="1789642"/>
            <a:ext cx="3742792" cy="4393120"/>
          </a:xfrm>
          <a:prstGeom prst="rect">
            <a:avLst/>
          </a:prstGeom>
        </p:spPr>
      </p:pic>
      <p:sp>
        <p:nvSpPr>
          <p:cNvPr id="2" name="Right Arrow 1"/>
          <p:cNvSpPr/>
          <p:nvPr/>
        </p:nvSpPr>
        <p:spPr>
          <a:xfrm>
            <a:off x="3276600" y="1447800"/>
            <a:ext cx="1143001" cy="381000"/>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itle 1"/>
          <p:cNvSpPr>
            <a:spLocks noGrp="1"/>
          </p:cNvSpPr>
          <p:nvPr>
            <p:ph type="title"/>
          </p:nvPr>
        </p:nvSpPr>
        <p:spPr>
          <a:xfrm>
            <a:off x="1225488" y="49398"/>
            <a:ext cx="7842312" cy="963259"/>
          </a:xfrm>
        </p:spPr>
        <p:txBody>
          <a:bodyPr>
            <a:normAutofit/>
          </a:bodyPr>
          <a:lstStyle/>
          <a:p>
            <a:r>
              <a:rPr lang="en-US" dirty="0" smtClean="0"/>
              <a:t>California comeback</a:t>
            </a:r>
            <a:endParaRPr lang="en-US" dirty="0"/>
          </a:p>
        </p:txBody>
      </p:sp>
    </p:spTree>
    <p:extLst>
      <p:ext uri="{BB962C8B-B14F-4D97-AF65-F5344CB8AC3E}">
        <p14:creationId xmlns:p14="http://schemas.microsoft.com/office/powerpoint/2010/main" val="4234138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1" nodeType="clickEffect">
                                  <p:stCondLst>
                                    <p:cond delay="0"/>
                                  </p:stCondLst>
                                  <p:iterate type="lt">
                                    <p:tmPct val="10000"/>
                                  </p:iterate>
                                  <p:childTnLst>
                                    <p:animMotion origin="layout" path="M 0.0 0.0 L 0.0 -0.07213" pathEditMode="relative" ptsTypes="">
                                      <p:cBhvr>
                                        <p:cTn id="6" dur="150" accel="50000" decel="50000" autoRev="1" fill="hold">
                                          <p:stCondLst>
                                            <p:cond delay="0"/>
                                          </p:stCondLst>
                                        </p:cTn>
                                        <p:tgtEl>
                                          <p:spTgt spid="6"/>
                                        </p:tgtEl>
                                        <p:attrNameLst>
                                          <p:attrName>ppt_x</p:attrName>
                                          <p:attrName>ppt_y</p:attrName>
                                        </p:attrNameLst>
                                      </p:cBhvr>
                                    </p:animMotion>
                                    <p:animRot by="1500000">
                                      <p:cBhvr>
                                        <p:cTn id="7" dur="75" fill="hold">
                                          <p:stCondLst>
                                            <p:cond delay="0"/>
                                          </p:stCondLst>
                                        </p:cTn>
                                        <p:tgtEl>
                                          <p:spTgt spid="6"/>
                                        </p:tgtEl>
                                        <p:attrNameLst>
                                          <p:attrName>r</p:attrName>
                                        </p:attrNameLst>
                                      </p:cBhvr>
                                    </p:animRot>
                                    <p:animRot by="-1500000">
                                      <p:cBhvr>
                                        <p:cTn id="8" dur="75" fill="hold">
                                          <p:stCondLst>
                                            <p:cond delay="75"/>
                                          </p:stCondLst>
                                        </p:cTn>
                                        <p:tgtEl>
                                          <p:spTgt spid="6"/>
                                        </p:tgtEl>
                                        <p:attrNameLst>
                                          <p:attrName>r</p:attrName>
                                        </p:attrNameLst>
                                      </p:cBhvr>
                                    </p:animRot>
                                    <p:animRot by="-1500000">
                                      <p:cBhvr>
                                        <p:cTn id="9" dur="75" fill="hold">
                                          <p:stCondLst>
                                            <p:cond delay="150"/>
                                          </p:stCondLst>
                                        </p:cTn>
                                        <p:tgtEl>
                                          <p:spTgt spid="6"/>
                                        </p:tgtEl>
                                        <p:attrNameLst>
                                          <p:attrName>r</p:attrName>
                                        </p:attrNameLst>
                                      </p:cBhvr>
                                    </p:animRot>
                                    <p:animRot by="1500000">
                                      <p:cBhvr>
                                        <p:cTn id="10" dur="75" fill="hold">
                                          <p:stCondLst>
                                            <p:cond delay="225"/>
                                          </p:stCondLst>
                                        </p:cTn>
                                        <p:tgtEl>
                                          <p:spTgt spid="6"/>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par>
                          <p:cTn id="16" fill="hold">
                            <p:stCondLst>
                              <p:cond delay="500"/>
                            </p:stCondLst>
                            <p:childTnLst>
                              <p:par>
                                <p:cTn id="17" presetID="10" presetClass="entr" presetSubtype="0"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par>
                          <p:cTn id="20" fill="hold">
                            <p:stCondLst>
                              <p:cond delay="1000"/>
                            </p:stCondLst>
                            <p:childTnLst>
                              <p:par>
                                <p:cTn id="21" presetID="10" presetClass="entr" presetSubtype="0"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childTnLst>
                          </p:cTn>
                        </p:par>
                        <p:par>
                          <p:cTn id="24" fill="hold">
                            <p:stCondLst>
                              <p:cond delay="1500"/>
                            </p:stCondLst>
                            <p:childTnLst>
                              <p:par>
                                <p:cTn id="25" presetID="10" presetClass="entr" presetSubtype="0" fill="hold"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par>
                          <p:cTn id="28" fill="hold">
                            <p:stCondLst>
                              <p:cond delay="2000"/>
                            </p:stCondLst>
                            <p:childTnLst>
                              <p:par>
                                <p:cTn id="29" presetID="10" presetClass="entr" presetSubtype="0"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childTnLst>
                          </p:cTn>
                        </p:par>
                        <p:par>
                          <p:cTn id="32" fill="hold">
                            <p:stCondLst>
                              <p:cond delay="2500"/>
                            </p:stCondLst>
                            <p:childTnLst>
                              <p:par>
                                <p:cTn id="33" presetID="10" presetClass="entr" presetSubtype="0"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500"/>
                                        <p:tgtEl>
                                          <p:spTgt spid="14"/>
                                        </p:tgtEl>
                                      </p:cBhvr>
                                    </p:animEffect>
                                  </p:childTnLst>
                                </p:cTn>
                              </p:par>
                            </p:childTnLst>
                          </p:cTn>
                        </p:par>
                        <p:par>
                          <p:cTn id="36" fill="hold">
                            <p:stCondLst>
                              <p:cond delay="3000"/>
                            </p:stCondLst>
                            <p:childTnLst>
                              <p:par>
                                <p:cTn id="37" presetID="10" presetClass="entr" presetSubtype="0"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fade">
                                      <p:cBhvr>
                                        <p:cTn id="39" dur="500"/>
                                        <p:tgtEl>
                                          <p:spTgt spid="15"/>
                                        </p:tgtEl>
                                      </p:cBhvr>
                                    </p:animEffect>
                                  </p:childTnLst>
                                </p:cTn>
                              </p:par>
                            </p:childTnLst>
                          </p:cTn>
                        </p:par>
                        <p:par>
                          <p:cTn id="40" fill="hold">
                            <p:stCondLst>
                              <p:cond delay="3500"/>
                            </p:stCondLst>
                            <p:childTnLst>
                              <p:par>
                                <p:cTn id="41" presetID="10" presetClass="entr" presetSubtype="0" fill="hold"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500"/>
                                        <p:tgtEl>
                                          <p:spTgt spid="16"/>
                                        </p:tgtEl>
                                      </p:cBhvr>
                                    </p:animEffect>
                                  </p:childTnLst>
                                </p:cTn>
                              </p:par>
                            </p:childTnLst>
                          </p:cTn>
                        </p:par>
                        <p:par>
                          <p:cTn id="44" fill="hold">
                            <p:stCondLst>
                              <p:cond delay="4000"/>
                            </p:stCondLst>
                            <p:childTnLst>
                              <p:par>
                                <p:cTn id="45" presetID="10"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500"/>
                                        <p:tgtEl>
                                          <p:spTgt spid="17"/>
                                        </p:tgtEl>
                                      </p:cBhvr>
                                    </p:animEffect>
                                  </p:childTnLst>
                                </p:cTn>
                              </p:par>
                            </p:childTnLst>
                          </p:cTn>
                        </p:par>
                        <p:par>
                          <p:cTn id="48" fill="hold">
                            <p:stCondLst>
                              <p:cond delay="4500"/>
                            </p:stCondLst>
                            <p:childTnLst>
                              <p:par>
                                <p:cTn id="49" presetID="10"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500"/>
                                        <p:tgtEl>
                                          <p:spTgt spid="18"/>
                                        </p:tgtEl>
                                      </p:cBhvr>
                                    </p:animEffect>
                                  </p:childTnLst>
                                </p:cTn>
                              </p:par>
                            </p:childTnLst>
                          </p:cTn>
                        </p:par>
                        <p:par>
                          <p:cTn id="52" fill="hold">
                            <p:stCondLst>
                              <p:cond delay="5000"/>
                            </p:stCondLst>
                            <p:childTnLst>
                              <p:par>
                                <p:cTn id="53" presetID="10" presetClass="entr" presetSubtype="0"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500"/>
                                        <p:tgtEl>
                                          <p:spTgt spid="19"/>
                                        </p:tgtEl>
                                      </p:cBhvr>
                                    </p:animEffect>
                                  </p:childTnLst>
                                </p:cTn>
                              </p:par>
                            </p:childTnLst>
                          </p:cTn>
                        </p:par>
                        <p:par>
                          <p:cTn id="56" fill="hold">
                            <p:stCondLst>
                              <p:cond delay="5500"/>
                            </p:stCondLst>
                            <p:childTnLst>
                              <p:par>
                                <p:cTn id="57" presetID="10" presetClass="entr" presetSubtype="0" fill="hold"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500"/>
                                        <p:tgtEl>
                                          <p:spTgt spid="20"/>
                                        </p:tgtEl>
                                      </p:cBhvr>
                                    </p:animEffect>
                                  </p:childTnLst>
                                </p:cTn>
                              </p:par>
                            </p:childTnLst>
                          </p:cTn>
                        </p:par>
                        <p:par>
                          <p:cTn id="60" fill="hold">
                            <p:stCondLst>
                              <p:cond delay="6000"/>
                            </p:stCondLst>
                            <p:childTnLst>
                              <p:par>
                                <p:cTn id="61" presetID="10" presetClass="entr" presetSubtype="0" fill="hold" nodeType="afterEffect">
                                  <p:stCondLst>
                                    <p:cond delay="0"/>
                                  </p:stCondLst>
                                  <p:childTnLst>
                                    <p:set>
                                      <p:cBhvr>
                                        <p:cTn id="62" dur="1" fill="hold">
                                          <p:stCondLst>
                                            <p:cond delay="0"/>
                                          </p:stCondLst>
                                        </p:cTn>
                                        <p:tgtEl>
                                          <p:spTgt spid="21"/>
                                        </p:tgtEl>
                                        <p:attrNameLst>
                                          <p:attrName>style.visibility</p:attrName>
                                        </p:attrNameLst>
                                      </p:cBhvr>
                                      <p:to>
                                        <p:strVal val="visible"/>
                                      </p:to>
                                    </p:set>
                                    <p:animEffect transition="in" filter="fade">
                                      <p:cBhvr>
                                        <p:cTn id="63" dur="500"/>
                                        <p:tgtEl>
                                          <p:spTgt spid="21"/>
                                        </p:tgtEl>
                                      </p:cBhvr>
                                    </p:animEffect>
                                  </p:childTnLst>
                                </p:cTn>
                              </p:par>
                            </p:childTnLst>
                          </p:cTn>
                        </p:par>
                        <p:par>
                          <p:cTn id="64" fill="hold">
                            <p:stCondLst>
                              <p:cond delay="6500"/>
                            </p:stCondLst>
                            <p:childTnLst>
                              <p:par>
                                <p:cTn id="65" presetID="10" presetClass="entr" presetSubtype="0" fill="hold" nodeType="after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fade">
                                      <p:cBhvr>
                                        <p:cTn id="67" dur="500"/>
                                        <p:tgtEl>
                                          <p:spTgt spid="22"/>
                                        </p:tgtEl>
                                      </p:cBhvr>
                                    </p:animEffect>
                                  </p:childTnLst>
                                </p:cTn>
                              </p:par>
                            </p:childTnLst>
                          </p:cTn>
                        </p:par>
                        <p:par>
                          <p:cTn id="68" fill="hold">
                            <p:stCondLst>
                              <p:cond delay="7000"/>
                            </p:stCondLst>
                            <p:childTnLst>
                              <p:par>
                                <p:cTn id="69" presetID="10" presetClass="entr" presetSubtype="0" fill="hold"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fade">
                                      <p:cBhvr>
                                        <p:cTn id="71" dur="3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California Community Colleges – Chancellor’s Office  | 112 Colleges  |  72 Districts  |  2.6 Million Students</a:t>
            </a:r>
            <a:endParaRPr lang="en-US"/>
          </a:p>
        </p:txBody>
      </p:sp>
      <p:sp>
        <p:nvSpPr>
          <p:cNvPr id="5" name="Content Placeholder 5"/>
          <p:cNvSpPr txBox="1">
            <a:spLocks/>
          </p:cNvSpPr>
          <p:nvPr/>
        </p:nvSpPr>
        <p:spPr>
          <a:xfrm>
            <a:off x="457200" y="1371600"/>
            <a:ext cx="4572000" cy="3810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800" b="1" dirty="0" smtClean="0"/>
              <a:t>Thriving state</a:t>
            </a:r>
          </a:p>
        </p:txBody>
      </p:sp>
      <p:sp>
        <p:nvSpPr>
          <p:cNvPr id="6" name="Content Placeholder 5"/>
          <p:cNvSpPr txBox="1">
            <a:spLocks/>
          </p:cNvSpPr>
          <p:nvPr/>
        </p:nvSpPr>
        <p:spPr>
          <a:xfrm>
            <a:off x="4419600" y="1382162"/>
            <a:ext cx="4572000" cy="3810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800" b="1" dirty="0" smtClean="0"/>
              <a:t>A more competitive nation</a:t>
            </a:r>
          </a:p>
        </p:txBody>
      </p:sp>
      <p:pic>
        <p:nvPicPr>
          <p:cNvPr id="7" name="Picture 6" descr="CCC_RegionalMap15.png"/>
          <p:cNvPicPr>
            <a:picLocks noChangeAspect="1"/>
          </p:cNvPicPr>
          <p:nvPr/>
        </p:nvPicPr>
        <p:blipFill>
          <a:blip r:embed="rId3"/>
          <a:stretch>
            <a:fillRect/>
          </a:stretch>
        </p:blipFill>
        <p:spPr>
          <a:xfrm>
            <a:off x="533400" y="1955275"/>
            <a:ext cx="3657600" cy="4293125"/>
          </a:xfrm>
          <a:prstGeom prst="rect">
            <a:avLst/>
          </a:prstGeom>
        </p:spPr>
      </p:pic>
      <p:pic>
        <p:nvPicPr>
          <p:cNvPr id="11" name="Picture 10" descr="US_Map_6STATES_CALIFORNIA.png"/>
          <p:cNvPicPr>
            <a:picLocks noChangeAspect="1"/>
          </p:cNvPicPr>
          <p:nvPr/>
        </p:nvPicPr>
        <p:blipFill>
          <a:blip r:embed="rId4"/>
          <a:stretch>
            <a:fillRect/>
          </a:stretch>
        </p:blipFill>
        <p:spPr>
          <a:xfrm>
            <a:off x="3859417" y="2057400"/>
            <a:ext cx="5329204" cy="3554578"/>
          </a:xfrm>
          <a:prstGeom prst="rect">
            <a:avLst/>
          </a:prstGeom>
        </p:spPr>
      </p:pic>
      <p:pic>
        <p:nvPicPr>
          <p:cNvPr id="12" name="Picture 11" descr="US_Map_clean_6STATES.png"/>
          <p:cNvPicPr>
            <a:picLocks noChangeAspect="1"/>
          </p:cNvPicPr>
          <p:nvPr/>
        </p:nvPicPr>
        <p:blipFill>
          <a:blip r:embed="rId5"/>
          <a:stretch>
            <a:fillRect/>
          </a:stretch>
        </p:blipFill>
        <p:spPr>
          <a:xfrm>
            <a:off x="3657600" y="1981200"/>
            <a:ext cx="5638800" cy="3761078"/>
          </a:xfrm>
          <a:prstGeom prst="rect">
            <a:avLst/>
          </a:prstGeom>
        </p:spPr>
      </p:pic>
      <p:sp>
        <p:nvSpPr>
          <p:cNvPr id="8" name="Right Arrow 7"/>
          <p:cNvSpPr/>
          <p:nvPr/>
        </p:nvSpPr>
        <p:spPr>
          <a:xfrm>
            <a:off x="3048000" y="1447800"/>
            <a:ext cx="1143001" cy="381000"/>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p:cNvSpPr>
            <a:spLocks noGrp="1"/>
          </p:cNvSpPr>
          <p:nvPr>
            <p:ph type="title"/>
          </p:nvPr>
        </p:nvSpPr>
        <p:spPr>
          <a:xfrm>
            <a:off x="1225488" y="49398"/>
            <a:ext cx="7842312" cy="963259"/>
          </a:xfrm>
        </p:spPr>
        <p:txBody>
          <a:bodyPr>
            <a:normAutofit/>
          </a:bodyPr>
          <a:lstStyle/>
          <a:p>
            <a:r>
              <a:rPr lang="en-US" dirty="0" smtClean="0"/>
              <a:t>Not IF?  But HOW.</a:t>
            </a:r>
            <a:endParaRPr lang="en-US" dirty="0"/>
          </a:p>
        </p:txBody>
      </p:sp>
      <p:sp>
        <p:nvSpPr>
          <p:cNvPr id="2" name="TextBox 1"/>
          <p:cNvSpPr txBox="1"/>
          <p:nvPr/>
        </p:nvSpPr>
        <p:spPr>
          <a:xfrm>
            <a:off x="4804802" y="5867400"/>
            <a:ext cx="3577198" cy="369332"/>
          </a:xfrm>
          <a:prstGeom prst="rect">
            <a:avLst/>
          </a:prstGeom>
          <a:noFill/>
        </p:spPr>
        <p:txBody>
          <a:bodyPr wrap="none" rtlCol="0">
            <a:spAutoFit/>
          </a:bodyPr>
          <a:lstStyle/>
          <a:p>
            <a:r>
              <a:rPr lang="en-US" i="1" dirty="0" smtClean="0"/>
              <a:t>Other states are no longer debating.</a:t>
            </a:r>
            <a:endParaRPr lang="en-US" i="1" dirty="0"/>
          </a:p>
        </p:txBody>
      </p:sp>
    </p:spTree>
    <p:extLst>
      <p:ext uri="{BB962C8B-B14F-4D97-AF65-F5344CB8AC3E}">
        <p14:creationId xmlns:p14="http://schemas.microsoft.com/office/powerpoint/2010/main" val="332711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300" fill="hold"/>
                                        <p:tgtEl>
                                          <p:spTgt spid="12"/>
                                        </p:tgtEl>
                                        <p:attrNameLst>
                                          <p:attrName>ppt_w</p:attrName>
                                        </p:attrNameLst>
                                      </p:cBhvr>
                                      <p:tavLst>
                                        <p:tav tm="0">
                                          <p:val>
                                            <p:fltVal val="0"/>
                                          </p:val>
                                        </p:tav>
                                        <p:tav tm="100000">
                                          <p:val>
                                            <p:strVal val="#ppt_w"/>
                                          </p:val>
                                        </p:tav>
                                      </p:tavLst>
                                    </p:anim>
                                    <p:anim calcmode="lin" valueType="num">
                                      <p:cBhvr>
                                        <p:cTn id="13" dur="300" fill="hold"/>
                                        <p:tgtEl>
                                          <p:spTgt spid="12"/>
                                        </p:tgtEl>
                                        <p:attrNameLst>
                                          <p:attrName>ppt_h</p:attrName>
                                        </p:attrNameLst>
                                      </p:cBhvr>
                                      <p:tavLst>
                                        <p:tav tm="0">
                                          <p:val>
                                            <p:fltVal val="0"/>
                                          </p:val>
                                        </p:tav>
                                        <p:tav tm="100000">
                                          <p:val>
                                            <p:strVal val="#ppt_h"/>
                                          </p:val>
                                        </p:tav>
                                      </p:tavLst>
                                    </p:anim>
                                    <p:animEffect transition="in" filter="fade">
                                      <p:cBhvr>
                                        <p:cTn id="14" dur="3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grpId="0" nodeType="clickEffect">
                                  <p:stCondLst>
                                    <p:cond delay="0"/>
                                  </p:stCondLst>
                                  <p:iterate type="wd">
                                    <p:tmPct val="10000"/>
                                  </p:iterate>
                                  <p:childTnLst>
                                    <p:set>
                                      <p:cBhvr>
                                        <p:cTn id="18" dur="1" fill="hold">
                                          <p:stCondLst>
                                            <p:cond delay="0"/>
                                          </p:stCondLst>
                                        </p:cTn>
                                        <p:tgtEl>
                                          <p:spTgt spid="2"/>
                                        </p:tgtEl>
                                        <p:attrNameLst>
                                          <p:attrName>style.visibility</p:attrName>
                                        </p:attrNameLst>
                                      </p:cBhvr>
                                      <p:to>
                                        <p:strVal val="visible"/>
                                      </p:to>
                                    </p:set>
                                    <p:animEffect transition="in" filter="wipe(down)">
                                      <p:cBhvr>
                                        <p:cTn id="19" dur="290">
                                          <p:stCondLst>
                                            <p:cond delay="0"/>
                                          </p:stCondLst>
                                        </p:cTn>
                                        <p:tgtEl>
                                          <p:spTgt spid="2"/>
                                        </p:tgtEl>
                                      </p:cBhvr>
                                    </p:animEffect>
                                    <p:anim calcmode="lin" valueType="num">
                                      <p:cBhvr>
                                        <p:cTn id="20" dur="911"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21" dur="332"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2" dur="332" tmFilter="0, 0; 0.125,0.2665; 0.25,0.4; 0.375,0.465; 0.5,0.5;  0.625,0.535; 0.75,0.6; 0.875,0.7335; 1,1">
                                          <p:stCondLst>
                                            <p:cond delay="332"/>
                                          </p:stCondLst>
                                        </p:cTn>
                                        <p:tgtEl>
                                          <p:spTgt spid="2"/>
                                        </p:tgtEl>
                                        <p:attrNameLst>
                                          <p:attrName>ppt_y</p:attrName>
                                        </p:attrNameLst>
                                      </p:cBhvr>
                                      <p:tavLst>
                                        <p:tav tm="0" fmla="#ppt_y-sin(pi*$)/9">
                                          <p:val>
                                            <p:fltVal val="0"/>
                                          </p:val>
                                        </p:tav>
                                        <p:tav tm="100000">
                                          <p:val>
                                            <p:fltVal val="1"/>
                                          </p:val>
                                        </p:tav>
                                      </p:tavLst>
                                    </p:anim>
                                    <p:anim calcmode="lin" valueType="num">
                                      <p:cBhvr>
                                        <p:cTn id="23" dur="166" tmFilter="0, 0; 0.125,0.2665; 0.25,0.4; 0.375,0.465; 0.5,0.5;  0.625,0.535; 0.75,0.6; 0.875,0.7335; 1,1">
                                          <p:stCondLst>
                                            <p:cond delay="662"/>
                                          </p:stCondLst>
                                        </p:cTn>
                                        <p:tgtEl>
                                          <p:spTgt spid="2"/>
                                        </p:tgtEl>
                                        <p:attrNameLst>
                                          <p:attrName>ppt_y</p:attrName>
                                        </p:attrNameLst>
                                      </p:cBhvr>
                                      <p:tavLst>
                                        <p:tav tm="0" fmla="#ppt_y-sin(pi*$)/27">
                                          <p:val>
                                            <p:fltVal val="0"/>
                                          </p:val>
                                        </p:tav>
                                        <p:tav tm="100000">
                                          <p:val>
                                            <p:fltVal val="1"/>
                                          </p:val>
                                        </p:tav>
                                      </p:tavLst>
                                    </p:anim>
                                    <p:anim calcmode="lin" valueType="num">
                                      <p:cBhvr>
                                        <p:cTn id="24" dur="82" tmFilter="0, 0; 0.125,0.2665; 0.25,0.4; 0.375,0.465; 0.5,0.5;  0.625,0.535; 0.75,0.6; 0.875,0.7335; 1,1">
                                          <p:stCondLst>
                                            <p:cond delay="828"/>
                                          </p:stCondLst>
                                        </p:cTn>
                                        <p:tgtEl>
                                          <p:spTgt spid="2"/>
                                        </p:tgtEl>
                                        <p:attrNameLst>
                                          <p:attrName>ppt_y</p:attrName>
                                        </p:attrNameLst>
                                      </p:cBhvr>
                                      <p:tavLst>
                                        <p:tav tm="0" fmla="#ppt_y-sin(pi*$)/81">
                                          <p:val>
                                            <p:fltVal val="0"/>
                                          </p:val>
                                        </p:tav>
                                        <p:tav tm="100000">
                                          <p:val>
                                            <p:fltVal val="1"/>
                                          </p:val>
                                        </p:tav>
                                      </p:tavLst>
                                    </p:anim>
                                    <p:animScale>
                                      <p:cBhvr>
                                        <p:cTn id="25" dur="13">
                                          <p:stCondLst>
                                            <p:cond delay="325"/>
                                          </p:stCondLst>
                                        </p:cTn>
                                        <p:tgtEl>
                                          <p:spTgt spid="2"/>
                                        </p:tgtEl>
                                      </p:cBhvr>
                                      <p:to x="100000" y="60000"/>
                                    </p:animScale>
                                    <p:animScale>
                                      <p:cBhvr>
                                        <p:cTn id="26" dur="83" decel="50000">
                                          <p:stCondLst>
                                            <p:cond delay="338"/>
                                          </p:stCondLst>
                                        </p:cTn>
                                        <p:tgtEl>
                                          <p:spTgt spid="2"/>
                                        </p:tgtEl>
                                      </p:cBhvr>
                                      <p:to x="100000" y="100000"/>
                                    </p:animScale>
                                    <p:animScale>
                                      <p:cBhvr>
                                        <p:cTn id="27" dur="13">
                                          <p:stCondLst>
                                            <p:cond delay="656"/>
                                          </p:stCondLst>
                                        </p:cTn>
                                        <p:tgtEl>
                                          <p:spTgt spid="2"/>
                                        </p:tgtEl>
                                      </p:cBhvr>
                                      <p:to x="100000" y="80000"/>
                                    </p:animScale>
                                    <p:animScale>
                                      <p:cBhvr>
                                        <p:cTn id="28" dur="83" decel="50000">
                                          <p:stCondLst>
                                            <p:cond delay="669"/>
                                          </p:stCondLst>
                                        </p:cTn>
                                        <p:tgtEl>
                                          <p:spTgt spid="2"/>
                                        </p:tgtEl>
                                      </p:cBhvr>
                                      <p:to x="100000" y="100000"/>
                                    </p:animScale>
                                    <p:animScale>
                                      <p:cBhvr>
                                        <p:cTn id="29" dur="13">
                                          <p:stCondLst>
                                            <p:cond delay="821"/>
                                          </p:stCondLst>
                                        </p:cTn>
                                        <p:tgtEl>
                                          <p:spTgt spid="2"/>
                                        </p:tgtEl>
                                      </p:cBhvr>
                                      <p:to x="100000" y="90000"/>
                                    </p:animScale>
                                    <p:animScale>
                                      <p:cBhvr>
                                        <p:cTn id="30" dur="83" decel="50000">
                                          <p:stCondLst>
                                            <p:cond delay="834"/>
                                          </p:stCondLst>
                                        </p:cTn>
                                        <p:tgtEl>
                                          <p:spTgt spid="2"/>
                                        </p:tgtEl>
                                      </p:cBhvr>
                                      <p:to x="100000" y="100000"/>
                                    </p:animScale>
                                    <p:animScale>
                                      <p:cBhvr>
                                        <p:cTn id="31" dur="13">
                                          <p:stCondLst>
                                            <p:cond delay="904"/>
                                          </p:stCondLst>
                                        </p:cTn>
                                        <p:tgtEl>
                                          <p:spTgt spid="2"/>
                                        </p:tgtEl>
                                      </p:cBhvr>
                                      <p:to x="100000" y="95000"/>
                                    </p:animScale>
                                    <p:animScale>
                                      <p:cBhvr>
                                        <p:cTn id="32" dur="83" decel="50000">
                                          <p:stCondLst>
                                            <p:cond delay="917"/>
                                          </p:stCondLst>
                                        </p:cTn>
                                        <p:tgtEl>
                                          <p:spTgt spid="2"/>
                                        </p:tgtEl>
                                      </p:cBhvr>
                                      <p:to x="100000" y="100000"/>
                                    </p:animScale>
                                  </p:childTnLst>
                                  <p:subTnLst>
                                    <p:animClr clrSpc="rgb" dir="cw">
                                      <p:cBhvr override="childStyle">
                                        <p:cTn dur="1" fill="hold" display="0" masterRel="nextClick" afterEffect="1"/>
                                        <p:tgtEl>
                                          <p:spTgt spid="2"/>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California Community Colleges – Chancellor’s Office  | 112 Colleges  |  72 Districts  |  2.6 Million Students</a:t>
            </a:r>
            <a:endParaRPr lang="en-US"/>
          </a:p>
        </p:txBody>
      </p:sp>
      <p:sp>
        <p:nvSpPr>
          <p:cNvPr id="5" name="Content Placeholder 5"/>
          <p:cNvSpPr txBox="1">
            <a:spLocks/>
          </p:cNvSpPr>
          <p:nvPr/>
        </p:nvSpPr>
        <p:spPr>
          <a:xfrm>
            <a:off x="152401" y="1600200"/>
            <a:ext cx="4419600" cy="3810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800" b="1" dirty="0" smtClean="0"/>
              <a:t>A more competitive nation</a:t>
            </a:r>
          </a:p>
        </p:txBody>
      </p:sp>
      <p:sp>
        <p:nvSpPr>
          <p:cNvPr id="6" name="Content Placeholder 5"/>
          <p:cNvSpPr txBox="1">
            <a:spLocks/>
          </p:cNvSpPr>
          <p:nvPr/>
        </p:nvSpPr>
        <p:spPr>
          <a:xfrm>
            <a:off x="5333999" y="5334000"/>
            <a:ext cx="4038601" cy="3810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800" b="1" dirty="0" smtClean="0"/>
              <a:t>In a global economy</a:t>
            </a:r>
          </a:p>
        </p:txBody>
      </p:sp>
      <p:pic>
        <p:nvPicPr>
          <p:cNvPr id="7" name="Picture 6" descr="US_Map_clean1.png"/>
          <p:cNvPicPr>
            <a:picLocks noChangeAspect="1"/>
          </p:cNvPicPr>
          <p:nvPr/>
        </p:nvPicPr>
        <p:blipFill>
          <a:blip r:embed="rId2"/>
          <a:stretch>
            <a:fillRect/>
          </a:stretch>
        </p:blipFill>
        <p:spPr>
          <a:xfrm>
            <a:off x="371324" y="2516505"/>
            <a:ext cx="3774259" cy="2514600"/>
          </a:xfrm>
          <a:prstGeom prst="rect">
            <a:avLst/>
          </a:prstGeom>
        </p:spPr>
      </p:pic>
      <p:pic>
        <p:nvPicPr>
          <p:cNvPr id="8" name="Picture 7" descr="US_Map_clean2.png"/>
          <p:cNvPicPr>
            <a:picLocks noChangeAspect="1"/>
          </p:cNvPicPr>
          <p:nvPr/>
        </p:nvPicPr>
        <p:blipFill>
          <a:blip r:embed="rId3"/>
          <a:stretch>
            <a:fillRect/>
          </a:stretch>
        </p:blipFill>
        <p:spPr>
          <a:xfrm>
            <a:off x="381000" y="2514600"/>
            <a:ext cx="3774259" cy="2514600"/>
          </a:xfrm>
          <a:prstGeom prst="rect">
            <a:avLst/>
          </a:prstGeom>
        </p:spPr>
      </p:pic>
      <p:pic>
        <p:nvPicPr>
          <p:cNvPr id="9" name="Picture 8" descr="world_clean1.png"/>
          <p:cNvPicPr>
            <a:picLocks noChangeAspect="1"/>
          </p:cNvPicPr>
          <p:nvPr/>
        </p:nvPicPr>
        <p:blipFill>
          <a:blip r:embed="rId4"/>
          <a:stretch>
            <a:fillRect/>
          </a:stretch>
        </p:blipFill>
        <p:spPr>
          <a:xfrm>
            <a:off x="4191000" y="2743200"/>
            <a:ext cx="4572000" cy="2286000"/>
          </a:xfrm>
          <a:prstGeom prst="rect">
            <a:avLst/>
          </a:prstGeom>
        </p:spPr>
      </p:pic>
      <p:sp>
        <p:nvSpPr>
          <p:cNvPr id="10" name="Right Arrow 9"/>
          <p:cNvSpPr/>
          <p:nvPr/>
        </p:nvSpPr>
        <p:spPr>
          <a:xfrm>
            <a:off x="3962399" y="3581400"/>
            <a:ext cx="609601" cy="381000"/>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p:cNvSpPr>
            <a:spLocks noGrp="1"/>
          </p:cNvSpPr>
          <p:nvPr>
            <p:ph type="title"/>
          </p:nvPr>
        </p:nvSpPr>
        <p:spPr>
          <a:xfrm>
            <a:off x="1225488" y="49398"/>
            <a:ext cx="7842312" cy="963259"/>
          </a:xfrm>
        </p:spPr>
        <p:txBody>
          <a:bodyPr>
            <a:normAutofit/>
          </a:bodyPr>
          <a:lstStyle/>
          <a:p>
            <a:r>
              <a:rPr lang="en-US" dirty="0" smtClean="0"/>
              <a:t>America comeback</a:t>
            </a:r>
            <a:endParaRPr lang="en-US" dirty="0"/>
          </a:p>
        </p:txBody>
      </p:sp>
      <p:sp>
        <p:nvSpPr>
          <p:cNvPr id="12" name="TextBox 11"/>
          <p:cNvSpPr txBox="1"/>
          <p:nvPr/>
        </p:nvSpPr>
        <p:spPr>
          <a:xfrm>
            <a:off x="4495800" y="5791200"/>
            <a:ext cx="4657493" cy="400110"/>
          </a:xfrm>
          <a:prstGeom prst="rect">
            <a:avLst/>
          </a:prstGeom>
          <a:noFill/>
        </p:spPr>
        <p:txBody>
          <a:bodyPr wrap="none" rtlCol="0">
            <a:spAutoFit/>
          </a:bodyPr>
          <a:lstStyle/>
          <a:p>
            <a:r>
              <a:rPr lang="en-US" sz="2000" i="1" dirty="0" smtClean="0"/>
              <a:t>NY Times Tom Friedman:  “Average is over.”</a:t>
            </a:r>
            <a:endParaRPr lang="en-US" sz="2000" i="1" dirty="0"/>
          </a:p>
        </p:txBody>
      </p:sp>
    </p:spTree>
    <p:extLst>
      <p:ext uri="{BB962C8B-B14F-4D97-AF65-F5344CB8AC3E}">
        <p14:creationId xmlns:p14="http://schemas.microsoft.com/office/powerpoint/2010/main" val="1222406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500"/>
                            </p:stCondLst>
                            <p:childTnLst>
                              <p:par>
                                <p:cTn id="13" presetID="2" presetClass="entr" presetSubtype="4"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400" fill="hold"/>
                                        <p:tgtEl>
                                          <p:spTgt spid="10"/>
                                        </p:tgtEl>
                                        <p:attrNameLst>
                                          <p:attrName>ppt_x</p:attrName>
                                        </p:attrNameLst>
                                      </p:cBhvr>
                                      <p:tavLst>
                                        <p:tav tm="0">
                                          <p:val>
                                            <p:strVal val="#ppt_x"/>
                                          </p:val>
                                        </p:tav>
                                        <p:tav tm="100000">
                                          <p:val>
                                            <p:strVal val="#ppt_x"/>
                                          </p:val>
                                        </p:tav>
                                      </p:tavLst>
                                    </p:anim>
                                    <p:anim calcmode="lin" valueType="num">
                                      <p:cBhvr additive="base">
                                        <p:cTn id="16" dur="400" fill="hold"/>
                                        <p:tgtEl>
                                          <p:spTgt spid="10"/>
                                        </p:tgtEl>
                                        <p:attrNameLst>
                                          <p:attrName>ppt_y</p:attrName>
                                        </p:attrNameLst>
                                      </p:cBhvr>
                                      <p:tavLst>
                                        <p:tav tm="0">
                                          <p:val>
                                            <p:strVal val="1+#ppt_h/2"/>
                                          </p:val>
                                        </p:tav>
                                        <p:tav tm="100000">
                                          <p:val>
                                            <p:strVal val="#ppt_y"/>
                                          </p:val>
                                        </p:tav>
                                      </p:tavLst>
                                    </p:anim>
                                  </p:childTnLst>
                                </p:cTn>
                              </p:par>
                            </p:childTnLst>
                          </p:cTn>
                        </p:par>
                        <p:par>
                          <p:cTn id="17" fill="hold">
                            <p:stCondLst>
                              <p:cond delay="19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4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iterate type="wd">
                                    <p:tmPct val="10000"/>
                                  </p:iterate>
                                  <p:childTnLst>
                                    <p:set>
                                      <p:cBhvr>
                                        <p:cTn id="24" dur="1" fill="hold">
                                          <p:stCondLst>
                                            <p:cond delay="0"/>
                                          </p:stCondLst>
                                        </p:cTn>
                                        <p:tgtEl>
                                          <p:spTgt spid="12"/>
                                        </p:tgtEl>
                                        <p:attrNameLst>
                                          <p:attrName>style.visibility</p:attrName>
                                        </p:attrNameLst>
                                      </p:cBhvr>
                                      <p:to>
                                        <p:strVal val="visible"/>
                                      </p:to>
                                    </p:set>
                                    <p:animEffect transition="in" filter="wipe(down)">
                                      <p:cBhvr>
                                        <p:cTn id="25" dur="348">
                                          <p:stCondLst>
                                            <p:cond delay="0"/>
                                          </p:stCondLst>
                                        </p:cTn>
                                        <p:tgtEl>
                                          <p:spTgt spid="12"/>
                                        </p:tgtEl>
                                      </p:cBhvr>
                                    </p:animEffect>
                                    <p:anim calcmode="lin" valueType="num">
                                      <p:cBhvr>
                                        <p:cTn id="26" dur="1093"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27" dur="398"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28" dur="398" tmFilter="0, 0; 0.125,0.2665; 0.25,0.4; 0.375,0.465; 0.5,0.5;  0.625,0.535; 0.75,0.6; 0.875,0.7335; 1,1">
                                          <p:stCondLst>
                                            <p:cond delay="398"/>
                                          </p:stCondLst>
                                        </p:cTn>
                                        <p:tgtEl>
                                          <p:spTgt spid="12"/>
                                        </p:tgtEl>
                                        <p:attrNameLst>
                                          <p:attrName>ppt_y</p:attrName>
                                        </p:attrNameLst>
                                      </p:cBhvr>
                                      <p:tavLst>
                                        <p:tav tm="0" fmla="#ppt_y-sin(pi*$)/9">
                                          <p:val>
                                            <p:fltVal val="0"/>
                                          </p:val>
                                        </p:tav>
                                        <p:tav tm="100000">
                                          <p:val>
                                            <p:fltVal val="1"/>
                                          </p:val>
                                        </p:tav>
                                      </p:tavLst>
                                    </p:anim>
                                    <p:anim calcmode="lin" valueType="num">
                                      <p:cBhvr>
                                        <p:cTn id="29" dur="199" tmFilter="0, 0; 0.125,0.2665; 0.25,0.4; 0.375,0.465; 0.5,0.5;  0.625,0.535; 0.75,0.6; 0.875,0.7335; 1,1">
                                          <p:stCondLst>
                                            <p:cond delay="794"/>
                                          </p:stCondLst>
                                        </p:cTn>
                                        <p:tgtEl>
                                          <p:spTgt spid="12"/>
                                        </p:tgtEl>
                                        <p:attrNameLst>
                                          <p:attrName>ppt_y</p:attrName>
                                        </p:attrNameLst>
                                      </p:cBhvr>
                                      <p:tavLst>
                                        <p:tav tm="0" fmla="#ppt_y-sin(pi*$)/27">
                                          <p:val>
                                            <p:fltVal val="0"/>
                                          </p:val>
                                        </p:tav>
                                        <p:tav tm="100000">
                                          <p:val>
                                            <p:fltVal val="1"/>
                                          </p:val>
                                        </p:tav>
                                      </p:tavLst>
                                    </p:anim>
                                    <p:anim calcmode="lin" valueType="num">
                                      <p:cBhvr>
                                        <p:cTn id="30" dur="98" tmFilter="0, 0; 0.125,0.2665; 0.25,0.4; 0.375,0.465; 0.5,0.5;  0.625,0.535; 0.75,0.6; 0.875,0.7335; 1,1">
                                          <p:stCondLst>
                                            <p:cond delay="994"/>
                                          </p:stCondLst>
                                        </p:cTn>
                                        <p:tgtEl>
                                          <p:spTgt spid="12"/>
                                        </p:tgtEl>
                                        <p:attrNameLst>
                                          <p:attrName>ppt_y</p:attrName>
                                        </p:attrNameLst>
                                      </p:cBhvr>
                                      <p:tavLst>
                                        <p:tav tm="0" fmla="#ppt_y-sin(pi*$)/81">
                                          <p:val>
                                            <p:fltVal val="0"/>
                                          </p:val>
                                        </p:tav>
                                        <p:tav tm="100000">
                                          <p:val>
                                            <p:fltVal val="1"/>
                                          </p:val>
                                        </p:tav>
                                      </p:tavLst>
                                    </p:anim>
                                    <p:animScale>
                                      <p:cBhvr>
                                        <p:cTn id="31" dur="16">
                                          <p:stCondLst>
                                            <p:cond delay="390"/>
                                          </p:stCondLst>
                                        </p:cTn>
                                        <p:tgtEl>
                                          <p:spTgt spid="12"/>
                                        </p:tgtEl>
                                      </p:cBhvr>
                                      <p:to x="100000" y="60000"/>
                                    </p:animScale>
                                    <p:animScale>
                                      <p:cBhvr>
                                        <p:cTn id="32" dur="100" decel="50000">
                                          <p:stCondLst>
                                            <p:cond delay="406"/>
                                          </p:stCondLst>
                                        </p:cTn>
                                        <p:tgtEl>
                                          <p:spTgt spid="12"/>
                                        </p:tgtEl>
                                      </p:cBhvr>
                                      <p:to x="100000" y="100000"/>
                                    </p:animScale>
                                    <p:animScale>
                                      <p:cBhvr>
                                        <p:cTn id="33" dur="16">
                                          <p:stCondLst>
                                            <p:cond delay="787"/>
                                          </p:stCondLst>
                                        </p:cTn>
                                        <p:tgtEl>
                                          <p:spTgt spid="12"/>
                                        </p:tgtEl>
                                      </p:cBhvr>
                                      <p:to x="100000" y="80000"/>
                                    </p:animScale>
                                    <p:animScale>
                                      <p:cBhvr>
                                        <p:cTn id="34" dur="100" decel="50000">
                                          <p:stCondLst>
                                            <p:cond delay="803"/>
                                          </p:stCondLst>
                                        </p:cTn>
                                        <p:tgtEl>
                                          <p:spTgt spid="12"/>
                                        </p:tgtEl>
                                      </p:cBhvr>
                                      <p:to x="100000" y="100000"/>
                                    </p:animScale>
                                    <p:animScale>
                                      <p:cBhvr>
                                        <p:cTn id="35" dur="16">
                                          <p:stCondLst>
                                            <p:cond delay="985"/>
                                          </p:stCondLst>
                                        </p:cTn>
                                        <p:tgtEl>
                                          <p:spTgt spid="12"/>
                                        </p:tgtEl>
                                      </p:cBhvr>
                                      <p:to x="100000" y="90000"/>
                                    </p:animScale>
                                    <p:animScale>
                                      <p:cBhvr>
                                        <p:cTn id="36" dur="100" decel="50000">
                                          <p:stCondLst>
                                            <p:cond delay="1001"/>
                                          </p:stCondLst>
                                        </p:cTn>
                                        <p:tgtEl>
                                          <p:spTgt spid="12"/>
                                        </p:tgtEl>
                                      </p:cBhvr>
                                      <p:to x="100000" y="100000"/>
                                    </p:animScale>
                                    <p:animScale>
                                      <p:cBhvr>
                                        <p:cTn id="37" dur="16">
                                          <p:stCondLst>
                                            <p:cond delay="1085"/>
                                          </p:stCondLst>
                                        </p:cTn>
                                        <p:tgtEl>
                                          <p:spTgt spid="12"/>
                                        </p:tgtEl>
                                      </p:cBhvr>
                                      <p:to x="100000" y="95000"/>
                                    </p:animScale>
                                    <p:animScale>
                                      <p:cBhvr>
                                        <p:cTn id="38" dur="100" decel="50000">
                                          <p:stCondLst>
                                            <p:cond delay="1100"/>
                                          </p:stCondLst>
                                        </p:cTn>
                                        <p:tgtEl>
                                          <p:spTgt spid="1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p:bldLst>
  </p:timing>
</p:sld>
</file>

<file path=ppt/theme/theme1.xml><?xml version="1.0" encoding="utf-8"?>
<a:theme xmlns:a="http://schemas.openxmlformats.org/drawingml/2006/main" name="Office Theme">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65019</TotalTime>
  <Words>3257</Words>
  <Application>Microsoft Office PowerPoint</Application>
  <PresentationFormat>On-screen Show (4:3)</PresentationFormat>
  <Paragraphs>441</Paragraphs>
  <Slides>30</Slides>
  <Notes>18</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Theme</vt:lpstr>
      <vt:lpstr>PowerPoint Presentation</vt:lpstr>
      <vt:lpstr>CALIFORNIA COMMUNITY COLLEGES CHANCELLOR’S OFFICE Agenda</vt:lpstr>
      <vt:lpstr>The call to action</vt:lpstr>
      <vt:lpstr>California’s reality:  many regional economies</vt:lpstr>
      <vt:lpstr>WHAT IF?</vt:lpstr>
      <vt:lpstr>WHAT IF?  Braid funds</vt:lpstr>
      <vt:lpstr>California comeback</vt:lpstr>
      <vt:lpstr>Not IF?  But HOW.</vt:lpstr>
      <vt:lpstr>America comeback</vt:lpstr>
      <vt:lpstr>California’s workforce system  refocusing to train by sector by region.</vt:lpstr>
      <vt:lpstr>Community colleges refocusing to train by sector by region.</vt:lpstr>
      <vt:lpstr>PowerPoint Presentation</vt:lpstr>
      <vt:lpstr>Give us your feedback. Visit doingwhatmatters.cccco.edu.</vt:lpstr>
      <vt:lpstr>Braid State Chancellor’s Office workforce funds  to target investment.  Proposal for 2013-14.  </vt:lpstr>
      <vt:lpstr>Investments in sectors. Proposal for 2013-14.  </vt:lpstr>
      <vt:lpstr>Investments in Technical Assistance (TA). Proposal for 2013-14. </vt:lpstr>
      <vt:lpstr>PowerPoint Presentation</vt:lpstr>
      <vt:lpstr>Thank you!</vt:lpstr>
      <vt:lpstr>APPENDIX</vt:lpstr>
      <vt:lpstr>PowerPoint Presentation</vt:lpstr>
      <vt:lpstr>Common Metrics &amp; Accountability</vt:lpstr>
      <vt:lpstr>A. Student Momentum Points</vt:lpstr>
      <vt:lpstr>B. Leading Indicators  of Curriculum Alignment</vt:lpstr>
      <vt:lpstr>PowerPoint Presentation</vt:lpstr>
      <vt:lpstr>PowerPoint Presentation</vt:lpstr>
      <vt:lpstr>Key integration points for the $250M</vt:lpstr>
      <vt:lpstr>Is our system trending the right way?</vt:lpstr>
      <vt:lpstr>State apportionment not proportionally being used on CTE.</vt:lpstr>
      <vt:lpstr>Greater Sacramento Region &amp; Sectors Contacts</vt:lpstr>
      <vt:lpstr>Recap Consolidation of regional submissions</vt:lpstr>
    </vt:vector>
  </TitlesOfParts>
  <Company>Chancellor's Office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Community College Contribution to Jobs and the Economy</dc:title>
  <dc:creator>Ton-Quinlivan, Van</dc:creator>
  <cp:lastModifiedBy>White, Maureen</cp:lastModifiedBy>
  <cp:revision>791</cp:revision>
  <cp:lastPrinted>2013-09-10T18:57:24Z</cp:lastPrinted>
  <dcterms:created xsi:type="dcterms:W3CDTF">2012-09-03T14:55:54Z</dcterms:created>
  <dcterms:modified xsi:type="dcterms:W3CDTF">2013-09-10T19:42:30Z</dcterms:modified>
</cp:coreProperties>
</file>