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4" r:id="rId4"/>
  </p:sldMasterIdLst>
  <p:notesMasterIdLst>
    <p:notesMasterId r:id="rId34"/>
  </p:notesMasterIdLst>
  <p:sldIdLst>
    <p:sldId id="283" r:id="rId5"/>
    <p:sldId id="300" r:id="rId6"/>
    <p:sldId id="291" r:id="rId7"/>
    <p:sldId id="303" r:id="rId8"/>
    <p:sldId id="302" r:id="rId9"/>
    <p:sldId id="286" r:id="rId10"/>
    <p:sldId id="317" r:id="rId11"/>
    <p:sldId id="304" r:id="rId12"/>
    <p:sldId id="301" r:id="rId13"/>
    <p:sldId id="312" r:id="rId14"/>
    <p:sldId id="305" r:id="rId15"/>
    <p:sldId id="310" r:id="rId16"/>
    <p:sldId id="313" r:id="rId17"/>
    <p:sldId id="306" r:id="rId18"/>
    <p:sldId id="289" r:id="rId19"/>
    <p:sldId id="292" r:id="rId20"/>
    <p:sldId id="293" r:id="rId21"/>
    <p:sldId id="287" r:id="rId22"/>
    <p:sldId id="307" r:id="rId23"/>
    <p:sldId id="308" r:id="rId24"/>
    <p:sldId id="309" r:id="rId25"/>
    <p:sldId id="311" r:id="rId26"/>
    <p:sldId id="316" r:id="rId27"/>
    <p:sldId id="314" r:id="rId28"/>
    <p:sldId id="296" r:id="rId29"/>
    <p:sldId id="295" r:id="rId30"/>
    <p:sldId id="290" r:id="rId31"/>
    <p:sldId id="315" r:id="rId32"/>
    <p:sldId id="297" r:id="rId33"/>
  </p:sldIdLst>
  <p:sldSz cx="9144000" cy="5143500" type="screen16x9"/>
  <p:notesSz cx="6858000" cy="9144000"/>
  <p:embeddedFontLst>
    <p:embeddedFont>
      <p:font typeface="Franklin Gothic Medium Cond" panose="020B0606030402020204" pitchFamily="34" charset="0"/>
      <p:regular r:id="rId35"/>
    </p:embeddedFont>
    <p:embeddedFont>
      <p:font typeface="Segoe WP N Light" panose="020B0604020202020204" charset="0"/>
      <p:regular r:id="rId36"/>
    </p:embeddedFont>
    <p:embeddedFont>
      <p:font typeface="ＭＳ Ｐゴシック" panose="020B0600070205080204" pitchFamily="34" charset="-128"/>
      <p:regular r:id="rId37"/>
    </p:embeddedFont>
    <p:embeddedFont>
      <p:font typeface="Verdana" panose="020B0604030504040204" pitchFamily="34" charset="0"/>
      <p:regular r:id="rId38"/>
      <p:bold r:id="rId39"/>
      <p:italic r:id="rId40"/>
      <p:boldItalic r:id="rId41"/>
    </p:embeddedFon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y Kenworthy" initials="TK"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D2"/>
    <a:srgbClr val="F3C003"/>
    <a:srgbClr val="669900"/>
    <a:srgbClr val="4D7400"/>
    <a:srgbClr val="339E35"/>
    <a:srgbClr val="F1E005"/>
    <a:srgbClr val="D79E0F"/>
    <a:srgbClr val="EEB111"/>
    <a:srgbClr val="00A9FE"/>
    <a:srgbClr val="15B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60" autoAdjust="0"/>
  </p:normalViewPr>
  <p:slideViewPr>
    <p:cSldViewPr>
      <p:cViewPr>
        <p:scale>
          <a:sx n="142" d="100"/>
          <a:sy n="142" d="100"/>
        </p:scale>
        <p:origin x="-108" y="-240"/>
      </p:cViewPr>
      <p:guideLst>
        <p:guide orient="horz" pos="162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936A93-1727-40E5-8FD2-0DDC2C1C9FE9}" type="datetimeFigureOut">
              <a:rPr lang="en-US" smtClean="0"/>
              <a:t>2/11/2014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9BC9C0-1454-4F9D-B68D-61CD77D0E988}" type="slidenum">
              <a:rPr lang="en-US" smtClean="0"/>
              <a:t>‹#›</a:t>
            </a:fld>
            <a:endParaRPr lang="en-US"/>
          </a:p>
        </p:txBody>
      </p:sp>
    </p:spTree>
    <p:extLst>
      <p:ext uri="{BB962C8B-B14F-4D97-AF65-F5344CB8AC3E}">
        <p14:creationId xmlns:p14="http://schemas.microsoft.com/office/powerpoint/2010/main" val="395123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107"/>
            <a:ext cx="9144000" cy="5137286"/>
          </a:xfrm>
          <a:prstGeom prst="rect">
            <a:avLst/>
          </a:prstGeom>
        </p:spPr>
      </p:pic>
      <p:sp>
        <p:nvSpPr>
          <p:cNvPr id="13" name="Text Placeholder 3"/>
          <p:cNvSpPr>
            <a:spLocks noGrp="1"/>
          </p:cNvSpPr>
          <p:nvPr>
            <p:ph type="body" sz="half" idx="2" hasCustomPrompt="1"/>
          </p:nvPr>
        </p:nvSpPr>
        <p:spPr>
          <a:xfrm>
            <a:off x="6705600" y="3028950"/>
            <a:ext cx="2438399" cy="1066800"/>
          </a:xfrm>
          <a:prstGeom prst="rect">
            <a:avLst/>
          </a:prstGeom>
        </p:spPr>
        <p:txBody>
          <a:bodyPr tIns="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Presenter Name</a:t>
            </a:r>
          </a:p>
          <a:p>
            <a:pPr lvl="0"/>
            <a:r>
              <a:rPr lang="en-US" dirty="0" smtClean="0"/>
              <a:t>Presenter Title</a:t>
            </a:r>
          </a:p>
        </p:txBody>
      </p:sp>
      <p:sp>
        <p:nvSpPr>
          <p:cNvPr id="15" name="TextBox 14"/>
          <p:cNvSpPr txBox="1"/>
          <p:nvPr userDrawn="1"/>
        </p:nvSpPr>
        <p:spPr>
          <a:xfrm>
            <a:off x="6705600" y="4275951"/>
            <a:ext cx="2438399" cy="276999"/>
          </a:xfrm>
          <a:prstGeom prst="rect">
            <a:avLst/>
          </a:prstGeom>
          <a:noFill/>
        </p:spPr>
        <p:txBody>
          <a:bodyPr wrap="square" rtlCol="0">
            <a:spAutoFit/>
          </a:bodyPr>
          <a:lstStyle/>
          <a:p>
            <a:fld id="{90501C0B-F9C0-405E-BE9D-C9927E5FA3CD}" type="datetime3">
              <a:rPr lang="en-US" sz="1200" smtClean="0">
                <a:solidFill>
                  <a:schemeClr val="bg1"/>
                </a:solidFill>
              </a:rPr>
              <a:t>11 February 2014</a:t>
            </a:fld>
            <a:endParaRPr lang="en-US" sz="1200" dirty="0">
              <a:solidFill>
                <a:schemeClr val="bg1"/>
              </a:solidFill>
            </a:endParaRPr>
          </a:p>
        </p:txBody>
      </p:sp>
      <p:sp>
        <p:nvSpPr>
          <p:cNvPr id="17" name="Title 16"/>
          <p:cNvSpPr>
            <a:spLocks noGrp="1"/>
          </p:cNvSpPr>
          <p:nvPr>
            <p:ph type="title"/>
          </p:nvPr>
        </p:nvSpPr>
        <p:spPr>
          <a:xfrm>
            <a:off x="6705600" y="800100"/>
            <a:ext cx="2438400" cy="857250"/>
          </a:xfrm>
          <a:prstGeom prst="rect">
            <a:avLst/>
          </a:prstGeom>
        </p:spPr>
        <p:txBody>
          <a:bodyPr/>
          <a:lstStyle>
            <a:lvl1pPr>
              <a:defRPr>
                <a:solidFill>
                  <a:schemeClr val="bg1"/>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0973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742950"/>
            <a:ext cx="4040188" cy="479822"/>
          </a:xfrm>
          <a:prstGeom prst="rect">
            <a:avLst/>
          </a:prstGeom>
        </p:spPr>
        <p:txBody>
          <a:bodyPr anchor="b">
            <a:noAutofit/>
          </a:bodyPr>
          <a:lstStyle>
            <a:lvl1pPr marL="0" indent="0">
              <a:buNone/>
              <a:defRPr sz="2400" b="0">
                <a:solidFill>
                  <a:srgbClr val="00B050"/>
                </a:solidFill>
                <a:latin typeface="+mn-lt"/>
                <a:ea typeface="Kozuka Gothic Pr6N L"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Heading</a:t>
            </a:r>
          </a:p>
        </p:txBody>
      </p:sp>
      <p:sp>
        <p:nvSpPr>
          <p:cNvPr id="5" name="Text Placeholder 4"/>
          <p:cNvSpPr>
            <a:spLocks noGrp="1"/>
          </p:cNvSpPr>
          <p:nvPr>
            <p:ph type="body" sz="quarter" idx="3" hasCustomPrompt="1"/>
          </p:nvPr>
        </p:nvSpPr>
        <p:spPr>
          <a:xfrm>
            <a:off x="4645028" y="742950"/>
            <a:ext cx="4041775" cy="479822"/>
          </a:xfrm>
          <a:prstGeom prst="rect">
            <a:avLst/>
          </a:prstGeom>
        </p:spPr>
        <p:txBody>
          <a:bodyPr anchor="b">
            <a:normAutofit/>
          </a:bodyPr>
          <a:lstStyle>
            <a:lvl1pPr marL="0" indent="0">
              <a:buNone/>
              <a:defRPr lang="en-US" sz="2400" b="0" kern="1200" dirty="0" smtClean="0">
                <a:solidFill>
                  <a:srgbClr val="00B050"/>
                </a:solidFill>
                <a:latin typeface="+mn-lt"/>
                <a:ea typeface="Kozuka Gothic Pr6N L"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pPr>
            <a:r>
              <a:rPr lang="en-US" dirty="0" smtClean="0"/>
              <a:t>Click to Edit Heading</a:t>
            </a:r>
          </a:p>
        </p:txBody>
      </p:sp>
      <p:sp>
        <p:nvSpPr>
          <p:cNvPr id="7" name="Date Placeholder 6"/>
          <p:cNvSpPr>
            <a:spLocks noGrp="1"/>
          </p:cNvSpPr>
          <p:nvPr>
            <p:ph type="dt" sz="half" idx="10"/>
          </p:nvPr>
        </p:nvSpPr>
        <p:spPr/>
        <p:txBody>
          <a:bodyPr/>
          <a:lstStyle/>
          <a:p>
            <a:fld id="{9CE5DCB8-EFC2-4018-A50D-06396FE31732}" type="datetimeFigureOut">
              <a:rPr lang="en-US" smtClean="0"/>
              <a:t>2/11/2014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D715E2-D806-4BEE-9500-C2611A4BAFEA}" type="slidenum">
              <a:rPr lang="en-US" smtClean="0"/>
              <a:t>‹#›</a:t>
            </a:fld>
            <a:endParaRPr lang="en-US"/>
          </a:p>
        </p:txBody>
      </p:sp>
      <p:sp>
        <p:nvSpPr>
          <p:cNvPr id="10" name="Title 1"/>
          <p:cNvSpPr>
            <a:spLocks noGrp="1"/>
          </p:cNvSpPr>
          <p:nvPr>
            <p:ph type="title"/>
          </p:nvPr>
        </p:nvSpPr>
        <p:spPr>
          <a:xfrm>
            <a:off x="457200" y="133350"/>
            <a:ext cx="8229600" cy="460375"/>
          </a:xfrm>
          <a:prstGeom prst="rect">
            <a:avLst/>
          </a:prstGeom>
        </p:spPr>
        <p:txBody>
          <a:bodyPr/>
          <a:lstStyle>
            <a:lvl1pPr>
              <a:defRPr>
                <a:latin typeface="+mj-lt"/>
              </a:defRPr>
            </a:lvl1pPr>
          </a:lstStyle>
          <a:p>
            <a:r>
              <a:rPr lang="en-US" smtClean="0"/>
              <a:t>Click to edit Master title style</a:t>
            </a:r>
            <a:endParaRPr lang="en-US"/>
          </a:p>
        </p:txBody>
      </p:sp>
      <p:sp>
        <p:nvSpPr>
          <p:cNvPr id="11" name="Content Placeholder 10"/>
          <p:cNvSpPr>
            <a:spLocks noGrp="1"/>
          </p:cNvSpPr>
          <p:nvPr>
            <p:ph sz="quarter" idx="13"/>
          </p:nvPr>
        </p:nvSpPr>
        <p:spPr>
          <a:xfrm>
            <a:off x="457200" y="1276350"/>
            <a:ext cx="4038600" cy="3505200"/>
          </a:xfrm>
          <a:prstGeom prst="rect">
            <a:avLst/>
          </a:prstGeom>
        </p:spPr>
        <p:txBody>
          <a:bodyPr/>
          <a:lstStyle>
            <a:lvl1pPr marL="342900" indent="-342900">
              <a:buClr>
                <a:schemeClr val="accent3"/>
              </a:buClr>
              <a:buSzPct val="135000"/>
              <a:buFont typeface="Wingdings" pitchFamily="2" charset="2"/>
              <a:buChar char="§"/>
              <a:defRPr sz="2200"/>
            </a:lvl1pPr>
            <a:lvl2pPr marL="742950" indent="-285750">
              <a:buClr>
                <a:schemeClr val="accent3"/>
              </a:buClr>
              <a:buFont typeface="Wingdings" pitchFamily="2" charset="2"/>
              <a:buChar char="§"/>
              <a:defRPr sz="2000"/>
            </a:lvl2pPr>
            <a:lvl3pPr marL="1143000" indent="-228600">
              <a:buClr>
                <a:schemeClr val="accent3"/>
              </a:buClr>
              <a:buFont typeface="Wingdings" pitchFamily="2" charset="2"/>
              <a:buChar char="§"/>
              <a:defRPr sz="1800"/>
            </a:lvl3pPr>
            <a:lvl4pPr marL="1600200" indent="-228600">
              <a:buFont typeface="Wingdings" pitchFamily="2" charset="2"/>
              <a:buChar char="§"/>
              <a:defRPr/>
            </a:lvl4pPr>
            <a:lvl5pPr marL="2057400" indent="-228600">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12" name="Content Placeholder 10"/>
          <p:cNvSpPr>
            <a:spLocks noGrp="1"/>
          </p:cNvSpPr>
          <p:nvPr>
            <p:ph sz="quarter" idx="14"/>
          </p:nvPr>
        </p:nvSpPr>
        <p:spPr>
          <a:xfrm>
            <a:off x="4648200" y="1276350"/>
            <a:ext cx="4038600" cy="3505200"/>
          </a:xfrm>
          <a:prstGeom prst="rect">
            <a:avLst/>
          </a:prstGeom>
        </p:spPr>
        <p:txBody>
          <a:bodyPr/>
          <a:lstStyle>
            <a:lvl1pPr marL="342900" indent="-342900">
              <a:buClr>
                <a:schemeClr val="accent3"/>
              </a:buClr>
              <a:buSzPct val="135000"/>
              <a:buFont typeface="Wingdings" pitchFamily="2" charset="2"/>
              <a:buChar char="§"/>
              <a:defRPr sz="2200"/>
            </a:lvl1pPr>
            <a:lvl2pPr marL="742950" indent="-285750">
              <a:buClr>
                <a:schemeClr val="accent3"/>
              </a:buClr>
              <a:buFont typeface="Wingdings" pitchFamily="2" charset="2"/>
              <a:buChar char="§"/>
              <a:defRPr sz="2000"/>
            </a:lvl2pPr>
            <a:lvl3pPr marL="1143000" indent="-228600">
              <a:buClr>
                <a:schemeClr val="accent3"/>
              </a:buClr>
              <a:buFont typeface="Wingdings" pitchFamily="2" charset="2"/>
              <a:buChar char="§"/>
              <a:defRPr sz="1800"/>
            </a:lvl3pPr>
            <a:lvl4pPr marL="1600200" indent="-228600">
              <a:buFont typeface="Wingdings" pitchFamily="2" charset="2"/>
              <a:buChar char="§"/>
              <a:defRPr/>
            </a:lvl4pPr>
            <a:lvl5pPr marL="2057400" indent="-228600">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2510877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CE5DCB8-EFC2-4018-A50D-06396FE31732}" type="datetimeFigureOut">
              <a:rPr lang="en-US" smtClean="0"/>
              <a:t>2/11/2014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D715E2-D806-4BEE-9500-C2611A4BAFEA}" type="slidenum">
              <a:rPr lang="en-US" smtClean="0"/>
              <a:t>‹#›</a:t>
            </a:fld>
            <a:endParaRPr lang="en-US"/>
          </a:p>
        </p:txBody>
      </p:sp>
    </p:spTree>
    <p:extLst>
      <p:ext uri="{BB962C8B-B14F-4D97-AF65-F5344CB8AC3E}">
        <p14:creationId xmlns:p14="http://schemas.microsoft.com/office/powerpoint/2010/main" val="2780458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2" y="711664"/>
            <a:ext cx="4038598" cy="4069885"/>
          </a:xfrm>
          <a:prstGeom prst="rect">
            <a:avLst/>
          </a:prstGeom>
        </p:spPr>
        <p:txBody>
          <a:bodyPr>
            <a:normAutofit/>
          </a:bodyPr>
          <a:lstStyle>
            <a:lvl1pPr marL="0" indent="0">
              <a:buNone/>
              <a:defRPr sz="2200">
                <a:latin typeface="+mn-lt"/>
                <a:ea typeface="Kozuka Gothic Pr6N L" pitchFamily="34"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CE5DCB8-EFC2-4018-A50D-06396FE31732}" type="datetimeFigureOut">
              <a:rPr lang="en-US" smtClean="0"/>
              <a:t>2/11/2014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D715E2-D806-4BEE-9500-C2611A4BAFEA}" type="slidenum">
              <a:rPr lang="en-US" smtClean="0"/>
              <a:t>‹#›</a:t>
            </a:fld>
            <a:endParaRPr lang="en-US"/>
          </a:p>
        </p:txBody>
      </p:sp>
      <p:sp>
        <p:nvSpPr>
          <p:cNvPr id="8" name="Title 1"/>
          <p:cNvSpPr>
            <a:spLocks noGrp="1"/>
          </p:cNvSpPr>
          <p:nvPr>
            <p:ph type="title"/>
          </p:nvPr>
        </p:nvSpPr>
        <p:spPr>
          <a:xfrm>
            <a:off x="457200" y="133350"/>
            <a:ext cx="8229600" cy="460375"/>
          </a:xfrm>
          <a:prstGeom prst="rect">
            <a:avLst/>
          </a:prstGeom>
        </p:spPr>
        <p:txBody>
          <a:bodyPr/>
          <a:lstStyle>
            <a:lvl1pPr>
              <a:defRPr>
                <a:latin typeface="+mj-lt"/>
              </a:defRPr>
            </a:lvl1pPr>
          </a:lstStyle>
          <a:p>
            <a:r>
              <a:rPr lang="en-US" dirty="0" smtClean="0"/>
              <a:t>Click to edit Master title style</a:t>
            </a:r>
            <a:endParaRPr lang="en-US" dirty="0"/>
          </a:p>
        </p:txBody>
      </p:sp>
      <p:sp>
        <p:nvSpPr>
          <p:cNvPr id="9" name="Content Placeholder 10"/>
          <p:cNvSpPr>
            <a:spLocks noGrp="1"/>
          </p:cNvSpPr>
          <p:nvPr>
            <p:ph sz="quarter" idx="13"/>
          </p:nvPr>
        </p:nvSpPr>
        <p:spPr>
          <a:xfrm>
            <a:off x="4648200" y="711664"/>
            <a:ext cx="4038600" cy="4069886"/>
          </a:xfrm>
          <a:prstGeom prst="rect">
            <a:avLst/>
          </a:prstGeom>
        </p:spPr>
        <p:txBody>
          <a:bodyPr/>
          <a:lstStyle>
            <a:lvl1pPr marL="342900" indent="-342900">
              <a:buClr>
                <a:schemeClr val="accent3"/>
              </a:buClr>
              <a:buSzPct val="135000"/>
              <a:buFont typeface="Wingdings" pitchFamily="2" charset="2"/>
              <a:buChar char="§"/>
              <a:defRPr sz="2200">
                <a:solidFill>
                  <a:schemeClr val="tx1"/>
                </a:solidFill>
                <a:latin typeface="+mn-lt"/>
              </a:defRPr>
            </a:lvl1pPr>
            <a:lvl2pPr marL="742950" indent="-285750">
              <a:buClr>
                <a:schemeClr val="accent3"/>
              </a:buClr>
              <a:buFont typeface="Wingdings" pitchFamily="2" charset="2"/>
              <a:buChar char="§"/>
              <a:defRPr sz="2000">
                <a:latin typeface="+mn-lt"/>
              </a:defRPr>
            </a:lvl2pPr>
            <a:lvl3pPr marL="1143000" indent="-228600">
              <a:buClr>
                <a:schemeClr val="accent3"/>
              </a:buClr>
              <a:buFont typeface="Wingdings" pitchFamily="2" charset="2"/>
              <a:buChar char="§"/>
              <a:defRPr sz="1800">
                <a:latin typeface="+mn-lt"/>
              </a:defRPr>
            </a:lvl3pPr>
            <a:lvl4pPr marL="1600200" indent="-228600">
              <a:buFont typeface="Wingdings" pitchFamily="2" charset="2"/>
              <a:buChar char="§"/>
              <a:defRPr/>
            </a:lvl4pPr>
            <a:lvl5pPr marL="2057400" indent="-228600">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4156394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095750"/>
            <a:ext cx="7696200" cy="425054"/>
          </a:xfrm>
          <a:prstGeom prst="rect">
            <a:avLst/>
          </a:prstGeom>
        </p:spPr>
        <p:txBody>
          <a:bodyPr anchor="b"/>
          <a:lstStyle>
            <a:lvl1pPr algn="l">
              <a:defRPr sz="2400" b="0">
                <a:solidFill>
                  <a:schemeClr val="tx1">
                    <a:lumMod val="65000"/>
                    <a:lumOff val="35000"/>
                  </a:schemeClr>
                </a:solidFill>
                <a:latin typeface="+mn-l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685800" y="742950"/>
            <a:ext cx="7696200" cy="3352800"/>
          </a:xfrm>
          <a:prstGeom prst="rect">
            <a:avLst/>
          </a:prstGeom>
        </p:spPr>
        <p:txBody>
          <a:bodyPr/>
          <a:lstStyle>
            <a:lvl1pPr marL="0" indent="0">
              <a:buNone/>
              <a:defRPr sz="3200">
                <a:latin typeface="+mn-lt"/>
                <a:ea typeface="Kozuka Gothic Pr6N L" pitchFamily="34"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85800" y="4520803"/>
            <a:ext cx="7696200" cy="298847"/>
          </a:xfrm>
          <a:prstGeom prst="rect">
            <a:avLst/>
          </a:prstGeom>
        </p:spPr>
        <p:txBody>
          <a:bodyPr>
            <a:noAutofit/>
          </a:bodyPr>
          <a:lstStyle>
            <a:lvl1pPr marL="0" indent="0">
              <a:buNone/>
              <a:defRPr sz="1800">
                <a:latin typeface="+mn-lt"/>
                <a:ea typeface="Kozuka Gothic Pr6N L" pitchFamily="34"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9CE5DCB8-EFC2-4018-A50D-06396FE31732}" type="datetimeFigureOut">
              <a:rPr lang="en-US" smtClean="0"/>
              <a:t>2/11/2014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D715E2-D806-4BEE-9500-C2611A4BAFEA}" type="slidenum">
              <a:rPr lang="en-US" smtClean="0"/>
              <a:t>‹#›</a:t>
            </a:fld>
            <a:endParaRPr lang="en-US"/>
          </a:p>
        </p:txBody>
      </p:sp>
      <p:sp>
        <p:nvSpPr>
          <p:cNvPr id="8" name="Title 1"/>
          <p:cNvSpPr txBox="1">
            <a:spLocks/>
          </p:cNvSpPr>
          <p:nvPr userDrawn="1"/>
        </p:nvSpPr>
        <p:spPr>
          <a:xfrm>
            <a:off x="457200" y="133350"/>
            <a:ext cx="8229600" cy="460375"/>
          </a:xfrm>
          <a:prstGeom prst="rect">
            <a:avLst/>
          </a:prstGeom>
        </p:spPr>
        <p:txBody>
          <a:bodyPr/>
          <a:lstStyle>
            <a:lvl1pPr algn="l" defTabSz="914400" rtl="0" eaLnBrk="1" latinLnBrk="0" hangingPunct="1">
              <a:spcBef>
                <a:spcPct val="0"/>
              </a:spcBef>
              <a:buNone/>
              <a:defRPr sz="3000" kern="1200">
                <a:solidFill>
                  <a:schemeClr val="tx1"/>
                </a:solidFill>
                <a:latin typeface="Kozuka Gothic Pr6N L" pitchFamily="34" charset="-128"/>
                <a:ea typeface="Kozuka Gothic Pr6N L" pitchFamily="34" charset="-128"/>
                <a:cs typeface="+mj-cs"/>
              </a:defRPr>
            </a:lvl1pPr>
          </a:lstStyle>
          <a:p>
            <a:r>
              <a:rPr lang="en-US" dirty="0" smtClean="0">
                <a:latin typeface="+mj-lt"/>
              </a:rPr>
              <a:t>Click to edit Master title style</a:t>
            </a:r>
            <a:endParaRPr lang="en-US" dirty="0">
              <a:latin typeface="+mj-lt"/>
            </a:endParaRPr>
          </a:p>
        </p:txBody>
      </p:sp>
    </p:spTree>
    <p:extLst>
      <p:ext uri="{BB962C8B-B14F-4D97-AF65-F5344CB8AC3E}">
        <p14:creationId xmlns:p14="http://schemas.microsoft.com/office/powerpoint/2010/main" val="599345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2950"/>
            <a:ext cx="8077200" cy="4038600"/>
          </a:xfrm>
          <a:prstGeom prst="rect">
            <a:avLst/>
          </a:prstGeom>
        </p:spPr>
        <p:txBody>
          <a:bodyPr lIns="91429" tIns="45714" rIns="91429" bIns="45714"/>
          <a:lstStyle>
            <a:lvl1pPr marL="457200" indent="-457200">
              <a:buClr>
                <a:schemeClr val="accent3"/>
              </a:buClr>
              <a:buSzPct val="135000"/>
              <a:buFont typeface="Wingdings" pitchFamily="2" charset="2"/>
              <a:buChar char="§"/>
              <a:defRPr sz="2800">
                <a:solidFill>
                  <a:schemeClr val="tx1"/>
                </a:solidFill>
                <a:latin typeface="+mn-lt"/>
              </a:defRPr>
            </a:lvl1pPr>
            <a:lvl2pPr marL="742950" indent="-285750">
              <a:buClr>
                <a:schemeClr val="accent3"/>
              </a:buClr>
              <a:buFont typeface="Wingdings" pitchFamily="2" charset="2"/>
              <a:buChar char="§"/>
              <a:defRPr sz="2400">
                <a:latin typeface="+mn-lt"/>
              </a:defRPr>
            </a:lvl2pPr>
            <a:lvl3pPr marL="1143000" indent="-228600">
              <a:buClr>
                <a:schemeClr val="accent3"/>
              </a:buClr>
              <a:buFont typeface="Wingdings" pitchFamily="2" charset="2"/>
              <a:buChar char="§"/>
              <a:defRPr sz="2200">
                <a:latin typeface="+mn-lt"/>
              </a:defRPr>
            </a:lvl3pPr>
            <a:lvl4pPr marL="1600200" indent="-228600">
              <a:buClr>
                <a:schemeClr val="accent3"/>
              </a:buClr>
              <a:buFont typeface="Wingdings" pitchFamily="2" charset="2"/>
              <a:buChar char="§"/>
              <a:defRPr>
                <a:latin typeface="+mn-lt"/>
              </a:defRPr>
            </a:lvl4pPr>
            <a:lvl5pPr marL="2057400" indent="-228600">
              <a:buClr>
                <a:schemeClr val="accent3"/>
              </a:buClr>
              <a:buFont typeface="Wingdings" pitchFamily="2" charset="2"/>
              <a:buChar char="§"/>
              <a:defRPr sz="18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457200" y="133350"/>
            <a:ext cx="8229600" cy="460375"/>
          </a:xfrm>
          <a:prstGeom prst="rect">
            <a:avLst/>
          </a:prstGeom>
        </p:spPr>
        <p:txBody>
          <a:bodyPr/>
          <a:lstStyle>
            <a:lvl1pPr>
              <a:defRPr>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618824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ual Content - Parallel Though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742950"/>
            <a:ext cx="4038600" cy="4038600"/>
          </a:xfrm>
          <a:prstGeom prst="rect">
            <a:avLst/>
          </a:prstGeom>
        </p:spPr>
        <p:txBody>
          <a:bodyPr lIns="91429" tIns="45714" rIns="91429" bIns="45714"/>
          <a:lstStyle>
            <a:lvl1pPr marL="457200" indent="-457200">
              <a:buClr>
                <a:schemeClr val="accent3"/>
              </a:buClr>
              <a:buSzPct val="135000"/>
              <a:buFont typeface="Wingdings" pitchFamily="2" charset="2"/>
              <a:buChar char="§"/>
              <a:defRPr sz="2800">
                <a:solidFill>
                  <a:schemeClr val="tx1"/>
                </a:solidFill>
                <a:latin typeface="+mn-lt"/>
              </a:defRPr>
            </a:lvl1pPr>
            <a:lvl2pPr marL="914400" indent="-457200">
              <a:buClr>
                <a:schemeClr val="accent3"/>
              </a:buClr>
              <a:buFont typeface="Wingdings" pitchFamily="2" charset="2"/>
              <a:buChar char="§"/>
              <a:defRPr sz="2400">
                <a:latin typeface="+mn-lt"/>
              </a:defRPr>
            </a:lvl2pPr>
            <a:lvl3pPr marL="1257300" indent="-342900">
              <a:buClr>
                <a:schemeClr val="accent3"/>
              </a:buClr>
              <a:buFont typeface="Wingdings" pitchFamily="2" charset="2"/>
              <a:buChar char="§"/>
              <a:defRPr sz="2200">
                <a:latin typeface="+mn-lt"/>
              </a:defRPr>
            </a:lvl3pPr>
            <a:lvl4pPr marL="1714500" indent="-342900">
              <a:buClr>
                <a:schemeClr val="accent3"/>
              </a:buClr>
              <a:buFont typeface="Wingdings" pitchFamily="2" charset="2"/>
              <a:buChar char="§"/>
              <a:defRPr sz="2000">
                <a:latin typeface="+mn-lt"/>
              </a:defRPr>
            </a:lvl4pPr>
            <a:lvl5pPr marL="2114550" indent="-285750">
              <a:buClr>
                <a:schemeClr val="accent3"/>
              </a:buClr>
              <a:buFont typeface="Wingdings" pitchFamily="2" charset="2"/>
              <a:buChar char="§"/>
              <a:defRPr sz="1800">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sz="half" idx="10"/>
          </p:nvPr>
        </p:nvSpPr>
        <p:spPr>
          <a:xfrm>
            <a:off x="4572000" y="742950"/>
            <a:ext cx="4038600" cy="4038600"/>
          </a:xfrm>
          <a:prstGeom prst="rect">
            <a:avLst/>
          </a:prstGeom>
        </p:spPr>
        <p:txBody>
          <a:bodyPr lIns="91429" tIns="45714" rIns="91429" bIns="45714"/>
          <a:lstStyle>
            <a:lvl1pPr marL="457200" indent="-457200">
              <a:buClr>
                <a:schemeClr val="accent3"/>
              </a:buClr>
              <a:buSzPct val="135000"/>
              <a:buFont typeface="Wingdings" pitchFamily="2" charset="2"/>
              <a:buChar char="§"/>
              <a:defRPr sz="2800">
                <a:solidFill>
                  <a:schemeClr val="tx1"/>
                </a:solidFill>
                <a:latin typeface="+mn-lt"/>
              </a:defRPr>
            </a:lvl1pPr>
            <a:lvl2pPr marL="914400" indent="-457200">
              <a:buClr>
                <a:schemeClr val="accent3"/>
              </a:buClr>
              <a:buFont typeface="Wingdings" pitchFamily="2" charset="2"/>
              <a:buChar char="§"/>
              <a:defRPr sz="2400">
                <a:latin typeface="+mn-lt"/>
              </a:defRPr>
            </a:lvl2pPr>
            <a:lvl3pPr marL="1257300" indent="-342900">
              <a:buClr>
                <a:schemeClr val="accent3"/>
              </a:buClr>
              <a:buFont typeface="Wingdings" pitchFamily="2" charset="2"/>
              <a:buChar char="§"/>
              <a:defRPr sz="2200">
                <a:latin typeface="+mn-lt"/>
              </a:defRPr>
            </a:lvl3pPr>
            <a:lvl4pPr marL="1714500" indent="-342900">
              <a:buClr>
                <a:schemeClr val="accent3"/>
              </a:buClr>
              <a:buFont typeface="Wingdings" pitchFamily="2" charset="2"/>
              <a:buChar char="§"/>
              <a:defRPr sz="2000">
                <a:latin typeface="+mn-lt"/>
              </a:defRPr>
            </a:lvl4pPr>
            <a:lvl5pPr marL="2114550" indent="-285750">
              <a:buClr>
                <a:schemeClr val="accent3"/>
              </a:buClr>
              <a:buFont typeface="Wingdings" pitchFamily="2" charset="2"/>
              <a:buChar char="§"/>
              <a:defRPr sz="1800">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4"/>
          <p:cNvSpPr>
            <a:spLocks noGrp="1"/>
          </p:cNvSpPr>
          <p:nvPr>
            <p:ph type="title"/>
          </p:nvPr>
        </p:nvSpPr>
        <p:spPr>
          <a:xfrm>
            <a:off x="457200" y="133350"/>
            <a:ext cx="8229600" cy="460375"/>
          </a:xfrm>
          <a:prstGeom prst="rect">
            <a:avLst/>
          </a:prstGeom>
        </p:spPr>
        <p:txBody>
          <a:bodyPr/>
          <a:lstStyle>
            <a:lvl1pPr>
              <a:defRPr>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02383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4" name="Title 4"/>
          <p:cNvSpPr>
            <a:spLocks noGrp="1"/>
          </p:cNvSpPr>
          <p:nvPr>
            <p:ph type="title"/>
          </p:nvPr>
        </p:nvSpPr>
        <p:spPr>
          <a:xfrm>
            <a:off x="457200" y="133350"/>
            <a:ext cx="8229600" cy="460375"/>
          </a:xfrm>
          <a:prstGeom prst="rect">
            <a:avLst/>
          </a:prstGeom>
        </p:spPr>
        <p:txBody>
          <a:bodyPr/>
          <a:lstStyle>
            <a:lvl1pPr>
              <a:defRPr>
                <a:latin typeface="+mj-lt"/>
              </a:defRPr>
            </a:lvl1pPr>
          </a:lstStyle>
          <a:p>
            <a:r>
              <a:rPr lang="en-US" dirty="0" smtClean="0"/>
              <a:t>Click to edit Master title style</a:t>
            </a:r>
            <a:endParaRPr lang="en-US" dirty="0"/>
          </a:p>
        </p:txBody>
      </p:sp>
      <p:sp>
        <p:nvSpPr>
          <p:cNvPr id="5" name="Chart Placeholder 4"/>
          <p:cNvSpPr>
            <a:spLocks noGrp="1"/>
          </p:cNvSpPr>
          <p:nvPr>
            <p:ph type="chart" sz="quarter" idx="10"/>
          </p:nvPr>
        </p:nvSpPr>
        <p:spPr>
          <a:xfrm>
            <a:off x="457200" y="742950"/>
            <a:ext cx="8229600" cy="4038600"/>
          </a:xfrm>
          <a:prstGeom prst="rect">
            <a:avLst/>
          </a:prstGeom>
        </p:spPr>
        <p:txBody>
          <a:bodyPr>
            <a:normAutofit/>
          </a:bodyPr>
          <a:lstStyle>
            <a:lvl1pPr marL="342900" indent="-342900">
              <a:buClr>
                <a:schemeClr val="accent3"/>
              </a:buClr>
              <a:buSzPct val="135000"/>
              <a:buFont typeface="Wingdings" pitchFamily="2" charset="2"/>
              <a:buChar char="§"/>
              <a:defRPr sz="2800">
                <a:solidFill>
                  <a:schemeClr val="tx1"/>
                </a:solidFill>
              </a:defRPr>
            </a:lvl1pPr>
          </a:lstStyle>
          <a:p>
            <a:endParaRPr lang="en-US" dirty="0"/>
          </a:p>
        </p:txBody>
      </p:sp>
    </p:spTree>
    <p:extLst>
      <p:ext uri="{BB962C8B-B14F-4D97-AF65-F5344CB8AC3E}">
        <p14:creationId xmlns:p14="http://schemas.microsoft.com/office/powerpoint/2010/main" val="4291915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ank You - External">
    <p:spTree>
      <p:nvGrpSpPr>
        <p:cNvPr id="1" name=""/>
        <p:cNvGrpSpPr/>
        <p:nvPr/>
      </p:nvGrpSpPr>
      <p:grpSpPr>
        <a:xfrm>
          <a:off x="0" y="0"/>
          <a:ext cx="0" cy="0"/>
          <a:chOff x="0" y="0"/>
          <a:chExt cx="0" cy="0"/>
        </a:xfrm>
      </p:grpSpPr>
      <p:sp>
        <p:nvSpPr>
          <p:cNvPr id="4" name="Rectangle 3"/>
          <p:cNvSpPr/>
          <p:nvPr userDrawn="1"/>
        </p:nvSpPr>
        <p:spPr>
          <a:xfrm>
            <a:off x="7010400" y="728772"/>
            <a:ext cx="1981200" cy="2147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0" y="2952750"/>
            <a:ext cx="9144000" cy="1905001"/>
          </a:xfrm>
          <a:prstGeom prst="rect">
            <a:avLst/>
          </a:prstGeom>
          <a:solidFill>
            <a:srgbClr val="BFBFB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nvGrpSpPr>
          <p:cNvPr id="5" name="Group 4"/>
          <p:cNvGrpSpPr/>
          <p:nvPr userDrawn="1"/>
        </p:nvGrpSpPr>
        <p:grpSpPr>
          <a:xfrm>
            <a:off x="0" y="3070421"/>
            <a:ext cx="9144000" cy="1253929"/>
            <a:chOff x="0" y="4343400"/>
            <a:chExt cx="9144000" cy="1671905"/>
          </a:xfrm>
        </p:grpSpPr>
        <p:pic>
          <p:nvPicPr>
            <p:cNvPr id="6" name="Picture 4" descr="http://1.bp.blogspot.com/_lzo-Ckga3PM/TTytvMofCAI/AAAAAAAAASw/MUWiPwAb1M0/s1600/Thank-you-in-many-languages.jpg"/>
            <p:cNvPicPr>
              <a:picLocks noChangeAspect="1" noChangeArrowheads="1"/>
            </p:cNvPicPr>
            <p:nvPr userDrawn="1"/>
          </p:nvPicPr>
          <p:blipFill rotWithShape="1">
            <a:blip r:embed="rId2"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0" y="4343400"/>
              <a:ext cx="1734606" cy="1671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1.bp.blogspot.com/_lzo-Ckga3PM/TTytvMofCAI/AAAAAAAAASw/MUWiPwAb1M0/s1600/Thank-you-in-many-languages.jpg"/>
            <p:cNvPicPr>
              <a:picLocks noChangeAspect="1" noChangeArrowheads="1"/>
            </p:cNvPicPr>
            <p:nvPr userDrawn="1"/>
          </p:nvPicPr>
          <p:blipFill>
            <a:blip r:embed="rId4"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694394" y="4343400"/>
              <a:ext cx="2877606" cy="1671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1.bp.blogspot.com/_lzo-Ckga3PM/TTytvMofCAI/AAAAAAAAASw/MUWiPwAb1M0/s1600/Thank-you-in-many-languages.jpg"/>
            <p:cNvPicPr>
              <a:picLocks noChangeAspect="1" noChangeArrowheads="1"/>
            </p:cNvPicPr>
            <p:nvPr userDrawn="1"/>
          </p:nvPicPr>
          <p:blipFill>
            <a:blip r:embed="rId4"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13794" y="4343400"/>
              <a:ext cx="2877606" cy="1671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1.bp.blogspot.com/_lzo-Ckga3PM/TTytvMofCAI/AAAAAAAAASw/MUWiPwAb1M0/s1600/Thank-you-in-many-languages.jpg"/>
            <p:cNvPicPr>
              <a:picLocks noChangeAspect="1" noChangeArrowheads="1"/>
            </p:cNvPicPr>
            <p:nvPr userDrawn="1"/>
          </p:nvPicPr>
          <p:blipFill rotWithShape="1">
            <a:blip r:embed="rId6"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bwMode="auto">
            <a:xfrm>
              <a:off x="7333194" y="4343400"/>
              <a:ext cx="1810806" cy="167190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Placeholder 5"/>
          <p:cNvSpPr>
            <a:spLocks noGrp="1"/>
          </p:cNvSpPr>
          <p:nvPr>
            <p:ph type="body" sz="quarter" idx="11" hasCustomPrompt="1"/>
          </p:nvPr>
        </p:nvSpPr>
        <p:spPr>
          <a:xfrm>
            <a:off x="7010400" y="728772"/>
            <a:ext cx="1981200" cy="2147777"/>
          </a:xfrm>
          <a:prstGeom prst="rect">
            <a:avLst/>
          </a:prstGeom>
        </p:spPr>
        <p:txBody>
          <a:bodyPr>
            <a:normAutofit/>
          </a:bodyPr>
          <a:lstStyle>
            <a:lvl1pPr marL="45720" indent="0">
              <a:buNone/>
              <a:defRPr sz="2000">
                <a:solidFill>
                  <a:schemeClr val="bg1"/>
                </a:solidFill>
                <a:latin typeface="+mn-lt"/>
                <a:ea typeface="Kozuka Gothic Pro EL" pitchFamily="34" charset="-128"/>
              </a:defRPr>
            </a:lvl1pPr>
            <a:lvl2pPr marL="365760" indent="0">
              <a:buNone/>
              <a:defRPr>
                <a:solidFill>
                  <a:schemeClr val="bg1"/>
                </a:solidFill>
                <a:latin typeface="Segoe WP N Light" pitchFamily="34" charset="0"/>
              </a:defRPr>
            </a:lvl2pPr>
            <a:lvl3pPr marL="640080" indent="0">
              <a:buNone/>
              <a:defRPr>
                <a:solidFill>
                  <a:schemeClr val="bg1"/>
                </a:solidFill>
                <a:latin typeface="Segoe WP N Light" pitchFamily="34" charset="0"/>
              </a:defRPr>
            </a:lvl3pPr>
            <a:lvl4pPr marL="914400" indent="0">
              <a:buNone/>
              <a:defRPr>
                <a:solidFill>
                  <a:schemeClr val="bg1"/>
                </a:solidFill>
                <a:latin typeface="Segoe WP N Light" pitchFamily="34" charset="0"/>
              </a:defRPr>
            </a:lvl4pPr>
            <a:lvl5pPr marL="1097280" indent="0">
              <a:buNone/>
              <a:defRPr>
                <a:solidFill>
                  <a:schemeClr val="bg1"/>
                </a:solidFill>
                <a:latin typeface="Segoe WP N Light" pitchFamily="34" charset="0"/>
              </a:defRPr>
            </a:lvl5pPr>
          </a:lstStyle>
          <a:p>
            <a:pPr lvl="0"/>
            <a:r>
              <a:rPr lang="en-US" dirty="0" smtClean="0"/>
              <a:t>Name</a:t>
            </a:r>
          </a:p>
          <a:p>
            <a:pPr lvl="0"/>
            <a:r>
              <a:rPr lang="en-US" dirty="0" smtClean="0"/>
              <a:t>Title</a:t>
            </a:r>
          </a:p>
          <a:p>
            <a:pPr lvl="0"/>
            <a:r>
              <a:rPr lang="en-US" dirty="0" smtClean="0"/>
              <a:t>Email</a:t>
            </a:r>
          </a:p>
          <a:p>
            <a:pPr lvl="0"/>
            <a:r>
              <a:rPr lang="en-US" dirty="0" smtClean="0"/>
              <a:t>Phone</a:t>
            </a:r>
          </a:p>
        </p:txBody>
      </p:sp>
      <p:sp>
        <p:nvSpPr>
          <p:cNvPr id="16" name="Rectangle 6"/>
          <p:cNvSpPr>
            <a:spLocks noChangeArrowheads="1"/>
          </p:cNvSpPr>
          <p:nvPr userDrawn="1"/>
        </p:nvSpPr>
        <p:spPr bwMode="auto">
          <a:xfrm>
            <a:off x="0" y="4324350"/>
            <a:ext cx="9144000" cy="565974"/>
          </a:xfrm>
          <a:prstGeom prst="rect">
            <a:avLst/>
          </a:prstGeom>
          <a:noFill/>
          <a:ln w="9525">
            <a:noFill/>
            <a:miter lim="800000"/>
            <a:headEnd/>
            <a:tailEnd/>
          </a:ln>
          <a:effectLst/>
        </p:spPr>
        <p:txBody>
          <a:bodyPr wrap="square" lIns="217598" tIns="108800" rIns="217598" bIns="108800" anchor="b">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50" b="1" dirty="0" smtClean="0">
                <a:solidFill>
                  <a:schemeClr val="bg2">
                    <a:lumMod val="50000"/>
                  </a:schemeClr>
                </a:solidFill>
              </a:rPr>
              <a:t>Copyright © 2012 Certiport Corporation.  </a:t>
            </a:r>
            <a:r>
              <a:rPr lang="en-US" sz="750" b="0" dirty="0" smtClean="0">
                <a:solidFill>
                  <a:schemeClr val="bg2">
                    <a:lumMod val="50000"/>
                  </a:schemeClr>
                </a:solidFill>
              </a:rPr>
              <a:t>All rights reserved. Certiport and the Certiport Logo are trademarks or registered trademarks of Certiport Corporation or its affiliates in the U.S. and other countries.  Other names may be trademarks of their respective owners. </a:t>
            </a:r>
            <a:r>
              <a:rPr lang="en-US" sz="750" dirty="0" smtClean="0">
                <a:solidFill>
                  <a:schemeClr val="bg2">
                    <a:lumMod val="50000"/>
                  </a:schemeClr>
                </a:solidFill>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endParaRPr lang="en-US" sz="750" b="0" dirty="0" smtClean="0">
              <a:solidFill>
                <a:schemeClr val="bg2">
                  <a:lumMod val="50000"/>
                </a:schemeClr>
              </a:solidFill>
            </a:endParaRPr>
          </a:p>
        </p:txBody>
      </p:sp>
      <p:pic>
        <p:nvPicPr>
          <p:cNvPr id="13" name="Picture 12"/>
          <p:cNvPicPr>
            <a:picLocks noChangeAspect="1"/>
          </p:cNvPicPr>
          <p:nvPr userDrawn="1"/>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42875" y="761549"/>
            <a:ext cx="6787906" cy="2115002"/>
          </a:xfrm>
          <a:prstGeom prst="rect">
            <a:avLst/>
          </a:prstGeom>
        </p:spPr>
      </p:pic>
    </p:spTree>
    <p:extLst>
      <p:ext uri="{BB962C8B-B14F-4D97-AF65-F5344CB8AC3E}">
        <p14:creationId xmlns:p14="http://schemas.microsoft.com/office/powerpoint/2010/main" val="4001195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CE5DCB8-EFC2-4018-A50D-06396FE31732}" type="datetimeFigureOut">
              <a:rPr lang="en-US" smtClean="0"/>
              <a:t>2/11/2014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715E2-D806-4BEE-9500-C2611A4BAFEA}" type="slidenum">
              <a:rPr lang="en-US" smtClean="0"/>
              <a:t>‹#›</a:t>
            </a:fld>
            <a:endParaRPr lang="en-US"/>
          </a:p>
        </p:txBody>
      </p:sp>
      <p:sp>
        <p:nvSpPr>
          <p:cNvPr id="2" name="Title 1"/>
          <p:cNvSpPr>
            <a:spLocks noGrp="1"/>
          </p:cNvSpPr>
          <p:nvPr>
            <p:ph type="title"/>
          </p:nvPr>
        </p:nvSpPr>
        <p:spPr>
          <a:xfrm>
            <a:off x="457200" y="133350"/>
            <a:ext cx="8229600" cy="460375"/>
          </a:xfrm>
          <a:prstGeom prst="rect">
            <a:avLst/>
          </a:prstGeom>
        </p:spPr>
        <p:txBody>
          <a:bodyPr/>
          <a:lstStyle>
            <a:lvl1pPr>
              <a:defRPr sz="2600">
                <a:solidFill>
                  <a:schemeClr val="tx1"/>
                </a:solidFill>
                <a:latin typeface="+mj-lt"/>
              </a:defRPr>
            </a:lvl1pPr>
          </a:lstStyle>
          <a:p>
            <a:r>
              <a:rPr lang="en-US" dirty="0" smtClean="0"/>
              <a:t>Click to edit Master title style</a:t>
            </a:r>
            <a:endParaRPr lang="en-US" dirty="0"/>
          </a:p>
        </p:txBody>
      </p:sp>
      <p:sp>
        <p:nvSpPr>
          <p:cNvPr id="8" name="Content Placeholder 7"/>
          <p:cNvSpPr>
            <a:spLocks noGrp="1"/>
          </p:cNvSpPr>
          <p:nvPr>
            <p:ph sz="quarter" idx="13"/>
          </p:nvPr>
        </p:nvSpPr>
        <p:spPr>
          <a:xfrm>
            <a:off x="457200" y="742950"/>
            <a:ext cx="8229600" cy="4038600"/>
          </a:xfrm>
          <a:prstGeom prst="rect">
            <a:avLst/>
          </a:prstGeom>
        </p:spPr>
        <p:txBody>
          <a:bodyPr/>
          <a:lstStyle>
            <a:lvl1pPr marL="457200" indent="-457200">
              <a:buClr>
                <a:srgbClr val="00853F"/>
              </a:buClr>
              <a:buSzPct val="135000"/>
              <a:buFont typeface="Wingdings" pitchFamily="2" charset="2"/>
              <a:buChar char="§"/>
              <a:defRPr sz="2400">
                <a:solidFill>
                  <a:schemeClr val="tx1"/>
                </a:solidFill>
                <a:latin typeface="+mn-lt"/>
              </a:defRPr>
            </a:lvl1pPr>
            <a:lvl2pPr marL="742950" indent="-285750">
              <a:buClr>
                <a:srgbClr val="00853F"/>
              </a:buClr>
              <a:buFont typeface="Wingdings" pitchFamily="2" charset="2"/>
              <a:buChar char="§"/>
              <a:defRPr sz="2200">
                <a:latin typeface="+mn-lt"/>
              </a:defRPr>
            </a:lvl2pPr>
            <a:lvl3pPr marL="1143000" indent="-228600">
              <a:buClr>
                <a:srgbClr val="00853F"/>
              </a:buClr>
              <a:buFont typeface="Wingdings" pitchFamily="2" charset="2"/>
              <a:buChar char="§"/>
              <a:defRPr sz="2000">
                <a:latin typeface="+mn-lt"/>
              </a:defRPr>
            </a:lvl3pPr>
            <a:lvl4pPr marL="1600200" indent="-228600">
              <a:buClr>
                <a:srgbClr val="00853F"/>
              </a:buClr>
              <a:buFont typeface="Wingdings" pitchFamily="2" charset="2"/>
              <a:buChar char="§"/>
              <a:defRPr sz="1800">
                <a:latin typeface="+mn-lt"/>
              </a:defRPr>
            </a:lvl4pPr>
            <a:lvl5pPr marL="2057400" indent="-228600">
              <a:buClr>
                <a:srgbClr val="00853F"/>
              </a:buClr>
              <a:buFont typeface="Wingdings" pitchFamily="2" charset="2"/>
              <a:buChar char="§"/>
              <a:defRPr sz="16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6960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phic Section Header 1">
    <p:spTree>
      <p:nvGrpSpPr>
        <p:cNvPr id="1" name=""/>
        <p:cNvGrpSpPr/>
        <p:nvPr/>
      </p:nvGrpSpPr>
      <p:grpSpPr>
        <a:xfrm>
          <a:off x="0" y="0"/>
          <a:ext cx="0" cy="0"/>
          <a:chOff x="0" y="0"/>
          <a:chExt cx="0" cy="0"/>
        </a:xfrm>
      </p:grpSpPr>
      <p:pic>
        <p:nvPicPr>
          <p:cNvPr id="6"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9050"/>
            <a:ext cx="9144000" cy="518009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09550"/>
            <a:ext cx="9144000" cy="416139"/>
          </a:xfrm>
          <a:prstGeom prst="rect">
            <a:avLst/>
          </a:prstGeom>
        </p:spPr>
      </p:pic>
      <p:sp>
        <p:nvSpPr>
          <p:cNvPr id="10" name="Title 1"/>
          <p:cNvSpPr>
            <a:spLocks noGrp="1"/>
          </p:cNvSpPr>
          <p:nvPr>
            <p:ph type="title"/>
          </p:nvPr>
        </p:nvSpPr>
        <p:spPr>
          <a:xfrm>
            <a:off x="457200" y="133350"/>
            <a:ext cx="8229600" cy="460375"/>
          </a:xfrm>
          <a:prstGeom prst="rect">
            <a:avLst/>
          </a:prstGeom>
        </p:spPr>
        <p:txBody>
          <a:bodyPr/>
          <a:lstStyle>
            <a:lvl1pPr>
              <a:defRPr sz="2800">
                <a:solidFill>
                  <a:schemeClr val="bg1"/>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79291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23875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09550"/>
            <a:ext cx="9144000" cy="416139"/>
          </a:xfrm>
          <a:prstGeom prst="rect">
            <a:avLst/>
          </a:prstGeom>
        </p:spPr>
      </p:pic>
      <p:sp>
        <p:nvSpPr>
          <p:cNvPr id="9" name="Title 1"/>
          <p:cNvSpPr>
            <a:spLocks noGrp="1"/>
          </p:cNvSpPr>
          <p:nvPr>
            <p:ph type="title"/>
          </p:nvPr>
        </p:nvSpPr>
        <p:spPr>
          <a:xfrm>
            <a:off x="457200" y="133350"/>
            <a:ext cx="8229600" cy="460375"/>
          </a:xfrm>
          <a:prstGeom prst="rect">
            <a:avLst/>
          </a:prstGeom>
        </p:spPr>
        <p:txBody>
          <a:bodyPr/>
          <a:lstStyle>
            <a:lvl1pPr>
              <a:defRPr sz="2800">
                <a:solidFill>
                  <a:schemeClr val="bg1"/>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79291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20065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09550"/>
            <a:ext cx="9144000" cy="416139"/>
          </a:xfrm>
          <a:prstGeom prst="rect">
            <a:avLst/>
          </a:prstGeom>
        </p:spPr>
      </p:pic>
      <p:sp>
        <p:nvSpPr>
          <p:cNvPr id="9" name="Title 1"/>
          <p:cNvSpPr>
            <a:spLocks noGrp="1"/>
          </p:cNvSpPr>
          <p:nvPr>
            <p:ph type="title"/>
          </p:nvPr>
        </p:nvSpPr>
        <p:spPr>
          <a:xfrm>
            <a:off x="457200" y="133350"/>
            <a:ext cx="8229600" cy="460375"/>
          </a:xfrm>
          <a:prstGeom prst="rect">
            <a:avLst/>
          </a:prstGeom>
        </p:spPr>
        <p:txBody>
          <a:bodyPr/>
          <a:lstStyle>
            <a:lvl1pPr>
              <a:defRPr sz="2800">
                <a:solidFill>
                  <a:schemeClr val="bg1"/>
                </a:solidFill>
                <a:latin typeface="+mj-lt"/>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79291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5" y="0"/>
            <a:ext cx="9153525" cy="516255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09550"/>
            <a:ext cx="9144000" cy="416139"/>
          </a:xfrm>
          <a:prstGeom prst="rect">
            <a:avLst/>
          </a:prstGeom>
        </p:spPr>
      </p:pic>
      <p:sp>
        <p:nvSpPr>
          <p:cNvPr id="9" name="Title 1"/>
          <p:cNvSpPr>
            <a:spLocks noGrp="1"/>
          </p:cNvSpPr>
          <p:nvPr>
            <p:ph type="title"/>
          </p:nvPr>
        </p:nvSpPr>
        <p:spPr>
          <a:xfrm>
            <a:off x="457200" y="133350"/>
            <a:ext cx="8229600" cy="460375"/>
          </a:xfrm>
          <a:prstGeom prst="rect">
            <a:avLst/>
          </a:prstGeom>
        </p:spPr>
        <p:txBody>
          <a:bodyPr/>
          <a:lstStyle>
            <a:lvl1pPr>
              <a:defRPr sz="2800">
                <a:solidFill>
                  <a:schemeClr val="bg1"/>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79291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6" name="Content Placeholder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6255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09550"/>
            <a:ext cx="9144000" cy="416139"/>
          </a:xfrm>
          <a:prstGeom prst="rect">
            <a:avLst/>
          </a:prstGeom>
        </p:spPr>
      </p:pic>
      <p:sp>
        <p:nvSpPr>
          <p:cNvPr id="9" name="Title 1"/>
          <p:cNvSpPr>
            <a:spLocks noGrp="1"/>
          </p:cNvSpPr>
          <p:nvPr>
            <p:ph type="title"/>
          </p:nvPr>
        </p:nvSpPr>
        <p:spPr>
          <a:xfrm>
            <a:off x="457200" y="133350"/>
            <a:ext cx="8229600" cy="460375"/>
          </a:xfrm>
          <a:prstGeom prst="rect">
            <a:avLst/>
          </a:prstGeom>
        </p:spPr>
        <p:txBody>
          <a:bodyPr/>
          <a:lstStyle>
            <a:lvl1pPr>
              <a:defRPr sz="2800">
                <a:solidFill>
                  <a:schemeClr val="bg1"/>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879291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6" name="Content Placeholder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6255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09550"/>
            <a:ext cx="9144000" cy="416139"/>
          </a:xfrm>
          <a:prstGeom prst="rect">
            <a:avLst/>
          </a:prstGeom>
        </p:spPr>
      </p:pic>
      <p:sp>
        <p:nvSpPr>
          <p:cNvPr id="9" name="Title 1"/>
          <p:cNvSpPr>
            <a:spLocks noGrp="1"/>
          </p:cNvSpPr>
          <p:nvPr>
            <p:ph type="title"/>
          </p:nvPr>
        </p:nvSpPr>
        <p:spPr>
          <a:xfrm>
            <a:off x="457200" y="133350"/>
            <a:ext cx="8229600" cy="460375"/>
          </a:xfrm>
          <a:prstGeom prst="rect">
            <a:avLst/>
          </a:prstGeom>
        </p:spPr>
        <p:txBody>
          <a:bodyPr/>
          <a:lstStyle>
            <a:lvl1pPr>
              <a:defRPr sz="2800">
                <a:solidFill>
                  <a:schemeClr val="bg1"/>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88270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CE5DCB8-EFC2-4018-A50D-06396FE31732}" type="datetimeFigureOut">
              <a:rPr lang="en-US" smtClean="0"/>
              <a:t>2/11/2014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D715E2-D806-4BEE-9500-C2611A4BAFEA}" type="slidenum">
              <a:rPr lang="en-US" smtClean="0"/>
              <a:t>‹#›</a:t>
            </a:fld>
            <a:endParaRPr lang="en-US"/>
          </a:p>
        </p:txBody>
      </p:sp>
      <p:sp>
        <p:nvSpPr>
          <p:cNvPr id="10" name="Title 1"/>
          <p:cNvSpPr>
            <a:spLocks noGrp="1"/>
          </p:cNvSpPr>
          <p:nvPr>
            <p:ph type="title"/>
          </p:nvPr>
        </p:nvSpPr>
        <p:spPr>
          <a:xfrm>
            <a:off x="457200" y="133350"/>
            <a:ext cx="8229600" cy="460375"/>
          </a:xfrm>
          <a:prstGeom prst="rect">
            <a:avLst/>
          </a:prstGeom>
        </p:spPr>
        <p:txBody>
          <a:bodyPr/>
          <a:lstStyle>
            <a:lvl1pPr>
              <a:defRPr sz="2800">
                <a:latin typeface="+mj-lt"/>
              </a:defRPr>
            </a:lvl1pPr>
          </a:lstStyle>
          <a:p>
            <a:r>
              <a:rPr lang="en-US" dirty="0" smtClean="0"/>
              <a:t>Click to edit Master title style</a:t>
            </a:r>
            <a:endParaRPr lang="en-US" dirty="0"/>
          </a:p>
        </p:txBody>
      </p:sp>
      <p:sp>
        <p:nvSpPr>
          <p:cNvPr id="4" name="Content Placeholder 3"/>
          <p:cNvSpPr>
            <a:spLocks noGrp="1"/>
          </p:cNvSpPr>
          <p:nvPr>
            <p:ph sz="quarter" idx="13"/>
          </p:nvPr>
        </p:nvSpPr>
        <p:spPr>
          <a:xfrm>
            <a:off x="457200" y="742950"/>
            <a:ext cx="4038600" cy="4038600"/>
          </a:xfrm>
          <a:prstGeom prst="rect">
            <a:avLst/>
          </a:prstGeom>
        </p:spPr>
        <p:txBody>
          <a:bodyPr/>
          <a:lstStyle>
            <a:lvl1pPr marL="342900" indent="-342900">
              <a:buClr>
                <a:schemeClr val="accent3"/>
              </a:buClr>
              <a:buSzPct val="135000"/>
              <a:buFont typeface="Wingdings" pitchFamily="2" charset="2"/>
              <a:buChar char="§"/>
              <a:defRPr sz="2400">
                <a:solidFill>
                  <a:schemeClr val="tx1"/>
                </a:solidFill>
                <a:latin typeface="+mn-lt"/>
              </a:defRPr>
            </a:lvl1pPr>
            <a:lvl2pPr marL="742950" indent="-285750">
              <a:buClr>
                <a:schemeClr val="accent3"/>
              </a:buClr>
              <a:buFont typeface="Wingdings" pitchFamily="2" charset="2"/>
              <a:buChar char="§"/>
              <a:defRPr sz="2200">
                <a:latin typeface="+mn-lt"/>
              </a:defRPr>
            </a:lvl2pPr>
            <a:lvl3pPr marL="1143000" indent="-228600">
              <a:buClr>
                <a:schemeClr val="accent3"/>
              </a:buClr>
              <a:buFont typeface="Wingdings" pitchFamily="2" charset="2"/>
              <a:buChar char="§"/>
              <a:defRPr sz="2000">
                <a:latin typeface="+mn-lt"/>
              </a:defRPr>
            </a:lvl3pPr>
            <a:lvl4pPr marL="1600200" indent="-228600">
              <a:buClr>
                <a:schemeClr val="accent3"/>
              </a:buClr>
              <a:buFont typeface="Wingdings" pitchFamily="2" charset="2"/>
              <a:buChar char="§"/>
              <a:defRPr sz="1800">
                <a:latin typeface="+mn-lt"/>
              </a:defRPr>
            </a:lvl4pPr>
            <a:lvl5pPr marL="2057400" indent="-228600">
              <a:buClr>
                <a:schemeClr val="accent3"/>
              </a:buClr>
              <a:buFont typeface="Wingdings" pitchFamily="2" charset="2"/>
              <a:buChar char="§"/>
              <a:defRPr sz="16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4"/>
          </p:nvPr>
        </p:nvSpPr>
        <p:spPr>
          <a:xfrm>
            <a:off x="4648200" y="742950"/>
            <a:ext cx="4038600" cy="4038600"/>
          </a:xfrm>
          <a:prstGeom prst="rect">
            <a:avLst/>
          </a:prstGeom>
        </p:spPr>
        <p:txBody>
          <a:bodyPr/>
          <a:lstStyle>
            <a:lvl1pPr marL="342900" indent="-342900">
              <a:buClr>
                <a:schemeClr val="accent3"/>
              </a:buClr>
              <a:buSzPct val="135000"/>
              <a:buFont typeface="Wingdings" pitchFamily="2" charset="2"/>
              <a:buChar char="§"/>
              <a:defRPr sz="2400">
                <a:solidFill>
                  <a:schemeClr val="tx1"/>
                </a:solidFill>
                <a:latin typeface="+mn-lt"/>
              </a:defRPr>
            </a:lvl1pPr>
            <a:lvl2pPr marL="742950" indent="-285750">
              <a:buClr>
                <a:schemeClr val="accent3"/>
              </a:buClr>
              <a:buFont typeface="Wingdings" pitchFamily="2" charset="2"/>
              <a:buChar char="§"/>
              <a:defRPr sz="2200">
                <a:latin typeface="+mn-lt"/>
              </a:defRPr>
            </a:lvl2pPr>
            <a:lvl3pPr marL="1143000" indent="-228600">
              <a:buClr>
                <a:schemeClr val="accent3"/>
              </a:buClr>
              <a:buFont typeface="Wingdings" pitchFamily="2" charset="2"/>
              <a:buChar char="§"/>
              <a:defRPr sz="2000">
                <a:latin typeface="+mn-lt"/>
              </a:defRPr>
            </a:lvl3pPr>
            <a:lvl4pPr marL="1600200" indent="-228600">
              <a:buClr>
                <a:schemeClr val="accent3"/>
              </a:buClr>
              <a:buFont typeface="Wingdings" pitchFamily="2" charset="2"/>
              <a:buChar char="§"/>
              <a:defRPr sz="1800">
                <a:latin typeface="+mn-lt"/>
              </a:defRPr>
            </a:lvl4pPr>
            <a:lvl5pPr marL="2057400" indent="-228600">
              <a:buClr>
                <a:schemeClr val="accent3"/>
              </a:buClr>
              <a:buFont typeface="Wingdings" pitchFamily="2" charset="2"/>
              <a:buChar char="§"/>
              <a:defRPr sz="16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4062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4906566"/>
            <a:ext cx="9144000" cy="238125"/>
          </a:xfrm>
          <a:prstGeom prst="rect">
            <a:avLst/>
          </a:prstGeom>
        </p:spPr>
      </p:pic>
      <p:sp>
        <p:nvSpPr>
          <p:cNvPr id="4" name="Date Placeholder 3"/>
          <p:cNvSpPr>
            <a:spLocks noGrp="1"/>
          </p:cNvSpPr>
          <p:nvPr>
            <p:ph type="dt" sz="half" idx="2"/>
          </p:nvPr>
        </p:nvSpPr>
        <p:spPr>
          <a:xfrm>
            <a:off x="0" y="4889302"/>
            <a:ext cx="2133600" cy="272653"/>
          </a:xfrm>
          <a:prstGeom prst="rect">
            <a:avLst/>
          </a:prstGeom>
        </p:spPr>
        <p:txBody>
          <a:bodyPr vert="horz" lIns="91440" tIns="45720" rIns="91440" bIns="45720" rtlCol="0" anchor="ctr"/>
          <a:lstStyle>
            <a:lvl1pPr algn="l">
              <a:defRPr sz="800">
                <a:solidFill>
                  <a:srgbClr val="EAEFF2"/>
                </a:solidFill>
              </a:defRPr>
            </a:lvl1pPr>
          </a:lstStyle>
          <a:p>
            <a:fld id="{9CE5DCB8-EFC2-4018-A50D-06396FE31732}" type="datetimeFigureOut">
              <a:rPr lang="en-US" smtClean="0"/>
              <a:pPr/>
              <a:t>2/11/2014</a:t>
            </a:fld>
            <a:endParaRPr lang="en-US"/>
          </a:p>
        </p:txBody>
      </p:sp>
      <p:sp>
        <p:nvSpPr>
          <p:cNvPr id="5" name="Footer Placeholder 4"/>
          <p:cNvSpPr>
            <a:spLocks noGrp="1"/>
          </p:cNvSpPr>
          <p:nvPr>
            <p:ph type="ftr" sz="quarter" idx="3"/>
          </p:nvPr>
        </p:nvSpPr>
        <p:spPr>
          <a:xfrm>
            <a:off x="2286000" y="4888706"/>
            <a:ext cx="2895600" cy="273844"/>
          </a:xfrm>
          <a:prstGeom prst="rect">
            <a:avLst/>
          </a:prstGeom>
        </p:spPr>
        <p:txBody>
          <a:bodyPr vert="horz" lIns="91440" tIns="45720" rIns="91440" bIns="45720" rtlCol="0" anchor="ctr"/>
          <a:lstStyle>
            <a:lvl1pPr algn="ctr">
              <a:defRPr sz="800">
                <a:solidFill>
                  <a:srgbClr val="EAEFF2"/>
                </a:solidFill>
              </a:defRPr>
            </a:lvl1pPr>
          </a:lstStyle>
          <a:p>
            <a:endParaRPr lang="en-US"/>
          </a:p>
        </p:txBody>
      </p:sp>
      <p:sp>
        <p:nvSpPr>
          <p:cNvPr id="6" name="Slide Number Placeholder 5"/>
          <p:cNvSpPr>
            <a:spLocks noGrp="1"/>
          </p:cNvSpPr>
          <p:nvPr>
            <p:ph type="sldNum" sz="quarter" idx="4"/>
          </p:nvPr>
        </p:nvSpPr>
        <p:spPr>
          <a:xfrm>
            <a:off x="5334000" y="4888706"/>
            <a:ext cx="2133600" cy="273844"/>
          </a:xfrm>
          <a:prstGeom prst="rect">
            <a:avLst/>
          </a:prstGeom>
        </p:spPr>
        <p:txBody>
          <a:bodyPr vert="horz" lIns="91440" tIns="45720" rIns="91440" bIns="45720" rtlCol="0" anchor="ctr"/>
          <a:lstStyle>
            <a:lvl1pPr algn="r">
              <a:defRPr sz="800">
                <a:solidFill>
                  <a:srgbClr val="EAEFF2"/>
                </a:solidFill>
              </a:defRPr>
            </a:lvl1pPr>
          </a:lstStyle>
          <a:p>
            <a:r>
              <a:rPr lang="en-US" dirty="0" smtClean="0"/>
              <a:t>Slide </a:t>
            </a:r>
            <a:fld id="{11D715E2-D806-4BEE-9500-C2611A4BAFEA}" type="slidenum">
              <a:rPr lang="en-US" smtClean="0"/>
              <a:pPr/>
              <a:t>‹#›</a:t>
            </a:fld>
            <a:endParaRPr lang="en-US" dirty="0"/>
          </a:p>
        </p:txBody>
      </p:sp>
      <p:sp>
        <p:nvSpPr>
          <p:cNvPr id="16" name="Rectangle 15"/>
          <p:cNvSpPr/>
          <p:nvPr userDrawn="1"/>
        </p:nvSpPr>
        <p:spPr>
          <a:xfrm>
            <a:off x="0" y="211366"/>
            <a:ext cx="9144000" cy="416139"/>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28601" y="211366"/>
            <a:ext cx="195180" cy="416139"/>
          </a:xfrm>
          <a:prstGeom prst="rect">
            <a:avLst/>
          </a:prstGeom>
        </p:spPr>
      </p:pic>
      <p:pic>
        <p:nvPicPr>
          <p:cNvPr id="19" name="Picture 18"/>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924800" y="4933950"/>
            <a:ext cx="1143000" cy="170089"/>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467124032"/>
      </p:ext>
    </p:extLst>
  </p:cSld>
  <p:clrMap bg1="lt1" tx1="dk1" bg2="lt2" tx2="dk2" accent1="accent1" accent2="accent2" accent3="accent3" accent4="accent4" accent5="accent5" accent6="accent6" hlink="hlink" folHlink="folHlink"/>
  <p:sldLayoutIdLst>
    <p:sldLayoutId id="2147483825" r:id="rId1"/>
    <p:sldLayoutId id="2147483816" r:id="rId2"/>
    <p:sldLayoutId id="2147483828" r:id="rId3"/>
    <p:sldLayoutId id="2147483829" r:id="rId4"/>
    <p:sldLayoutId id="2147483830" r:id="rId5"/>
    <p:sldLayoutId id="2147483831" r:id="rId6"/>
    <p:sldLayoutId id="2147483832" r:id="rId7"/>
    <p:sldLayoutId id="2147483833" r:id="rId8"/>
    <p:sldLayoutId id="2147483818" r:id="rId9"/>
    <p:sldLayoutId id="2147483819" r:id="rId10"/>
    <p:sldLayoutId id="2147483820" r:id="rId11"/>
    <p:sldLayoutId id="2147483822" r:id="rId12"/>
    <p:sldLayoutId id="2147483823" r:id="rId13"/>
    <p:sldLayoutId id="2147483835" r:id="rId14"/>
    <p:sldLayoutId id="2147483836" r:id="rId15"/>
    <p:sldLayoutId id="2147483837" r:id="rId16"/>
    <p:sldLayoutId id="2147483842" r:id="rId17"/>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spcBef>
          <a:spcPct val="0"/>
        </a:spcBef>
        <a:buNone/>
        <a:defRPr sz="3000" kern="1200">
          <a:solidFill>
            <a:schemeClr val="tx1"/>
          </a:solidFill>
          <a:latin typeface="Kozuka Gothic Pr6N L" pitchFamily="34" charset="-128"/>
          <a:ea typeface="Kozuka Gothic Pr6N L" pitchFamily="34" charset="-128"/>
          <a:cs typeface="+mj-cs"/>
        </a:defRPr>
      </a:lvl1pPr>
    </p:titleStyle>
    <p:body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kern="1200" baseline="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4.png"/><Relationship Id="rId18" Type="http://schemas.openxmlformats.org/officeDocument/2006/relationships/image" Target="../media/image49.jpe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image" Target="../media/image23.jpg"/><Relationship Id="rId16" Type="http://schemas.openxmlformats.org/officeDocument/2006/relationships/image" Target="../media/image47.png"/><Relationship Id="rId20"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hyperlink" Target="http://www.google.com/url?sa=i&amp;rct=j&amp;q=&amp;esrc=s&amp;frm=1&amp;source=images&amp;cd=&amp;cad=rja&amp;docid=iPkymxJWr9cG4M&amp;tbnid=PN56nWAMhzugdM:&amp;ved=0CAUQjRw&amp;url=http://www.pearsoncred.com/partners/&amp;ei=J5OfUp6bOIKOyAHfuIDQDQ&amp;bvm=bv.57155469,d.aWc&amp;psig=AFQjCNEAQjjDPJuN1MZbJFEU_O5SdBLFIg&amp;ust=1386275988348314" TargetMode="External"/><Relationship Id="rId5" Type="http://schemas.openxmlformats.org/officeDocument/2006/relationships/image" Target="../media/image26.png"/><Relationship Id="rId15" Type="http://schemas.openxmlformats.org/officeDocument/2006/relationships/image" Target="../media/image46.jpeg"/><Relationship Id="rId10" Type="http://schemas.openxmlformats.org/officeDocument/2006/relationships/image" Target="../media/image42.jpeg"/><Relationship Id="rId19" Type="http://schemas.openxmlformats.org/officeDocument/2006/relationships/image" Target="../media/image50.gif"/><Relationship Id="rId4" Type="http://schemas.openxmlformats.org/officeDocument/2006/relationships/image" Target="../media/image25.jpeg"/><Relationship Id="rId9" Type="http://schemas.openxmlformats.org/officeDocument/2006/relationships/hyperlink" Target="http://www.google.com/url?sa=i&amp;rct=j&amp;q=&amp;esrc=s&amp;frm=1&amp;source=images&amp;cd=&amp;cad=rja&amp;docid=K-42kOWqy28yuM&amp;tbnid=K93_SWI8pLwTFM:&amp;ved=0CAUQjRw&amp;url=http://www.certiport.com/Portal/desktopdefault.aspx?ipage=/portal/pages/findcourseware.aspx&amp;iheight=1000&amp;ei=xpKfUtdVkOXIAZb6gaAB&amp;bvm=bv.57155469,d.aWc&amp;psig=AFQjCNG5rVr3KrwLnuTsKDhEFfBDsDAGhg&amp;ust=1386275891264353" TargetMode="External"/><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7.png"/><Relationship Id="rId18" Type="http://schemas.openxmlformats.org/officeDocument/2006/relationships/image" Target="../media/image62.gif"/><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56.gif"/><Relationship Id="rId17" Type="http://schemas.openxmlformats.org/officeDocument/2006/relationships/image" Target="../media/image61.gif"/><Relationship Id="rId2" Type="http://schemas.openxmlformats.org/officeDocument/2006/relationships/image" Target="../media/image23.jpg"/><Relationship Id="rId16" Type="http://schemas.openxmlformats.org/officeDocument/2006/relationships/image" Target="../media/image60.gif"/><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55.png"/><Relationship Id="rId5" Type="http://schemas.openxmlformats.org/officeDocument/2006/relationships/image" Target="../media/image26.png"/><Relationship Id="rId15" Type="http://schemas.openxmlformats.org/officeDocument/2006/relationships/image" Target="../media/image59.jpeg"/><Relationship Id="rId10" Type="http://schemas.openxmlformats.org/officeDocument/2006/relationships/image" Target="../media/image54.gif"/><Relationship Id="rId4" Type="http://schemas.openxmlformats.org/officeDocument/2006/relationships/image" Target="../media/image25.jpeg"/><Relationship Id="rId9" Type="http://schemas.openxmlformats.org/officeDocument/2006/relationships/image" Target="../media/image50.gif"/><Relationship Id="rId14" Type="http://schemas.openxmlformats.org/officeDocument/2006/relationships/image" Target="../media/image58.gif"/></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63.w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6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jpe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6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jpe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6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jpe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0.wmf"/><Relationship Id="rId4" Type="http://schemas.openxmlformats.org/officeDocument/2006/relationships/image" Target="../media/image25.jpeg"/><Relationship Id="rId9" Type="http://schemas.openxmlformats.org/officeDocument/2006/relationships/image" Target="../media/image29.jpe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6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jpe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6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jpe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76.png"/><Relationship Id="rId4" Type="http://schemas.openxmlformats.org/officeDocument/2006/relationships/image" Target="../media/image24.jpe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78.png"/><Relationship Id="rId4" Type="http://schemas.openxmlformats.org/officeDocument/2006/relationships/image" Target="../media/image25.jpe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79.png"/><Relationship Id="rId4" Type="http://schemas.openxmlformats.org/officeDocument/2006/relationships/image" Target="../media/image24.jpeg"/><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81.png"/><Relationship Id="rId4" Type="http://schemas.openxmlformats.org/officeDocument/2006/relationships/image" Target="../media/image25.jpe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82.png"/><Relationship Id="rId4" Type="http://schemas.openxmlformats.org/officeDocument/2006/relationships/image" Target="../media/image25.jpeg"/><Relationship Id="rId9" Type="http://schemas.openxmlformats.org/officeDocument/2006/relationships/hyperlink" Target="Lee%20County%20Certification%20Success%20Story%20by%20Certiport_(360p).flv"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1.xml"/><Relationship Id="rId7" Type="http://schemas.openxmlformats.org/officeDocument/2006/relationships/image" Target="../media/image2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17.png"/><Relationship Id="rId4" Type="http://schemas.openxmlformats.org/officeDocument/2006/relationships/image" Target="../media/image23.jp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4.jpeg"/><Relationship Id="rId7" Type="http://schemas.openxmlformats.org/officeDocument/2006/relationships/image" Target="../media/image6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jpe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41.emf"/><Relationship Id="rId4" Type="http://schemas.openxmlformats.org/officeDocument/2006/relationships/image" Target="../media/image25.jpe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1" cy="438150"/>
          </a:xfrm>
          <a:prstGeom prst="rect">
            <a:avLst/>
          </a:prstGeom>
          <a:solidFill>
            <a:srgbClr val="00A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438150"/>
            <a:ext cx="9144001" cy="173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969403"/>
            <a:ext cx="1524000" cy="973947"/>
          </a:xfrm>
          <a:prstGeom prst="rect">
            <a:avLst/>
          </a:prstGeom>
          <a:ln w="19050">
            <a:solidFill>
              <a:schemeClr val="bg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2969403"/>
            <a:ext cx="1447802" cy="973947"/>
          </a:xfrm>
          <a:prstGeom prst="rect">
            <a:avLst/>
          </a:prstGeom>
          <a:ln w="19050">
            <a:solidFill>
              <a:schemeClr val="bg1"/>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2969403"/>
            <a:ext cx="1447802" cy="973947"/>
          </a:xfrm>
          <a:prstGeom prst="rect">
            <a:avLst/>
          </a:prstGeom>
          <a:ln w="19050">
            <a:solidFill>
              <a:schemeClr val="bg1"/>
            </a:solidFill>
          </a:ln>
        </p:spPr>
      </p:pic>
      <p:cxnSp>
        <p:nvCxnSpPr>
          <p:cNvPr id="13" name="Straight Connector 12"/>
          <p:cNvCxnSpPr/>
          <p:nvPr/>
        </p:nvCxnSpPr>
        <p:spPr>
          <a:xfrm>
            <a:off x="2133600" y="3439129"/>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362200" y="3105150"/>
            <a:ext cx="457200" cy="333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62200" y="3439129"/>
            <a:ext cx="457200" cy="351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343400" y="31051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43400" y="37909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19800" y="3790950"/>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19800" y="3105150"/>
            <a:ext cx="2286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696200" y="2786702"/>
            <a:ext cx="1521141" cy="1382106"/>
            <a:chOff x="7696200" y="2786702"/>
            <a:chExt cx="1521141" cy="1382106"/>
          </a:xfrm>
        </p:grpSpPr>
        <p:cxnSp>
          <p:nvCxnSpPr>
            <p:cNvPr id="27" name="Straight Connector 26"/>
            <p:cNvCxnSpPr/>
            <p:nvPr/>
          </p:nvCxnSpPr>
          <p:spPr>
            <a:xfrm>
              <a:off x="7696200" y="3110838"/>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696200" y="3790950"/>
              <a:ext cx="280357"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45" name="Picture 5" descr="http://www.flagsinternational.com/media/catalog/product/cache/1/image/9df78eab33525d08d6e5fb8d27136e95/o/g/og-red-pennant.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5104" y="2786702"/>
              <a:ext cx="1472237" cy="1382106"/>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2647950"/>
            <a:ext cx="2659301" cy="1450528"/>
          </a:xfrm>
          <a:prstGeom prst="rect">
            <a:avLst/>
          </a:prstGeom>
        </p:spPr>
      </p:pic>
    </p:spTree>
    <p:extLst>
      <p:ext uri="{BB962C8B-B14F-4D97-AF65-F5344CB8AC3E}">
        <p14:creationId xmlns:p14="http://schemas.microsoft.com/office/powerpoint/2010/main" val="1173194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30" name="TextBox 29"/>
          <p:cNvSpPr txBox="1"/>
          <p:nvPr/>
        </p:nvSpPr>
        <p:spPr>
          <a:xfrm>
            <a:off x="91823" y="399187"/>
            <a:ext cx="7737727" cy="877163"/>
          </a:xfrm>
          <a:prstGeom prst="rect">
            <a:avLst/>
          </a:prstGeom>
          <a:noFill/>
        </p:spPr>
        <p:txBody>
          <a:bodyPr wrap="square" rtlCol="0">
            <a:spAutoFit/>
          </a:bodyPr>
          <a:lstStyle/>
          <a:p>
            <a:r>
              <a:rPr lang="en-US" sz="2300" b="1" dirty="0"/>
              <a:t>Certiport offers </a:t>
            </a:r>
            <a:r>
              <a:rPr lang="en-US" sz="2800" dirty="0" smtClean="0">
                <a:solidFill>
                  <a:schemeClr val="bg1"/>
                </a:solidFill>
              </a:rPr>
              <a:t>learning materials </a:t>
            </a:r>
            <a:r>
              <a:rPr lang="en-US" sz="2300" b="1" dirty="0"/>
              <a:t>from leading curriculum vendors. </a:t>
            </a:r>
          </a:p>
        </p:txBody>
      </p:sp>
      <p:grpSp>
        <p:nvGrpSpPr>
          <p:cNvPr id="31" name="Group 30"/>
          <p:cNvGrpSpPr/>
          <p:nvPr/>
        </p:nvGrpSpPr>
        <p:grpSpPr>
          <a:xfrm>
            <a:off x="97466" y="1597665"/>
            <a:ext cx="7557423" cy="2498085"/>
            <a:chOff x="97466" y="1245675"/>
            <a:chExt cx="7557423" cy="2498085"/>
          </a:xfrm>
        </p:grpSpPr>
        <p:sp>
          <p:nvSpPr>
            <p:cNvPr id="18" name="Rectangle 17"/>
            <p:cNvSpPr/>
            <p:nvPr/>
          </p:nvSpPr>
          <p:spPr>
            <a:xfrm>
              <a:off x="97466" y="1245675"/>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19" name="Rectangle 18"/>
            <p:cNvSpPr/>
            <p:nvPr/>
          </p:nvSpPr>
          <p:spPr>
            <a:xfrm>
              <a:off x="97466" y="2541075"/>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0" name="Rectangle 19"/>
            <p:cNvSpPr/>
            <p:nvPr/>
          </p:nvSpPr>
          <p:spPr>
            <a:xfrm>
              <a:off x="1640516" y="125133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1" name="Rectangle 20"/>
            <p:cNvSpPr/>
            <p:nvPr/>
          </p:nvSpPr>
          <p:spPr>
            <a:xfrm>
              <a:off x="1640516" y="254673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2" name="Rectangle 21"/>
            <p:cNvSpPr/>
            <p:nvPr/>
          </p:nvSpPr>
          <p:spPr>
            <a:xfrm>
              <a:off x="3183566" y="125133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3" name="Rectangle 22"/>
            <p:cNvSpPr/>
            <p:nvPr/>
          </p:nvSpPr>
          <p:spPr>
            <a:xfrm>
              <a:off x="3183566" y="254673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4" name="Rectangle 23"/>
            <p:cNvSpPr/>
            <p:nvPr/>
          </p:nvSpPr>
          <p:spPr>
            <a:xfrm>
              <a:off x="6269666" y="1257003"/>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5" name="Rectangle 24"/>
            <p:cNvSpPr/>
            <p:nvPr/>
          </p:nvSpPr>
          <p:spPr>
            <a:xfrm>
              <a:off x="6269666" y="2552403"/>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6" name="Rectangle 25"/>
            <p:cNvSpPr/>
            <p:nvPr/>
          </p:nvSpPr>
          <p:spPr>
            <a:xfrm>
              <a:off x="4726616" y="125133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7" name="Rectangle 26"/>
            <p:cNvSpPr/>
            <p:nvPr/>
          </p:nvSpPr>
          <p:spPr>
            <a:xfrm>
              <a:off x="4726616" y="254673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pic>
          <p:nvPicPr>
            <p:cNvPr id="1030" name="Picture 6" descr="http://www.certiport.com/portal/images/CertiportApproved.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817" y="1321875"/>
              <a:ext cx="684519" cy="6931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2.gstatic.com/images?q=tbn:ANd9GcTQ2HNjuT3tX3nOJkAhDEO1zvv2C4IH5WpByd0BLFxWXtxNK0I-">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0516" y="1507123"/>
              <a:ext cx="1314450" cy="46392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9523" y="1625596"/>
              <a:ext cx="1333500" cy="226979"/>
            </a:xfrm>
            <a:prstGeom prst="rect">
              <a:avLst/>
            </a:prstGeom>
          </p:spPr>
        </p:pic>
        <p:pic>
          <p:nvPicPr>
            <p:cNvPr id="1027" name="Picture 10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27210" y="1556059"/>
              <a:ext cx="1384629" cy="366052"/>
            </a:xfrm>
            <a:prstGeom prst="rect">
              <a:avLst/>
            </a:prstGeom>
          </p:spPr>
        </p:pic>
        <p:pic>
          <p:nvPicPr>
            <p:cNvPr id="1026" name="Picture 2" descr="http://www.certiport.com/portal/common/imagelibrary/GetHeader.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1725115" y="2644760"/>
              <a:ext cx="1216024" cy="68188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198652" y="2769675"/>
              <a:ext cx="1366246" cy="357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digitalsteam.autodesk.com/wp-content/themes/enfold/images/layout/logo.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2275" y="2769675"/>
              <a:ext cx="1352623" cy="3210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utodesk Invento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3000" y="2629404"/>
              <a:ext cx="914400" cy="7033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5524" y="2617275"/>
              <a:ext cx="666750" cy="666750"/>
            </a:xfrm>
            <a:prstGeom prst="rect">
              <a:avLst/>
            </a:prstGeom>
          </p:spPr>
        </p:pic>
        <p:pic>
          <p:nvPicPr>
            <p:cNvPr id="17" name="Picture 8" descr="HP Remote Lab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42848" y="2641025"/>
              <a:ext cx="1077202" cy="53498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7466" y="2015059"/>
              <a:ext cx="1385223" cy="400110"/>
            </a:xfrm>
            <a:prstGeom prst="rect">
              <a:avLst/>
            </a:prstGeom>
            <a:noFill/>
          </p:spPr>
          <p:txBody>
            <a:bodyPr wrap="square" rtlCol="0">
              <a:spAutoFit/>
            </a:bodyPr>
            <a:lstStyle/>
            <a:p>
              <a:pPr algn="ctr"/>
              <a:r>
                <a:rPr lang="en-US" sz="1000" dirty="0" smtClean="0"/>
                <a:t>Certiport Approved Courseware</a:t>
              </a:r>
              <a:endParaRPr lang="en-US" sz="1000" dirty="0"/>
            </a:p>
          </p:txBody>
        </p:sp>
        <p:sp>
          <p:nvSpPr>
            <p:cNvPr id="37" name="TextBox 36"/>
            <p:cNvSpPr txBox="1"/>
            <p:nvPr/>
          </p:nvSpPr>
          <p:spPr>
            <a:xfrm>
              <a:off x="1635825" y="2007675"/>
              <a:ext cx="1385223" cy="400110"/>
            </a:xfrm>
            <a:prstGeom prst="rect">
              <a:avLst/>
            </a:prstGeom>
            <a:noFill/>
          </p:spPr>
          <p:txBody>
            <a:bodyPr wrap="square" rtlCol="0">
              <a:spAutoFit/>
            </a:bodyPr>
            <a:lstStyle/>
            <a:p>
              <a:pPr algn="ctr"/>
              <a:r>
                <a:rPr lang="en-US" sz="1000" dirty="0" smtClean="0"/>
                <a:t>Pearson Learning Courseware</a:t>
              </a:r>
              <a:endParaRPr lang="en-US" sz="1000" dirty="0"/>
            </a:p>
          </p:txBody>
        </p:sp>
        <p:sp>
          <p:nvSpPr>
            <p:cNvPr id="38" name="TextBox 37"/>
            <p:cNvSpPr txBox="1"/>
            <p:nvPr/>
          </p:nvSpPr>
          <p:spPr>
            <a:xfrm>
              <a:off x="3186777" y="2007675"/>
              <a:ext cx="1385223" cy="400110"/>
            </a:xfrm>
            <a:prstGeom prst="rect">
              <a:avLst/>
            </a:prstGeom>
            <a:noFill/>
          </p:spPr>
          <p:txBody>
            <a:bodyPr wrap="square" rtlCol="0">
              <a:spAutoFit/>
            </a:bodyPr>
            <a:lstStyle/>
            <a:p>
              <a:pPr algn="ctr"/>
              <a:r>
                <a:rPr lang="en-US" sz="1000" dirty="0" smtClean="0"/>
                <a:t>CCI Learning Courseware</a:t>
              </a:r>
              <a:endParaRPr lang="en-US" sz="1000" dirty="0"/>
            </a:p>
          </p:txBody>
        </p:sp>
        <p:sp>
          <p:nvSpPr>
            <p:cNvPr id="39" name="TextBox 38"/>
            <p:cNvSpPr txBox="1"/>
            <p:nvPr/>
          </p:nvSpPr>
          <p:spPr>
            <a:xfrm>
              <a:off x="4724400" y="2007675"/>
              <a:ext cx="1385223" cy="246221"/>
            </a:xfrm>
            <a:prstGeom prst="rect">
              <a:avLst/>
            </a:prstGeom>
            <a:noFill/>
          </p:spPr>
          <p:txBody>
            <a:bodyPr wrap="square" rtlCol="0">
              <a:spAutoFit/>
            </a:bodyPr>
            <a:lstStyle/>
            <a:p>
              <a:pPr algn="ctr"/>
              <a:r>
                <a:rPr lang="en-US" sz="1000" dirty="0" err="1" smtClean="0"/>
                <a:t>WileyCourseware</a:t>
              </a:r>
              <a:endParaRPr lang="en-US" sz="1000" dirty="0"/>
            </a:p>
          </p:txBody>
        </p:sp>
        <p:sp>
          <p:nvSpPr>
            <p:cNvPr id="40" name="TextBox 39"/>
            <p:cNvSpPr txBox="1"/>
            <p:nvPr/>
          </p:nvSpPr>
          <p:spPr>
            <a:xfrm>
              <a:off x="6269666" y="3179375"/>
              <a:ext cx="1385223" cy="553998"/>
            </a:xfrm>
            <a:prstGeom prst="rect">
              <a:avLst/>
            </a:prstGeom>
            <a:noFill/>
          </p:spPr>
          <p:txBody>
            <a:bodyPr wrap="square" rtlCol="0">
              <a:spAutoFit/>
            </a:bodyPr>
            <a:lstStyle/>
            <a:p>
              <a:pPr algn="ctr"/>
              <a:r>
                <a:rPr lang="en-US" sz="1000" dirty="0" smtClean="0"/>
                <a:t>HP ATA Curriculum / HP Certified Educator Program</a:t>
              </a:r>
              <a:endParaRPr lang="en-US" sz="1000" dirty="0"/>
            </a:p>
          </p:txBody>
        </p:sp>
        <p:pic>
          <p:nvPicPr>
            <p:cNvPr id="1034" name="Picture 10" descr="http://ubtechconference.com/sites/ubtechconference/files/styles/mobile_full/public/ucertify_logo_only.jpg?itok=y_c3PgJ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6388287" y="1568677"/>
              <a:ext cx="1186324" cy="3496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269665" y="1971047"/>
              <a:ext cx="1385223" cy="400110"/>
            </a:xfrm>
            <a:prstGeom prst="rect">
              <a:avLst/>
            </a:prstGeom>
            <a:noFill/>
          </p:spPr>
          <p:txBody>
            <a:bodyPr wrap="square" rtlCol="0">
              <a:spAutoFit/>
            </a:bodyPr>
            <a:lstStyle/>
            <a:p>
              <a:pPr algn="ctr"/>
              <a:r>
                <a:rPr lang="en-US" sz="1000" dirty="0" err="1" smtClean="0"/>
                <a:t>uCertify</a:t>
              </a:r>
              <a:r>
                <a:rPr lang="en-US" sz="1000" dirty="0" smtClean="0"/>
                <a:t> Online Courseware</a:t>
              </a:r>
              <a:endParaRPr lang="en-US" sz="1000" dirty="0"/>
            </a:p>
          </p:txBody>
        </p:sp>
        <p:sp>
          <p:nvSpPr>
            <p:cNvPr id="43" name="TextBox 42"/>
            <p:cNvSpPr txBox="1"/>
            <p:nvPr/>
          </p:nvSpPr>
          <p:spPr>
            <a:xfrm>
              <a:off x="99950" y="3319590"/>
              <a:ext cx="1385223" cy="400110"/>
            </a:xfrm>
            <a:prstGeom prst="rect">
              <a:avLst/>
            </a:prstGeom>
            <a:noFill/>
          </p:spPr>
          <p:txBody>
            <a:bodyPr wrap="square" rtlCol="0">
              <a:spAutoFit/>
            </a:bodyPr>
            <a:lstStyle/>
            <a:p>
              <a:pPr algn="ctr"/>
              <a:r>
                <a:rPr lang="en-US" sz="1000" dirty="0" smtClean="0"/>
                <a:t>Adobe-built </a:t>
              </a:r>
              <a:br>
                <a:rPr lang="en-US" sz="1000" dirty="0" smtClean="0"/>
              </a:br>
              <a:r>
                <a:rPr lang="en-US" sz="1000" dirty="0" smtClean="0"/>
                <a:t>Course Materials</a:t>
              </a:r>
              <a:endParaRPr lang="en-US" sz="1000" dirty="0"/>
            </a:p>
          </p:txBody>
        </p:sp>
        <p:sp>
          <p:nvSpPr>
            <p:cNvPr id="44" name="TextBox 43"/>
            <p:cNvSpPr txBox="1"/>
            <p:nvPr/>
          </p:nvSpPr>
          <p:spPr>
            <a:xfrm>
              <a:off x="1635825" y="3326825"/>
              <a:ext cx="1385223" cy="400110"/>
            </a:xfrm>
            <a:prstGeom prst="rect">
              <a:avLst/>
            </a:prstGeom>
            <a:noFill/>
          </p:spPr>
          <p:txBody>
            <a:bodyPr wrap="square" rtlCol="0">
              <a:spAutoFit/>
            </a:bodyPr>
            <a:lstStyle/>
            <a:p>
              <a:pPr algn="ctr"/>
              <a:r>
                <a:rPr lang="en-US" sz="1000" dirty="0" smtClean="0"/>
                <a:t>Global </a:t>
              </a:r>
              <a:r>
                <a:rPr lang="en-US" sz="1000" dirty="0" err="1" smtClean="0"/>
                <a:t>eTraining</a:t>
              </a:r>
              <a:r>
                <a:rPr lang="en-US" sz="1000" dirty="0" smtClean="0"/>
                <a:t> Courseware</a:t>
              </a:r>
              <a:endParaRPr lang="en-US" sz="1000" dirty="0"/>
            </a:p>
          </p:txBody>
        </p:sp>
        <p:sp>
          <p:nvSpPr>
            <p:cNvPr id="46" name="TextBox 45"/>
            <p:cNvSpPr txBox="1"/>
            <p:nvPr/>
          </p:nvSpPr>
          <p:spPr>
            <a:xfrm>
              <a:off x="3186777" y="3303075"/>
              <a:ext cx="1385223" cy="400110"/>
            </a:xfrm>
            <a:prstGeom prst="rect">
              <a:avLst/>
            </a:prstGeom>
            <a:noFill/>
          </p:spPr>
          <p:txBody>
            <a:bodyPr wrap="square" rtlCol="0">
              <a:spAutoFit/>
            </a:bodyPr>
            <a:lstStyle/>
            <a:p>
              <a:pPr algn="ctr"/>
              <a:r>
                <a:rPr lang="en-US" sz="1000" dirty="0" smtClean="0"/>
                <a:t>Autodesk Digital STEAM Workshop</a:t>
              </a:r>
              <a:endParaRPr lang="en-US" sz="1000" dirty="0"/>
            </a:p>
          </p:txBody>
        </p:sp>
        <p:sp>
          <p:nvSpPr>
            <p:cNvPr id="47" name="TextBox 46"/>
            <p:cNvSpPr txBox="1"/>
            <p:nvPr/>
          </p:nvSpPr>
          <p:spPr>
            <a:xfrm>
              <a:off x="4710777" y="3343650"/>
              <a:ext cx="1385223" cy="400110"/>
            </a:xfrm>
            <a:prstGeom prst="rect">
              <a:avLst/>
            </a:prstGeom>
            <a:noFill/>
          </p:spPr>
          <p:txBody>
            <a:bodyPr wrap="square" rtlCol="0">
              <a:spAutoFit/>
            </a:bodyPr>
            <a:lstStyle/>
            <a:p>
              <a:pPr algn="ctr"/>
              <a:r>
                <a:rPr lang="en-US" sz="1000" dirty="0" smtClean="0"/>
                <a:t>Autodesk Certified User Digital Skills</a:t>
              </a:r>
              <a:endParaRPr lang="en-US" sz="1000" dirty="0"/>
            </a:p>
          </p:txBody>
        </p:sp>
      </p:grpSp>
    </p:spTree>
    <p:extLst>
      <p:ext uri="{BB962C8B-B14F-4D97-AF65-F5344CB8AC3E}">
        <p14:creationId xmlns:p14="http://schemas.microsoft.com/office/powerpoint/2010/main" val="217426788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1" cy="438150"/>
          </a:xfrm>
          <a:prstGeom prst="rect">
            <a:avLst/>
          </a:prstGeom>
          <a:solidFill>
            <a:srgbClr val="00A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nvGrpSpPr>
          <p:cNvPr id="6" name="Group 5"/>
          <p:cNvGrpSpPr/>
          <p:nvPr/>
        </p:nvGrpSpPr>
        <p:grpSpPr>
          <a:xfrm>
            <a:off x="0" y="438150"/>
            <a:ext cx="9144001" cy="808074"/>
            <a:chOff x="0" y="438150"/>
            <a:chExt cx="9144001" cy="808074"/>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38150"/>
              <a:ext cx="9144001" cy="80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145675" y="438150"/>
              <a:ext cx="1101050" cy="80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46224"/>
            <a:ext cx="9143999" cy="3611526"/>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000" y="465174"/>
            <a:ext cx="7366000" cy="4017818"/>
          </a:xfrm>
          <a:prstGeom prst="rect">
            <a:avLst/>
          </a:prstGeom>
        </p:spPr>
      </p:pic>
    </p:spTree>
    <p:extLst>
      <p:ext uri="{BB962C8B-B14F-4D97-AF65-F5344CB8AC3E}">
        <p14:creationId xmlns:p14="http://schemas.microsoft.com/office/powerpoint/2010/main" val="3603067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30" name="TextBox 29"/>
          <p:cNvSpPr txBox="1"/>
          <p:nvPr/>
        </p:nvSpPr>
        <p:spPr>
          <a:xfrm>
            <a:off x="91823" y="399187"/>
            <a:ext cx="7737727" cy="877163"/>
          </a:xfrm>
          <a:prstGeom prst="rect">
            <a:avLst/>
          </a:prstGeom>
          <a:noFill/>
        </p:spPr>
        <p:txBody>
          <a:bodyPr wrap="square" rtlCol="0">
            <a:spAutoFit/>
          </a:bodyPr>
          <a:lstStyle/>
          <a:p>
            <a:r>
              <a:rPr lang="en-US" sz="2300" b="1" dirty="0" smtClean="0"/>
              <a:t>Certiport offers </a:t>
            </a:r>
            <a:r>
              <a:rPr lang="en-US" sz="2800" dirty="0" smtClean="0">
                <a:solidFill>
                  <a:schemeClr val="bg1"/>
                </a:solidFill>
              </a:rPr>
              <a:t>practice tests and assessments </a:t>
            </a:r>
            <a:r>
              <a:rPr lang="en-US" sz="2300" b="1" dirty="0"/>
              <a:t>for complete exam preparation. </a:t>
            </a:r>
          </a:p>
        </p:txBody>
      </p:sp>
      <p:grpSp>
        <p:nvGrpSpPr>
          <p:cNvPr id="6" name="Group 5"/>
          <p:cNvGrpSpPr/>
          <p:nvPr/>
        </p:nvGrpSpPr>
        <p:grpSpPr>
          <a:xfrm>
            <a:off x="97466" y="1597665"/>
            <a:ext cx="7557423" cy="2487698"/>
            <a:chOff x="97466" y="1597665"/>
            <a:chExt cx="7557423" cy="2487698"/>
          </a:xfrm>
        </p:grpSpPr>
        <p:sp>
          <p:nvSpPr>
            <p:cNvPr id="17" name="Rectangle 16"/>
            <p:cNvSpPr/>
            <p:nvPr/>
          </p:nvSpPr>
          <p:spPr>
            <a:xfrm>
              <a:off x="97466" y="1597665"/>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18" name="Rectangle 17"/>
            <p:cNvSpPr/>
            <p:nvPr/>
          </p:nvSpPr>
          <p:spPr>
            <a:xfrm>
              <a:off x="97466" y="2893065"/>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19" name="Rectangle 18"/>
            <p:cNvSpPr/>
            <p:nvPr/>
          </p:nvSpPr>
          <p:spPr>
            <a:xfrm>
              <a:off x="1640516" y="160332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0" name="Rectangle 19"/>
            <p:cNvSpPr/>
            <p:nvPr/>
          </p:nvSpPr>
          <p:spPr>
            <a:xfrm>
              <a:off x="1640516" y="289872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1" name="Rectangle 20"/>
            <p:cNvSpPr/>
            <p:nvPr/>
          </p:nvSpPr>
          <p:spPr>
            <a:xfrm>
              <a:off x="3183566" y="160332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2" name="Rectangle 21"/>
            <p:cNvSpPr/>
            <p:nvPr/>
          </p:nvSpPr>
          <p:spPr>
            <a:xfrm>
              <a:off x="3183566" y="289872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3" name="Rectangle 22"/>
            <p:cNvSpPr/>
            <p:nvPr/>
          </p:nvSpPr>
          <p:spPr>
            <a:xfrm>
              <a:off x="6269666" y="1608993"/>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4" name="Rectangle 23"/>
            <p:cNvSpPr/>
            <p:nvPr/>
          </p:nvSpPr>
          <p:spPr>
            <a:xfrm>
              <a:off x="6269666" y="2904393"/>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5" name="Rectangle 24"/>
            <p:cNvSpPr/>
            <p:nvPr/>
          </p:nvSpPr>
          <p:spPr>
            <a:xfrm>
              <a:off x="4726616" y="160332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sp>
          <p:nvSpPr>
            <p:cNvPr id="26" name="Rectangle 25"/>
            <p:cNvSpPr/>
            <p:nvPr/>
          </p:nvSpPr>
          <p:spPr>
            <a:xfrm>
              <a:off x="4726616" y="2898729"/>
              <a:ext cx="1385223" cy="1148791"/>
            </a:xfrm>
            <a:prstGeom prst="rect">
              <a:avLst/>
            </a:prstGeom>
            <a:solidFill>
              <a:schemeClr val="bg1">
                <a:alpha val="5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dist"/>
              <a:endParaRPr lang="en-US" dirty="0">
                <a:latin typeface="FrutigerNext LT Regular"/>
              </a:endParaRPr>
            </a:p>
          </p:txBody>
        </p:sp>
        <p:pic>
          <p:nvPicPr>
            <p:cNvPr id="37" name="Picture 8" descr="HP Remote Lab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2848" y="2993015"/>
              <a:ext cx="1077202" cy="53498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97466" y="2367049"/>
              <a:ext cx="1385223" cy="400110"/>
            </a:xfrm>
            <a:prstGeom prst="rect">
              <a:avLst/>
            </a:prstGeom>
            <a:noFill/>
          </p:spPr>
          <p:txBody>
            <a:bodyPr wrap="square" rtlCol="0">
              <a:spAutoFit/>
            </a:bodyPr>
            <a:lstStyle/>
            <a:p>
              <a:pPr algn="ctr"/>
              <a:r>
                <a:rPr lang="en-US" sz="1000" dirty="0" err="1" smtClean="0"/>
                <a:t>Certiprep</a:t>
              </a:r>
              <a:r>
                <a:rPr lang="en-US" sz="1000" dirty="0" smtClean="0"/>
                <a:t> IC</a:t>
              </a:r>
              <a:r>
                <a:rPr lang="en-US" sz="1000" baseline="30000" dirty="0" smtClean="0"/>
                <a:t>3</a:t>
              </a:r>
              <a:r>
                <a:rPr lang="en-US" sz="1000" dirty="0" smtClean="0"/>
                <a:t> Practice Tests</a:t>
              </a:r>
              <a:endParaRPr lang="en-US" sz="1000" dirty="0"/>
            </a:p>
          </p:txBody>
        </p:sp>
        <p:sp>
          <p:nvSpPr>
            <p:cNvPr id="39" name="TextBox 38"/>
            <p:cNvSpPr txBox="1"/>
            <p:nvPr/>
          </p:nvSpPr>
          <p:spPr>
            <a:xfrm>
              <a:off x="1635825" y="2359665"/>
              <a:ext cx="1385223" cy="400110"/>
            </a:xfrm>
            <a:prstGeom prst="rect">
              <a:avLst/>
            </a:prstGeom>
            <a:noFill/>
          </p:spPr>
          <p:txBody>
            <a:bodyPr wrap="square" rtlCol="0">
              <a:spAutoFit/>
            </a:bodyPr>
            <a:lstStyle/>
            <a:p>
              <a:pPr algn="ctr"/>
              <a:r>
                <a:rPr lang="en-US" sz="1000" dirty="0"/>
                <a:t>IC</a:t>
              </a:r>
              <a:r>
                <a:rPr lang="en-US" sz="1000" baseline="30000" dirty="0"/>
                <a:t>3</a:t>
              </a:r>
              <a:r>
                <a:rPr lang="en-US" sz="1000" dirty="0" smtClean="0"/>
                <a:t> Benchmark, Mentor, &amp; Fast Track</a:t>
              </a:r>
              <a:endParaRPr lang="en-US" sz="1000" dirty="0"/>
            </a:p>
          </p:txBody>
        </p:sp>
        <p:sp>
          <p:nvSpPr>
            <p:cNvPr id="40" name="TextBox 39"/>
            <p:cNvSpPr txBox="1"/>
            <p:nvPr/>
          </p:nvSpPr>
          <p:spPr>
            <a:xfrm>
              <a:off x="3186777" y="2359665"/>
              <a:ext cx="1385223" cy="400110"/>
            </a:xfrm>
            <a:prstGeom prst="rect">
              <a:avLst/>
            </a:prstGeom>
            <a:noFill/>
          </p:spPr>
          <p:txBody>
            <a:bodyPr wrap="square" rtlCol="0">
              <a:spAutoFit/>
            </a:bodyPr>
            <a:lstStyle/>
            <a:p>
              <a:pPr algn="ctr"/>
              <a:r>
                <a:rPr lang="en-US" sz="1000" dirty="0" err="1" smtClean="0"/>
                <a:t>MeasureUp</a:t>
              </a:r>
              <a:r>
                <a:rPr lang="en-US" sz="1000" dirty="0" smtClean="0"/>
                <a:t> </a:t>
              </a:r>
              <a:br>
                <a:rPr lang="en-US" sz="1000" dirty="0" smtClean="0"/>
              </a:br>
              <a:r>
                <a:rPr lang="en-US" sz="1000" dirty="0" smtClean="0"/>
                <a:t>Practice Exams</a:t>
              </a:r>
              <a:endParaRPr lang="en-US" sz="1000" dirty="0"/>
            </a:p>
          </p:txBody>
        </p:sp>
        <p:sp>
          <p:nvSpPr>
            <p:cNvPr id="41" name="TextBox 40"/>
            <p:cNvSpPr txBox="1"/>
            <p:nvPr/>
          </p:nvSpPr>
          <p:spPr>
            <a:xfrm>
              <a:off x="4724400" y="2359665"/>
              <a:ext cx="1385223" cy="400110"/>
            </a:xfrm>
            <a:prstGeom prst="rect">
              <a:avLst/>
            </a:prstGeom>
            <a:noFill/>
          </p:spPr>
          <p:txBody>
            <a:bodyPr wrap="square" rtlCol="0">
              <a:spAutoFit/>
            </a:bodyPr>
            <a:lstStyle/>
            <a:p>
              <a:pPr algn="ctr"/>
              <a:r>
                <a:rPr lang="en-US" sz="1000" dirty="0" err="1" smtClean="0"/>
                <a:t>Certiprep</a:t>
              </a:r>
              <a:r>
                <a:rPr lang="en-US" sz="1000" dirty="0" smtClean="0"/>
                <a:t> Practice Tests for MOS</a:t>
              </a:r>
              <a:endParaRPr lang="en-US" sz="1000" dirty="0"/>
            </a:p>
          </p:txBody>
        </p:sp>
        <p:sp>
          <p:nvSpPr>
            <p:cNvPr id="42" name="TextBox 41"/>
            <p:cNvSpPr txBox="1"/>
            <p:nvPr/>
          </p:nvSpPr>
          <p:spPr>
            <a:xfrm>
              <a:off x="6269666" y="3531365"/>
              <a:ext cx="1385223" cy="553998"/>
            </a:xfrm>
            <a:prstGeom prst="rect">
              <a:avLst/>
            </a:prstGeom>
            <a:noFill/>
          </p:spPr>
          <p:txBody>
            <a:bodyPr wrap="square" rtlCol="0">
              <a:spAutoFit/>
            </a:bodyPr>
            <a:lstStyle/>
            <a:p>
              <a:pPr algn="ctr"/>
              <a:r>
                <a:rPr lang="en-US" sz="1000" dirty="0" smtClean="0"/>
                <a:t>HP Remote Labs Hands-on Experience</a:t>
              </a:r>
              <a:endParaRPr lang="en-US" sz="1000" dirty="0"/>
            </a:p>
          </p:txBody>
        </p:sp>
        <p:sp>
          <p:nvSpPr>
            <p:cNvPr id="44" name="TextBox 43"/>
            <p:cNvSpPr txBox="1"/>
            <p:nvPr/>
          </p:nvSpPr>
          <p:spPr>
            <a:xfrm>
              <a:off x="6269665" y="2251787"/>
              <a:ext cx="1385223" cy="553998"/>
            </a:xfrm>
            <a:prstGeom prst="rect">
              <a:avLst/>
            </a:prstGeom>
            <a:noFill/>
          </p:spPr>
          <p:txBody>
            <a:bodyPr wrap="square" rtlCol="0">
              <a:spAutoFit/>
            </a:bodyPr>
            <a:lstStyle/>
            <a:p>
              <a:pPr algn="ctr"/>
              <a:r>
                <a:rPr lang="en-US" sz="1000" dirty="0" smtClean="0"/>
                <a:t>QBCU Practice Tests Included in Classroom License</a:t>
              </a:r>
              <a:endParaRPr lang="en-US" sz="1000" dirty="0"/>
            </a:p>
          </p:txBody>
        </p:sp>
        <p:sp>
          <p:nvSpPr>
            <p:cNvPr id="45" name="TextBox 44"/>
            <p:cNvSpPr txBox="1"/>
            <p:nvPr/>
          </p:nvSpPr>
          <p:spPr>
            <a:xfrm>
              <a:off x="99950" y="3671580"/>
              <a:ext cx="1385223" cy="400110"/>
            </a:xfrm>
            <a:prstGeom prst="rect">
              <a:avLst/>
            </a:prstGeom>
            <a:noFill/>
          </p:spPr>
          <p:txBody>
            <a:bodyPr wrap="square" rtlCol="0">
              <a:spAutoFit/>
            </a:bodyPr>
            <a:lstStyle/>
            <a:p>
              <a:pPr algn="ctr"/>
              <a:r>
                <a:rPr lang="en-US" sz="1000" dirty="0" smtClean="0"/>
                <a:t>Certiport ACA Practice Tests</a:t>
              </a:r>
              <a:endParaRPr lang="en-US" sz="1000" dirty="0"/>
            </a:p>
          </p:txBody>
        </p:sp>
        <p:sp>
          <p:nvSpPr>
            <p:cNvPr id="46" name="TextBox 45"/>
            <p:cNvSpPr txBox="1"/>
            <p:nvPr/>
          </p:nvSpPr>
          <p:spPr>
            <a:xfrm>
              <a:off x="1635825" y="3678815"/>
              <a:ext cx="1385223" cy="400110"/>
            </a:xfrm>
            <a:prstGeom prst="rect">
              <a:avLst/>
            </a:prstGeom>
            <a:noFill/>
          </p:spPr>
          <p:txBody>
            <a:bodyPr wrap="square" rtlCol="0">
              <a:spAutoFit/>
            </a:bodyPr>
            <a:lstStyle/>
            <a:p>
              <a:pPr algn="ctr"/>
              <a:r>
                <a:rPr lang="en-US" sz="1000" dirty="0" err="1" smtClean="0"/>
                <a:t>Gmetrix</a:t>
              </a:r>
              <a:r>
                <a:rPr lang="en-US" sz="1000" dirty="0" smtClean="0"/>
                <a:t> </a:t>
              </a:r>
              <a:br>
                <a:rPr lang="en-US" sz="1000" dirty="0" smtClean="0"/>
              </a:br>
              <a:r>
                <a:rPr lang="en-US" sz="1000" dirty="0" smtClean="0"/>
                <a:t>Practice Tests</a:t>
              </a:r>
              <a:endParaRPr lang="en-US" sz="1000" dirty="0"/>
            </a:p>
          </p:txBody>
        </p:sp>
        <p:sp>
          <p:nvSpPr>
            <p:cNvPr id="47" name="TextBox 46"/>
            <p:cNvSpPr txBox="1"/>
            <p:nvPr/>
          </p:nvSpPr>
          <p:spPr>
            <a:xfrm>
              <a:off x="3186777" y="3655065"/>
              <a:ext cx="1385223" cy="400110"/>
            </a:xfrm>
            <a:prstGeom prst="rect">
              <a:avLst/>
            </a:prstGeom>
            <a:noFill/>
          </p:spPr>
          <p:txBody>
            <a:bodyPr wrap="square" rtlCol="0">
              <a:spAutoFit/>
            </a:bodyPr>
            <a:lstStyle/>
            <a:p>
              <a:pPr algn="ctr"/>
              <a:r>
                <a:rPr lang="en-US" sz="1000" dirty="0" smtClean="0"/>
                <a:t>MTA Prep Guides and Learning Plans</a:t>
              </a:r>
              <a:endParaRPr lang="en-US" sz="1000" dirty="0"/>
            </a:p>
          </p:txBody>
        </p:sp>
        <p:sp>
          <p:nvSpPr>
            <p:cNvPr id="48" name="TextBox 47"/>
            <p:cNvSpPr txBox="1"/>
            <p:nvPr/>
          </p:nvSpPr>
          <p:spPr>
            <a:xfrm>
              <a:off x="4710777" y="3695640"/>
              <a:ext cx="1385223" cy="246221"/>
            </a:xfrm>
            <a:prstGeom prst="rect">
              <a:avLst/>
            </a:prstGeom>
            <a:noFill/>
          </p:spPr>
          <p:txBody>
            <a:bodyPr wrap="square" rtlCol="0">
              <a:spAutoFit/>
            </a:bodyPr>
            <a:lstStyle/>
            <a:p>
              <a:pPr algn="ctr"/>
              <a:r>
                <a:rPr lang="en-US" sz="1000" dirty="0" smtClean="0"/>
                <a:t>ACU Practice Exams</a:t>
              </a:r>
              <a:endParaRPr lang="en-US" sz="1000" dirty="0"/>
            </a:p>
          </p:txBody>
        </p:sp>
        <p:pic>
          <p:nvPicPr>
            <p:cNvPr id="2050" name="Picture 2" descr="https://www.certiport.com/Portal/common/imagelibrary/IC3_Certiprep_border.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025" y="1833500"/>
              <a:ext cx="1195980" cy="4531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ernet and Computing Core Certification (IC³)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5115" y="1832490"/>
              <a:ext cx="1216024" cy="472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rtiprep for Microsoft® Office Specialist Certific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2999" y="1809750"/>
              <a:ext cx="914401" cy="5343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QuickBooks Certified Us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7883" y="1829727"/>
              <a:ext cx="788785" cy="46586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dobe Certified Associate Study Packe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059" y="3121665"/>
              <a:ext cx="1225946" cy="41861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1.prweb.com/prfiles/2008/02/26/401874/gmetrixlog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20029" y="3084568"/>
              <a:ext cx="1216814" cy="49281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TA Preparation Guides &amp; Learning Plan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21131" y="3047153"/>
              <a:ext cx="1122219" cy="54965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Practice Tests by MeasureUp"/>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80653" y="1816982"/>
              <a:ext cx="1003173" cy="4913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Autodesk Practice Exam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75810" y="3029075"/>
              <a:ext cx="1086833" cy="6037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8866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grpSp>
        <p:nvGrpSpPr>
          <p:cNvPr id="49" name="Group 48"/>
          <p:cNvGrpSpPr/>
          <p:nvPr/>
        </p:nvGrpSpPr>
        <p:grpSpPr>
          <a:xfrm>
            <a:off x="2438400" y="767361"/>
            <a:ext cx="5257800" cy="3356428"/>
            <a:chOff x="4659999" y="1181891"/>
            <a:chExt cx="5257800" cy="3356428"/>
          </a:xfrm>
        </p:grpSpPr>
        <p:grpSp>
          <p:nvGrpSpPr>
            <p:cNvPr id="50" name="Group 49"/>
            <p:cNvGrpSpPr/>
            <p:nvPr/>
          </p:nvGrpSpPr>
          <p:grpSpPr>
            <a:xfrm>
              <a:off x="4659999" y="1181891"/>
              <a:ext cx="5257800" cy="3356428"/>
              <a:chOff x="3669400" y="953291"/>
              <a:chExt cx="5257800" cy="3356428"/>
            </a:xfrm>
          </p:grpSpPr>
          <p:sp>
            <p:nvSpPr>
              <p:cNvPr id="53" name="TextBox 52"/>
              <p:cNvSpPr txBox="1"/>
              <p:nvPr/>
            </p:nvSpPr>
            <p:spPr>
              <a:xfrm>
                <a:off x="4050400" y="1270397"/>
                <a:ext cx="4876800" cy="2246769"/>
              </a:xfrm>
              <a:prstGeom prst="rect">
                <a:avLst/>
              </a:prstGeom>
              <a:noFill/>
            </p:spPr>
            <p:txBody>
              <a:bodyPr wrap="square" rtlCol="0">
                <a:spAutoFit/>
              </a:bodyPr>
              <a:lstStyle/>
              <a:p>
                <a:r>
                  <a:rPr lang="en-US" sz="2000" dirty="0" smtClean="0">
                    <a:ea typeface="Kozuka Gothic Pr6N L" pitchFamily="34" charset="-128"/>
                  </a:rPr>
                  <a:t>In </a:t>
                </a:r>
                <a:r>
                  <a:rPr lang="en-US" sz="2000" b="1" dirty="0" smtClean="0">
                    <a:solidFill>
                      <a:schemeClr val="bg1"/>
                    </a:solidFill>
                    <a:ea typeface="Kozuka Gothic Pr6N L" pitchFamily="34" charset="-128"/>
                  </a:rPr>
                  <a:t>Practice Mode </a:t>
                </a:r>
                <a:r>
                  <a:rPr lang="en-US" sz="2000" dirty="0" smtClean="0">
                    <a:ea typeface="Kozuka Gothic Pr6N L" pitchFamily="34" charset="-128"/>
                  </a:rPr>
                  <a:t>if you get a question wrong you get citations for the correct answer so you can understand the principles instead of just memorizing them. </a:t>
                </a:r>
                <a:r>
                  <a:rPr lang="en-US" sz="2000" b="1" dirty="0" err="1" smtClean="0">
                    <a:solidFill>
                      <a:schemeClr val="bg1"/>
                    </a:solidFill>
                    <a:ea typeface="Kozuka Gothic Pr6N L" pitchFamily="34" charset="-128"/>
                  </a:rPr>
                  <a:t>MeasureUp</a:t>
                </a:r>
                <a:r>
                  <a:rPr lang="en-US" sz="2000" dirty="0" smtClean="0">
                    <a:solidFill>
                      <a:schemeClr val="bg1"/>
                    </a:solidFill>
                    <a:ea typeface="Kozuka Gothic Pr6N L" pitchFamily="34" charset="-128"/>
                  </a:rPr>
                  <a:t> </a:t>
                </a:r>
                <a:r>
                  <a:rPr lang="en-US" sz="2000" dirty="0" smtClean="0">
                    <a:ea typeface="Kozuka Gothic Pr6N L" pitchFamily="34" charset="-128"/>
                  </a:rPr>
                  <a:t>helps you feel more comfortable and </a:t>
                </a:r>
                <a:r>
                  <a:rPr lang="en-US" sz="2000" b="1" dirty="0" smtClean="0">
                    <a:solidFill>
                      <a:schemeClr val="bg1"/>
                    </a:solidFill>
                    <a:ea typeface="Kozuka Gothic Pr6N L" pitchFamily="34" charset="-128"/>
                  </a:rPr>
                  <a:t>ready to take the certification exams</a:t>
                </a:r>
                <a:r>
                  <a:rPr lang="en-US" sz="2000" dirty="0" smtClean="0">
                    <a:solidFill>
                      <a:schemeClr val="bg1"/>
                    </a:solidFill>
                    <a:ea typeface="Kozuka Gothic Pr6N L" pitchFamily="34" charset="-128"/>
                  </a:rPr>
                  <a:t>. </a:t>
                </a:r>
                <a:endParaRPr lang="en-US" sz="2000" dirty="0">
                  <a:solidFill>
                    <a:schemeClr val="bg1"/>
                  </a:solidFill>
                  <a:ea typeface="Kozuka Gothic Pr6N L" pitchFamily="34" charset="-128"/>
                </a:endParaRPr>
              </a:p>
            </p:txBody>
          </p:sp>
          <p:sp>
            <p:nvSpPr>
              <p:cNvPr id="54" name="TextBox 53"/>
              <p:cNvSpPr txBox="1"/>
              <p:nvPr/>
            </p:nvSpPr>
            <p:spPr>
              <a:xfrm>
                <a:off x="3669400" y="953291"/>
                <a:ext cx="381000" cy="1323439"/>
              </a:xfrm>
              <a:prstGeom prst="rect">
                <a:avLst/>
              </a:prstGeom>
              <a:noFill/>
            </p:spPr>
            <p:txBody>
              <a:bodyPr wrap="square" rtlCol="0">
                <a:spAutoFit/>
              </a:bodyPr>
              <a:lstStyle/>
              <a:p>
                <a:r>
                  <a:rPr lang="en-US" sz="8000" dirty="0" smtClean="0">
                    <a:solidFill>
                      <a:schemeClr val="bg1"/>
                    </a:solidFill>
                    <a:ea typeface="Kozuka Gothic Pr6N L" pitchFamily="34" charset="-128"/>
                    <a:cs typeface="Arial" pitchFamily="34" charset="0"/>
                  </a:rPr>
                  <a:t>“</a:t>
                </a:r>
                <a:endParaRPr lang="en-US" sz="8000" dirty="0">
                  <a:solidFill>
                    <a:schemeClr val="bg1"/>
                  </a:solidFill>
                  <a:ea typeface="Kozuka Gothic Pr6N L" pitchFamily="34" charset="-128"/>
                  <a:cs typeface="Arial" pitchFamily="34" charset="0"/>
                </a:endParaRPr>
              </a:p>
            </p:txBody>
          </p:sp>
          <p:sp>
            <p:nvSpPr>
              <p:cNvPr id="55" name="TextBox 54"/>
              <p:cNvSpPr txBox="1"/>
              <p:nvPr/>
            </p:nvSpPr>
            <p:spPr>
              <a:xfrm>
                <a:off x="6488800" y="2986280"/>
                <a:ext cx="381000" cy="1323439"/>
              </a:xfrm>
              <a:prstGeom prst="rect">
                <a:avLst/>
              </a:prstGeom>
              <a:noFill/>
            </p:spPr>
            <p:txBody>
              <a:bodyPr wrap="square" rtlCol="0">
                <a:spAutoFit/>
              </a:bodyPr>
              <a:lstStyle/>
              <a:p>
                <a:r>
                  <a:rPr lang="en-US" sz="8000" dirty="0" smtClean="0">
                    <a:solidFill>
                      <a:schemeClr val="bg1"/>
                    </a:solidFill>
                    <a:ea typeface="Kozuka Gothic Pr6N L" pitchFamily="34" charset="-128"/>
                    <a:cs typeface="Arial" pitchFamily="34" charset="0"/>
                  </a:rPr>
                  <a:t>”</a:t>
                </a:r>
                <a:endParaRPr lang="en-US" sz="8000" dirty="0">
                  <a:solidFill>
                    <a:schemeClr val="bg1"/>
                  </a:solidFill>
                  <a:ea typeface="Kozuka Gothic Pr6N L" pitchFamily="34" charset="-128"/>
                  <a:cs typeface="Arial" pitchFamily="34" charset="0"/>
                </a:endParaRPr>
              </a:p>
            </p:txBody>
          </p:sp>
        </p:grpSp>
        <p:sp>
          <p:nvSpPr>
            <p:cNvPr id="51" name="TextBox 50"/>
            <p:cNvSpPr txBox="1"/>
            <p:nvPr/>
          </p:nvSpPr>
          <p:spPr>
            <a:xfrm>
              <a:off x="5040999" y="3696491"/>
              <a:ext cx="3886199" cy="507831"/>
            </a:xfrm>
            <a:prstGeom prst="rect">
              <a:avLst/>
            </a:prstGeom>
            <a:noFill/>
          </p:spPr>
          <p:txBody>
            <a:bodyPr wrap="square" rtlCol="0">
              <a:spAutoFit/>
            </a:bodyPr>
            <a:lstStyle/>
            <a:p>
              <a:r>
                <a:rPr lang="en-US" sz="900" i="1" dirty="0" smtClean="0"/>
                <a:t>Alex Carey</a:t>
              </a:r>
              <a:br>
                <a:rPr lang="en-US" sz="900" i="1" dirty="0" smtClean="0"/>
              </a:br>
              <a:r>
                <a:rPr lang="en-US" sz="900" i="1" dirty="0" smtClean="0"/>
                <a:t>Vision Workforce Skills student</a:t>
              </a:r>
            </a:p>
            <a:p>
              <a:r>
                <a:rPr lang="en-US" sz="900" i="1" dirty="0" smtClean="0"/>
                <a:t>IT Apprentice at  CDL, UK</a:t>
              </a:r>
              <a:endParaRPr lang="en-US" sz="900" dirty="0"/>
            </a:p>
          </p:txBody>
        </p:sp>
      </p:grpSp>
      <p:pic>
        <p:nvPicPr>
          <p:cNvPr id="3074" name="Picture 2" descr="C:\Users\URICHR4\AppData\Local\Microsoft\Windows\Temporary Internet Files\Content.IE5\Y3CM9XO0\MC900383724[1].wm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9076"/>
          <a:stretch/>
        </p:blipFill>
        <p:spPr bwMode="auto">
          <a:xfrm>
            <a:off x="0" y="374519"/>
            <a:ext cx="2895599" cy="439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88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1" cy="438150"/>
          </a:xfrm>
          <a:prstGeom prst="rect">
            <a:avLst/>
          </a:prstGeom>
          <a:solidFill>
            <a:srgbClr val="00A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nvGrpSpPr>
          <p:cNvPr id="6" name="Group 5"/>
          <p:cNvGrpSpPr/>
          <p:nvPr/>
        </p:nvGrpSpPr>
        <p:grpSpPr>
          <a:xfrm>
            <a:off x="0" y="438150"/>
            <a:ext cx="9144001" cy="808074"/>
            <a:chOff x="0" y="438150"/>
            <a:chExt cx="9144001" cy="808074"/>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38150"/>
              <a:ext cx="9144001" cy="80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145675" y="438150"/>
              <a:ext cx="1101050" cy="80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46224"/>
            <a:ext cx="9144000" cy="361152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1015850"/>
            <a:ext cx="7010400" cy="3823855"/>
          </a:xfrm>
          <a:prstGeom prst="rect">
            <a:avLst/>
          </a:prstGeom>
        </p:spPr>
      </p:pic>
    </p:spTree>
    <p:extLst>
      <p:ext uri="{BB962C8B-B14F-4D97-AF65-F5344CB8AC3E}">
        <p14:creationId xmlns:p14="http://schemas.microsoft.com/office/powerpoint/2010/main" val="3603067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8577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73434"/>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grpSp>
        <p:nvGrpSpPr>
          <p:cNvPr id="16" name="Group 15"/>
          <p:cNvGrpSpPr/>
          <p:nvPr/>
        </p:nvGrpSpPr>
        <p:grpSpPr>
          <a:xfrm>
            <a:off x="3952305" y="1638300"/>
            <a:ext cx="2245104" cy="2392036"/>
            <a:chOff x="1606946" y="1371600"/>
            <a:chExt cx="2920809" cy="3733800"/>
          </a:xfrm>
          <a:solidFill>
            <a:schemeClr val="accent4"/>
          </a:solidFill>
        </p:grpSpPr>
        <p:grpSp>
          <p:nvGrpSpPr>
            <p:cNvPr id="17" name="Group 16"/>
            <p:cNvGrpSpPr/>
            <p:nvPr/>
          </p:nvGrpSpPr>
          <p:grpSpPr>
            <a:xfrm>
              <a:off x="1606946" y="1371600"/>
              <a:ext cx="696093" cy="2281237"/>
              <a:chOff x="10580" y="2312"/>
              <a:chExt cx="696093" cy="2281237"/>
            </a:xfrm>
            <a:grpFill/>
            <a:scene3d>
              <a:camera prst="orthographicFront">
                <a:rot lat="0" lon="0" rev="0"/>
              </a:camera>
              <a:lightRig rig="balanced" dir="t">
                <a:rot lat="0" lon="0" rev="8700000"/>
              </a:lightRig>
            </a:scene3d>
          </p:grpSpPr>
          <p:sp>
            <p:nvSpPr>
              <p:cNvPr id="30" name="Rounded Rectangle 29"/>
              <p:cNvSpPr/>
              <p:nvPr/>
            </p:nvSpPr>
            <p:spPr>
              <a:xfrm>
                <a:off x="10580" y="2312"/>
                <a:ext cx="696093" cy="228123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1" name="Rounded Rectangle 4"/>
              <p:cNvSpPr/>
              <p:nvPr/>
            </p:nvSpPr>
            <p:spPr>
              <a:xfrm>
                <a:off x="30968" y="22700"/>
                <a:ext cx="655317" cy="2240461"/>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i="0" kern="1200" dirty="0" smtClean="0">
                    <a:solidFill>
                      <a:schemeClr val="bg1"/>
                    </a:solidFill>
                    <a:latin typeface="Adobe Gothic Std B" pitchFamily="34" charset="-128"/>
                    <a:ea typeface="Adobe Gothic Std B" pitchFamily="34" charset="-128"/>
                    <a:cs typeface="Arial" pitchFamily="34" charset="0"/>
                  </a:rPr>
                  <a:t>Business </a:t>
                </a:r>
                <a:br>
                  <a:rPr lang="en-US" sz="1200" i="0" kern="1200" dirty="0" smtClean="0">
                    <a:solidFill>
                      <a:schemeClr val="bg1"/>
                    </a:solidFill>
                    <a:latin typeface="Adobe Gothic Std B" pitchFamily="34" charset="-128"/>
                    <a:ea typeface="Adobe Gothic Std B" pitchFamily="34" charset="-128"/>
                    <a:cs typeface="Arial" pitchFamily="34" charset="0"/>
                  </a:rPr>
                </a:br>
                <a:r>
                  <a:rPr lang="en-US" sz="1200" i="0" kern="1200" dirty="0" smtClean="0">
                    <a:solidFill>
                      <a:schemeClr val="bg1"/>
                    </a:solidFill>
                    <a:latin typeface="Adobe Gothic Std B" pitchFamily="34" charset="-128"/>
                    <a:ea typeface="Adobe Gothic Std B" pitchFamily="34" charset="-128"/>
                    <a:cs typeface="Arial" pitchFamily="34" charset="0"/>
                  </a:rPr>
                  <a:t>Professionals</a:t>
                </a:r>
              </a:p>
            </p:txBody>
          </p:sp>
        </p:grpSp>
        <p:grpSp>
          <p:nvGrpSpPr>
            <p:cNvPr id="18" name="Group 17"/>
            <p:cNvGrpSpPr/>
            <p:nvPr/>
          </p:nvGrpSpPr>
          <p:grpSpPr>
            <a:xfrm>
              <a:off x="2348518" y="1371600"/>
              <a:ext cx="696093" cy="2281237"/>
              <a:chOff x="735910" y="2312"/>
              <a:chExt cx="696093" cy="2281237"/>
            </a:xfrm>
            <a:grpFill/>
            <a:scene3d>
              <a:camera prst="orthographicFront">
                <a:rot lat="0" lon="0" rev="0"/>
              </a:camera>
              <a:lightRig rig="balanced" dir="t">
                <a:rot lat="0" lon="0" rev="8700000"/>
              </a:lightRig>
            </a:scene3d>
          </p:grpSpPr>
          <p:sp>
            <p:nvSpPr>
              <p:cNvPr id="28" name="Rounded Rectangle 27"/>
              <p:cNvSpPr/>
              <p:nvPr/>
            </p:nvSpPr>
            <p:spPr>
              <a:xfrm>
                <a:off x="735910" y="2312"/>
                <a:ext cx="696093" cy="228123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9" name="Rounded Rectangle 6"/>
              <p:cNvSpPr/>
              <p:nvPr/>
            </p:nvSpPr>
            <p:spPr>
              <a:xfrm>
                <a:off x="756298" y="22700"/>
                <a:ext cx="655317" cy="2240461"/>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algn="ctr" defTabSz="711200">
                  <a:lnSpc>
                    <a:spcPct val="90000"/>
                  </a:lnSpc>
                  <a:spcBef>
                    <a:spcPct val="0"/>
                  </a:spcBef>
                  <a:spcAft>
                    <a:spcPct val="35000"/>
                  </a:spcAft>
                </a:pPr>
                <a:r>
                  <a:rPr lang="en-US" sz="1200" dirty="0">
                    <a:solidFill>
                      <a:schemeClr val="bg1"/>
                    </a:solidFill>
                    <a:latin typeface="Adobe Gothic Std B" pitchFamily="34" charset="-128"/>
                    <a:ea typeface="Adobe Gothic Std B" pitchFamily="34" charset="-128"/>
                    <a:cs typeface="Arial" pitchFamily="34" charset="0"/>
                  </a:rPr>
                  <a:t>Academia Professionals</a:t>
                </a:r>
              </a:p>
            </p:txBody>
          </p:sp>
        </p:grpSp>
        <p:grpSp>
          <p:nvGrpSpPr>
            <p:cNvPr id="19" name="Group 18"/>
            <p:cNvGrpSpPr/>
            <p:nvPr/>
          </p:nvGrpSpPr>
          <p:grpSpPr>
            <a:xfrm>
              <a:off x="3090090" y="1371600"/>
              <a:ext cx="696093" cy="2281237"/>
              <a:chOff x="1490475" y="2312"/>
              <a:chExt cx="696093" cy="2281237"/>
            </a:xfrm>
            <a:grpFill/>
            <a:scene3d>
              <a:camera prst="orthographicFront">
                <a:rot lat="0" lon="0" rev="0"/>
              </a:camera>
              <a:lightRig rig="balanced" dir="t">
                <a:rot lat="0" lon="0" rev="8700000"/>
              </a:lightRig>
            </a:scene3d>
          </p:grpSpPr>
          <p:sp>
            <p:nvSpPr>
              <p:cNvPr id="26" name="Rounded Rectangle 25"/>
              <p:cNvSpPr/>
              <p:nvPr/>
            </p:nvSpPr>
            <p:spPr>
              <a:xfrm>
                <a:off x="1490475" y="2312"/>
                <a:ext cx="696093" cy="228123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7" name="Rounded Rectangle 8"/>
              <p:cNvSpPr/>
              <p:nvPr/>
            </p:nvSpPr>
            <p:spPr>
              <a:xfrm>
                <a:off x="1510863" y="22700"/>
                <a:ext cx="655317" cy="2240461"/>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dirty="0">
                    <a:solidFill>
                      <a:schemeClr val="bg1"/>
                    </a:solidFill>
                    <a:latin typeface="Adobe Gothic Std B" pitchFamily="34" charset="-128"/>
                    <a:ea typeface="Adobe Gothic Std B" pitchFamily="34" charset="-128"/>
                    <a:cs typeface="Arial" pitchFamily="34" charset="0"/>
                  </a:rPr>
                  <a:t>Marketing</a:t>
                </a:r>
              </a:p>
            </p:txBody>
          </p:sp>
        </p:grpSp>
        <p:grpSp>
          <p:nvGrpSpPr>
            <p:cNvPr id="20" name="Group 19"/>
            <p:cNvGrpSpPr/>
            <p:nvPr/>
          </p:nvGrpSpPr>
          <p:grpSpPr>
            <a:xfrm>
              <a:off x="3831662" y="1371600"/>
              <a:ext cx="696093" cy="2281237"/>
              <a:chOff x="2215805" y="2312"/>
              <a:chExt cx="696093" cy="2281237"/>
            </a:xfrm>
            <a:grpFill/>
            <a:scene3d>
              <a:camera prst="orthographicFront">
                <a:rot lat="0" lon="0" rev="0"/>
              </a:camera>
              <a:lightRig rig="balanced" dir="t">
                <a:rot lat="0" lon="0" rev="8700000"/>
              </a:lightRig>
            </a:scene3d>
          </p:grpSpPr>
          <p:sp>
            <p:nvSpPr>
              <p:cNvPr id="24" name="Rounded Rectangle 23"/>
              <p:cNvSpPr/>
              <p:nvPr/>
            </p:nvSpPr>
            <p:spPr>
              <a:xfrm>
                <a:off x="2215805" y="2312"/>
                <a:ext cx="696093" cy="228123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5" name="Rounded Rectangle 10"/>
              <p:cNvSpPr/>
              <p:nvPr/>
            </p:nvSpPr>
            <p:spPr>
              <a:xfrm>
                <a:off x="2236193" y="22700"/>
                <a:ext cx="655317" cy="2240461"/>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algn="ctr" defTabSz="711200">
                  <a:lnSpc>
                    <a:spcPct val="90000"/>
                  </a:lnSpc>
                  <a:spcBef>
                    <a:spcPct val="0"/>
                  </a:spcBef>
                  <a:spcAft>
                    <a:spcPct val="35000"/>
                  </a:spcAft>
                </a:pPr>
                <a:r>
                  <a:rPr lang="en-US" sz="1200" dirty="0">
                    <a:solidFill>
                      <a:schemeClr val="bg1"/>
                    </a:solidFill>
                    <a:latin typeface="Adobe Gothic Std B" pitchFamily="34" charset="-128"/>
                    <a:ea typeface="Adobe Gothic Std B" pitchFamily="34" charset="-128"/>
                    <a:cs typeface="Arial" pitchFamily="34" charset="0"/>
                  </a:rPr>
                  <a:t>Finance</a:t>
                </a:r>
              </a:p>
            </p:txBody>
          </p:sp>
        </p:grpSp>
        <p:grpSp>
          <p:nvGrpSpPr>
            <p:cNvPr id="21" name="Group 20"/>
            <p:cNvGrpSpPr/>
            <p:nvPr/>
          </p:nvGrpSpPr>
          <p:grpSpPr>
            <a:xfrm>
              <a:off x="1627335" y="3773409"/>
              <a:ext cx="2880930" cy="1331991"/>
              <a:chOff x="1490475" y="2477169"/>
              <a:chExt cx="1421423" cy="1331991"/>
            </a:xfrm>
            <a:grpFill/>
            <a:scene3d>
              <a:camera prst="orthographicFront">
                <a:rot lat="0" lon="0" rev="0"/>
              </a:camera>
              <a:lightRig rig="balanced" dir="t">
                <a:rot lat="0" lon="0" rev="8700000"/>
              </a:lightRig>
            </a:scene3d>
          </p:grpSpPr>
          <p:sp>
            <p:nvSpPr>
              <p:cNvPr id="22" name="Rounded Rectangle 21"/>
              <p:cNvSpPr/>
              <p:nvPr/>
            </p:nvSpPr>
            <p:spPr>
              <a:xfrm>
                <a:off x="1490475" y="2477169"/>
                <a:ext cx="1421423" cy="1331991"/>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3" name="Rounded Rectangle 6"/>
              <p:cNvSpPr/>
              <p:nvPr/>
            </p:nvSpPr>
            <p:spPr>
              <a:xfrm>
                <a:off x="1529488" y="2516182"/>
                <a:ext cx="1343397" cy="1253965"/>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200" kern="1200" dirty="0" smtClean="0">
                    <a:solidFill>
                      <a:schemeClr val="bg1"/>
                    </a:solidFill>
                    <a:latin typeface="Adobe Gothic Std B" pitchFamily="34" charset="-128"/>
                    <a:ea typeface="Adobe Gothic Std B" pitchFamily="34" charset="-128"/>
                    <a:cs typeface="Arial" pitchFamily="34" charset="0"/>
                  </a:rPr>
                  <a:t>Microsoft Office Specialist</a:t>
                </a:r>
              </a:p>
            </p:txBody>
          </p:sp>
        </p:grpSp>
      </p:grpSp>
      <p:sp>
        <p:nvSpPr>
          <p:cNvPr id="32" name="TextBox 31"/>
          <p:cNvSpPr txBox="1"/>
          <p:nvPr/>
        </p:nvSpPr>
        <p:spPr>
          <a:xfrm>
            <a:off x="2743200" y="4091285"/>
            <a:ext cx="1143000" cy="461665"/>
          </a:xfrm>
          <a:prstGeom prst="rect">
            <a:avLst/>
          </a:prstGeom>
          <a:noFill/>
          <a:effectLst>
            <a:glow rad="101600">
              <a:schemeClr val="accent6">
                <a:satMod val="175000"/>
                <a:alpha val="40000"/>
              </a:schemeClr>
            </a:glow>
          </a:effectLst>
        </p:spPr>
        <p:txBody>
          <a:bodyPr wrap="square" rtlCol="0">
            <a:spAutoFit/>
          </a:bodyPr>
          <a:lstStyle>
            <a:defPPr>
              <a:defRPr lang="en-US"/>
            </a:defPPr>
            <a:lvl1pPr algn="r">
              <a:defRPr b="1">
                <a:solidFill>
                  <a:srgbClr val="0070C0"/>
                </a:solidFill>
                <a:effectLst>
                  <a:innerShdw blurRad="63500" dist="50800" dir="8100000">
                    <a:prstClr val="black">
                      <a:alpha val="50000"/>
                    </a:prstClr>
                  </a:innerShdw>
                </a:effectLst>
                <a:latin typeface="Kozuka Gothic Pr6N L" pitchFamily="34" charset="-128"/>
                <a:ea typeface="Kozuka Gothic Pr6N L" pitchFamily="34" charset="-128"/>
              </a:defRPr>
            </a:lvl1pPr>
          </a:lstStyle>
          <a:p>
            <a:r>
              <a:rPr lang="en-US" sz="1200" b="0" dirty="0">
                <a:solidFill>
                  <a:schemeClr val="tx1"/>
                </a:solidFill>
                <a:effectLst/>
                <a:latin typeface="Adobe Gothic Std B" pitchFamily="34" charset="-128"/>
                <a:ea typeface="Adobe Gothic Std B" pitchFamily="34" charset="-128"/>
              </a:rPr>
              <a:t>Foundational Knowledge</a:t>
            </a:r>
          </a:p>
        </p:txBody>
      </p:sp>
      <p:sp>
        <p:nvSpPr>
          <p:cNvPr id="33" name="TextBox 32"/>
          <p:cNvSpPr txBox="1"/>
          <p:nvPr/>
        </p:nvSpPr>
        <p:spPr>
          <a:xfrm>
            <a:off x="2819400" y="3280503"/>
            <a:ext cx="1066800" cy="646331"/>
          </a:xfrm>
          <a:prstGeom prst="rect">
            <a:avLst/>
          </a:prstGeom>
          <a:noFill/>
          <a:effectLst>
            <a:glow rad="101600">
              <a:schemeClr val="accent6">
                <a:satMod val="175000"/>
                <a:alpha val="40000"/>
              </a:schemeClr>
            </a:glow>
          </a:effectLst>
        </p:spPr>
        <p:txBody>
          <a:bodyPr wrap="square" rtlCol="0">
            <a:spAutoFit/>
          </a:bodyPr>
          <a:lstStyle>
            <a:defPPr>
              <a:defRPr lang="en-US"/>
            </a:defPPr>
            <a:lvl1pPr algn="r">
              <a:defRPr sz="2400" b="1">
                <a:solidFill>
                  <a:srgbClr val="0070C0"/>
                </a:solidFill>
                <a:effectLst>
                  <a:innerShdw blurRad="63500" dist="50800" dir="8100000">
                    <a:prstClr val="black">
                      <a:alpha val="50000"/>
                    </a:prstClr>
                  </a:innerShdw>
                </a:effectLst>
                <a:latin typeface="Kozuka Gothic Pr6N L" pitchFamily="34" charset="-128"/>
                <a:ea typeface="Kozuka Gothic Pr6N L" pitchFamily="34" charset="-128"/>
              </a:defRPr>
            </a:lvl1pPr>
          </a:lstStyle>
          <a:p>
            <a:r>
              <a:rPr lang="en-US" sz="1200" b="0" dirty="0">
                <a:solidFill>
                  <a:schemeClr val="tx1"/>
                </a:solidFill>
                <a:effectLst/>
                <a:latin typeface="Adobe Gothic Std B" pitchFamily="34" charset="-128"/>
                <a:ea typeface="Adobe Gothic Std B" pitchFamily="34" charset="-128"/>
              </a:rPr>
              <a:t>Certification </a:t>
            </a:r>
            <a:r>
              <a:rPr lang="en-US" sz="1200" b="0" dirty="0" smtClean="0">
                <a:solidFill>
                  <a:schemeClr val="tx1"/>
                </a:solidFill>
                <a:effectLst/>
                <a:latin typeface="Adobe Gothic Std B" pitchFamily="34" charset="-128"/>
                <a:ea typeface="Adobe Gothic Std B" pitchFamily="34" charset="-128"/>
              </a:rPr>
              <a:t/>
            </a:r>
            <a:br>
              <a:rPr lang="en-US" sz="1200" b="0" dirty="0" smtClean="0">
                <a:solidFill>
                  <a:schemeClr val="tx1"/>
                </a:solidFill>
                <a:effectLst/>
                <a:latin typeface="Adobe Gothic Std B" pitchFamily="34" charset="-128"/>
                <a:ea typeface="Adobe Gothic Std B" pitchFamily="34" charset="-128"/>
              </a:rPr>
            </a:br>
            <a:r>
              <a:rPr lang="en-US" sz="1200" b="0" dirty="0" smtClean="0">
                <a:solidFill>
                  <a:schemeClr val="tx1"/>
                </a:solidFill>
                <a:effectLst/>
                <a:latin typeface="Adobe Gothic Std B" pitchFamily="34" charset="-128"/>
                <a:ea typeface="Adobe Gothic Std B" pitchFamily="34" charset="-128"/>
              </a:rPr>
              <a:t>to </a:t>
            </a:r>
            <a:r>
              <a:rPr lang="en-US" sz="1200" b="0" dirty="0">
                <a:solidFill>
                  <a:schemeClr val="tx1"/>
                </a:solidFill>
                <a:effectLst/>
                <a:latin typeface="Adobe Gothic Std B" pitchFamily="34" charset="-128"/>
                <a:ea typeface="Adobe Gothic Std B" pitchFamily="34" charset="-128"/>
              </a:rPr>
              <a:t>prove competency</a:t>
            </a:r>
          </a:p>
        </p:txBody>
      </p:sp>
      <p:sp>
        <p:nvSpPr>
          <p:cNvPr id="34" name="TextBox 33"/>
          <p:cNvSpPr txBox="1"/>
          <p:nvPr/>
        </p:nvSpPr>
        <p:spPr>
          <a:xfrm>
            <a:off x="3048000" y="2045863"/>
            <a:ext cx="838200" cy="646331"/>
          </a:xfrm>
          <a:prstGeom prst="rect">
            <a:avLst/>
          </a:prstGeom>
          <a:noFill/>
          <a:effectLst>
            <a:glow rad="101600">
              <a:schemeClr val="accent6">
                <a:satMod val="175000"/>
                <a:alpha val="40000"/>
              </a:schemeClr>
            </a:glow>
          </a:effectLst>
        </p:spPr>
        <p:txBody>
          <a:bodyPr wrap="square" rtlCol="0">
            <a:spAutoFit/>
          </a:bodyPr>
          <a:lstStyle>
            <a:defPPr>
              <a:defRPr lang="en-US"/>
            </a:defPPr>
            <a:lvl1pPr>
              <a:defRPr sz="2800">
                <a:solidFill>
                  <a:srgbClr val="DE9930"/>
                </a:solidFill>
                <a:effectLst>
                  <a:glow rad="63500">
                    <a:schemeClr val="accent6">
                      <a:satMod val="175000"/>
                      <a:alpha val="40000"/>
                    </a:schemeClr>
                  </a:glow>
                  <a:innerShdw blurRad="63500" dist="50800" dir="8100000">
                    <a:prstClr val="black">
                      <a:alpha val="50000"/>
                    </a:prstClr>
                  </a:innerShdw>
                </a:effectLst>
                <a:latin typeface="Arial Black" pitchFamily="34" charset="0"/>
              </a:defRPr>
            </a:lvl1pPr>
          </a:lstStyle>
          <a:p>
            <a:pPr algn="r"/>
            <a:r>
              <a:rPr lang="en-US" sz="1200" dirty="0">
                <a:solidFill>
                  <a:schemeClr val="tx1"/>
                </a:solidFill>
                <a:effectLst/>
                <a:latin typeface="Adobe Gothic Std B" pitchFamily="34" charset="-128"/>
                <a:ea typeface="Adobe Gothic Std B" pitchFamily="34" charset="-128"/>
              </a:rPr>
              <a:t>Potential </a:t>
            </a:r>
            <a:r>
              <a:rPr lang="en-US" sz="1200" dirty="0" smtClean="0">
                <a:solidFill>
                  <a:schemeClr val="tx1"/>
                </a:solidFill>
                <a:effectLst/>
                <a:latin typeface="Adobe Gothic Std B" pitchFamily="34" charset="-128"/>
                <a:ea typeface="Adobe Gothic Std B" pitchFamily="34" charset="-128"/>
              </a:rPr>
              <a:t/>
            </a:r>
            <a:br>
              <a:rPr lang="en-US" sz="1200" dirty="0" smtClean="0">
                <a:solidFill>
                  <a:schemeClr val="tx1"/>
                </a:solidFill>
                <a:effectLst/>
                <a:latin typeface="Adobe Gothic Std B" pitchFamily="34" charset="-128"/>
                <a:ea typeface="Adobe Gothic Std B" pitchFamily="34" charset="-128"/>
              </a:rPr>
            </a:br>
            <a:r>
              <a:rPr lang="en-US" sz="1200" dirty="0" smtClean="0">
                <a:solidFill>
                  <a:schemeClr val="tx1"/>
                </a:solidFill>
                <a:effectLst/>
                <a:latin typeface="Adobe Gothic Std B" pitchFamily="34" charset="-128"/>
                <a:ea typeface="Adobe Gothic Std B" pitchFamily="34" charset="-128"/>
              </a:rPr>
              <a:t>Career </a:t>
            </a:r>
            <a:r>
              <a:rPr lang="en-US" sz="1200" dirty="0">
                <a:solidFill>
                  <a:schemeClr val="tx1"/>
                </a:solidFill>
                <a:effectLst/>
                <a:latin typeface="Adobe Gothic Std B" pitchFamily="34" charset="-128"/>
                <a:ea typeface="Adobe Gothic Std B" pitchFamily="34" charset="-128"/>
              </a:rPr>
              <a:t/>
            </a:r>
            <a:br>
              <a:rPr lang="en-US" sz="1200" dirty="0">
                <a:solidFill>
                  <a:schemeClr val="tx1"/>
                </a:solidFill>
                <a:effectLst/>
                <a:latin typeface="Adobe Gothic Std B" pitchFamily="34" charset="-128"/>
                <a:ea typeface="Adobe Gothic Std B" pitchFamily="34" charset="-128"/>
              </a:rPr>
            </a:br>
            <a:r>
              <a:rPr lang="en-US" sz="1200" dirty="0">
                <a:solidFill>
                  <a:schemeClr val="tx1"/>
                </a:solidFill>
                <a:effectLst/>
                <a:latin typeface="Adobe Gothic Std B" pitchFamily="34" charset="-128"/>
                <a:ea typeface="Adobe Gothic Std B" pitchFamily="34" charset="-128"/>
              </a:rPr>
              <a:t>Path</a:t>
            </a:r>
          </a:p>
        </p:txBody>
      </p:sp>
      <p:grpSp>
        <p:nvGrpSpPr>
          <p:cNvPr id="35" name="Group 34"/>
          <p:cNvGrpSpPr/>
          <p:nvPr/>
        </p:nvGrpSpPr>
        <p:grpSpPr>
          <a:xfrm>
            <a:off x="6417659" y="1638300"/>
            <a:ext cx="1126141" cy="2392036"/>
            <a:chOff x="7526526" y="1371600"/>
            <a:chExt cx="1465074" cy="3733800"/>
          </a:xfrm>
          <a:solidFill>
            <a:srgbClr val="339E35"/>
          </a:solidFill>
        </p:grpSpPr>
        <p:grpSp>
          <p:nvGrpSpPr>
            <p:cNvPr id="36" name="Group 35"/>
            <p:cNvGrpSpPr/>
            <p:nvPr/>
          </p:nvGrpSpPr>
          <p:grpSpPr>
            <a:xfrm>
              <a:off x="7539522" y="1371600"/>
              <a:ext cx="696093" cy="2281237"/>
              <a:chOff x="5930160" y="2312"/>
              <a:chExt cx="696093" cy="2281237"/>
            </a:xfrm>
            <a:grpFill/>
            <a:scene3d>
              <a:camera prst="orthographicFront">
                <a:rot lat="0" lon="0" rev="0"/>
              </a:camera>
              <a:lightRig rig="balanced" dir="t">
                <a:rot lat="0" lon="0" rev="8700000"/>
              </a:lightRig>
            </a:scene3d>
          </p:grpSpPr>
          <p:sp>
            <p:nvSpPr>
              <p:cNvPr id="43" name="Rounded Rectangle 42"/>
              <p:cNvSpPr/>
              <p:nvPr/>
            </p:nvSpPr>
            <p:spPr>
              <a:xfrm>
                <a:off x="5930160" y="2312"/>
                <a:ext cx="696093" cy="228123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44" name="Rounded Rectangle 20"/>
              <p:cNvSpPr/>
              <p:nvPr/>
            </p:nvSpPr>
            <p:spPr>
              <a:xfrm>
                <a:off x="5950548" y="22700"/>
                <a:ext cx="655317" cy="2240461"/>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i="0" kern="1200" dirty="0" smtClean="0">
                    <a:solidFill>
                      <a:schemeClr val="bg1"/>
                    </a:solidFill>
                    <a:latin typeface="Adobe Gothic Std B" pitchFamily="34" charset="-128"/>
                    <a:ea typeface="Adobe Gothic Std B" pitchFamily="34" charset="-128"/>
                    <a:cs typeface="Arial" pitchFamily="34" charset="0"/>
                  </a:rPr>
                  <a:t>Accounting</a:t>
                </a:r>
              </a:p>
            </p:txBody>
          </p:sp>
        </p:grpSp>
        <p:grpSp>
          <p:nvGrpSpPr>
            <p:cNvPr id="37" name="Group 36"/>
            <p:cNvGrpSpPr/>
            <p:nvPr/>
          </p:nvGrpSpPr>
          <p:grpSpPr>
            <a:xfrm>
              <a:off x="7526526" y="3773409"/>
              <a:ext cx="1439543" cy="1331991"/>
              <a:chOff x="5930160" y="2477169"/>
              <a:chExt cx="696093" cy="1331991"/>
            </a:xfrm>
            <a:grpFill/>
            <a:scene3d>
              <a:camera prst="orthographicFront">
                <a:rot lat="0" lon="0" rev="0"/>
              </a:camera>
              <a:lightRig rig="balanced" dir="t">
                <a:rot lat="0" lon="0" rev="8700000"/>
              </a:lightRig>
            </a:scene3d>
          </p:grpSpPr>
          <p:sp>
            <p:nvSpPr>
              <p:cNvPr id="41" name="Rounded Rectangle 40"/>
              <p:cNvSpPr/>
              <p:nvPr/>
            </p:nvSpPr>
            <p:spPr>
              <a:xfrm>
                <a:off x="5930160" y="2477169"/>
                <a:ext cx="696093" cy="1331991"/>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42" name="Rounded Rectangle 12"/>
              <p:cNvSpPr/>
              <p:nvPr/>
            </p:nvSpPr>
            <p:spPr>
              <a:xfrm>
                <a:off x="5950548" y="2497557"/>
                <a:ext cx="655317" cy="1291215"/>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200" kern="1200" dirty="0" smtClean="0">
                    <a:solidFill>
                      <a:schemeClr val="bg1"/>
                    </a:solidFill>
                    <a:latin typeface="Adobe Gothic Std B" pitchFamily="34" charset="-128"/>
                    <a:ea typeface="Adobe Gothic Std B" pitchFamily="34" charset="-128"/>
                    <a:cs typeface="Arial" pitchFamily="34" charset="0"/>
                  </a:rPr>
                  <a:t>QuickBooks Certified</a:t>
                </a:r>
              </a:p>
            </p:txBody>
          </p:sp>
        </p:grpSp>
        <p:grpSp>
          <p:nvGrpSpPr>
            <p:cNvPr id="38" name="Group 37"/>
            <p:cNvGrpSpPr/>
            <p:nvPr/>
          </p:nvGrpSpPr>
          <p:grpSpPr>
            <a:xfrm>
              <a:off x="8295507" y="1371600"/>
              <a:ext cx="696093" cy="2281237"/>
              <a:chOff x="5930160" y="2312"/>
              <a:chExt cx="696093" cy="2281237"/>
            </a:xfrm>
            <a:grpFill/>
            <a:scene3d>
              <a:camera prst="orthographicFront">
                <a:rot lat="0" lon="0" rev="0"/>
              </a:camera>
              <a:lightRig rig="balanced" dir="t">
                <a:rot lat="0" lon="0" rev="8700000"/>
              </a:lightRig>
            </a:scene3d>
          </p:grpSpPr>
          <p:sp>
            <p:nvSpPr>
              <p:cNvPr id="39" name="Rounded Rectangle 38"/>
              <p:cNvSpPr/>
              <p:nvPr/>
            </p:nvSpPr>
            <p:spPr>
              <a:xfrm>
                <a:off x="5930160" y="2312"/>
                <a:ext cx="696093" cy="228123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40" name="Rounded Rectangle 20"/>
              <p:cNvSpPr/>
              <p:nvPr/>
            </p:nvSpPr>
            <p:spPr>
              <a:xfrm>
                <a:off x="5950548" y="22700"/>
                <a:ext cx="655317" cy="2240461"/>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i="0" kern="1200" dirty="0" smtClean="0">
                    <a:solidFill>
                      <a:schemeClr val="bg1"/>
                    </a:solidFill>
                    <a:latin typeface="Adobe Gothic Std B" pitchFamily="34" charset="-128"/>
                    <a:ea typeface="Adobe Gothic Std B" pitchFamily="34" charset="-128"/>
                    <a:cs typeface="Arial" pitchFamily="34" charset="0"/>
                  </a:rPr>
                  <a:t>Office Mngmnt</a:t>
                </a:r>
              </a:p>
            </p:txBody>
          </p:sp>
        </p:grpSp>
      </p:grpSp>
      <p:sp>
        <p:nvSpPr>
          <p:cNvPr id="45" name="Rounded Rectangle 44"/>
          <p:cNvSpPr/>
          <p:nvPr/>
        </p:nvSpPr>
        <p:spPr>
          <a:xfrm>
            <a:off x="3952304" y="4133850"/>
            <a:ext cx="3591495" cy="341719"/>
          </a:xfrm>
          <a:prstGeom prst="roundRect">
            <a:avLst>
              <a:gd name="adj" fmla="val 10000"/>
            </a:avLst>
          </a:prstGeom>
          <a:solidFill>
            <a:srgbClr val="4D74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nchor="ctr"/>
          <a:lstStyle/>
          <a:p>
            <a:pPr algn="ctr"/>
            <a:r>
              <a:rPr lang="en-US" sz="1200" dirty="0" smtClean="0">
                <a:latin typeface="Adobe Gothic Std B" pitchFamily="34" charset="-128"/>
                <a:ea typeface="Adobe Gothic Std B" pitchFamily="34" charset="-128"/>
              </a:rPr>
              <a:t>Internet and Computing Core Certification (IC</a:t>
            </a:r>
            <a:r>
              <a:rPr lang="en-US" sz="1200" baseline="30000" dirty="0" smtClean="0">
                <a:latin typeface="Adobe Gothic Std B" pitchFamily="34" charset="-128"/>
                <a:ea typeface="Adobe Gothic Std B" pitchFamily="34" charset="-128"/>
              </a:rPr>
              <a:t>3</a:t>
            </a:r>
            <a:r>
              <a:rPr lang="en-US" sz="1200" dirty="0" smtClean="0">
                <a:latin typeface="Adobe Gothic Std B" pitchFamily="34" charset="-128"/>
                <a:ea typeface="Adobe Gothic Std B" pitchFamily="34" charset="-128"/>
              </a:rPr>
              <a:t>) </a:t>
            </a:r>
            <a:endParaRPr lang="en-US" sz="1200" dirty="0">
              <a:latin typeface="Adobe Gothic Std B" pitchFamily="34" charset="-128"/>
              <a:ea typeface="Adobe Gothic Std B" pitchFamily="34" charset="-128"/>
            </a:endParaRPr>
          </a:p>
        </p:txBody>
      </p:sp>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206" y="1577389"/>
            <a:ext cx="2656194" cy="2973919"/>
          </a:xfrm>
          <a:prstGeom prst="rect">
            <a:avLst/>
          </a:prstGeom>
        </p:spPr>
      </p:pic>
      <p:sp>
        <p:nvSpPr>
          <p:cNvPr id="68" name="TextBox 67"/>
          <p:cNvSpPr txBox="1"/>
          <p:nvPr/>
        </p:nvSpPr>
        <p:spPr>
          <a:xfrm>
            <a:off x="0" y="322243"/>
            <a:ext cx="7737727" cy="954107"/>
          </a:xfrm>
          <a:prstGeom prst="rect">
            <a:avLst/>
          </a:prstGeom>
          <a:noFill/>
        </p:spPr>
        <p:txBody>
          <a:bodyPr wrap="square" rtlCol="0">
            <a:spAutoFit/>
          </a:bodyPr>
          <a:lstStyle/>
          <a:p>
            <a:r>
              <a:rPr lang="en-US" sz="2300" b="1" dirty="0" smtClean="0"/>
              <a:t>Industry-recognized certifications provide </a:t>
            </a:r>
            <a:r>
              <a:rPr lang="en-US" sz="2800" dirty="0" smtClean="0">
                <a:solidFill>
                  <a:schemeClr val="bg1"/>
                </a:solidFill>
              </a:rPr>
              <a:t>college and career readiness </a:t>
            </a:r>
            <a:r>
              <a:rPr lang="en-US" sz="2300" b="1" dirty="0" smtClean="0"/>
              <a:t>for </a:t>
            </a:r>
            <a:r>
              <a:rPr lang="en-US" sz="2800" dirty="0" smtClean="0">
                <a:solidFill>
                  <a:schemeClr val="bg1"/>
                </a:solidFill>
              </a:rPr>
              <a:t>business</a:t>
            </a:r>
            <a:r>
              <a:rPr lang="en-US" sz="2300" b="1" dirty="0" smtClean="0"/>
              <a:t> career clusters</a:t>
            </a:r>
            <a:endParaRPr lang="en-US" sz="2400" dirty="0">
              <a:solidFill>
                <a:schemeClr val="bg1"/>
              </a:solidFill>
            </a:endParaRPr>
          </a:p>
        </p:txBody>
      </p:sp>
    </p:spTree>
    <p:extLst>
      <p:ext uri="{BB962C8B-B14F-4D97-AF65-F5344CB8AC3E}">
        <p14:creationId xmlns:p14="http://schemas.microsoft.com/office/powerpoint/2010/main" val="2097771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16" name="TextBox 15"/>
          <p:cNvSpPr txBox="1"/>
          <p:nvPr/>
        </p:nvSpPr>
        <p:spPr>
          <a:xfrm>
            <a:off x="0" y="322243"/>
            <a:ext cx="7737727" cy="954107"/>
          </a:xfrm>
          <a:prstGeom prst="rect">
            <a:avLst/>
          </a:prstGeom>
          <a:noFill/>
        </p:spPr>
        <p:txBody>
          <a:bodyPr wrap="square" rtlCol="0">
            <a:spAutoFit/>
          </a:bodyPr>
          <a:lstStyle/>
          <a:p>
            <a:r>
              <a:rPr lang="en-US" sz="2300" b="1" dirty="0" smtClean="0"/>
              <a:t>Industry-recognized certifications provide </a:t>
            </a:r>
            <a:r>
              <a:rPr lang="en-US" sz="2800" dirty="0" smtClean="0">
                <a:solidFill>
                  <a:schemeClr val="bg1"/>
                </a:solidFill>
              </a:rPr>
              <a:t>college and career readiness </a:t>
            </a:r>
            <a:r>
              <a:rPr lang="en-US" sz="2300" b="1" dirty="0" smtClean="0"/>
              <a:t>for </a:t>
            </a:r>
            <a:r>
              <a:rPr lang="en-US" sz="2800" dirty="0" smtClean="0">
                <a:solidFill>
                  <a:schemeClr val="bg1"/>
                </a:solidFill>
              </a:rPr>
              <a:t>design</a:t>
            </a:r>
            <a:r>
              <a:rPr lang="en-US" sz="2300" b="1" dirty="0" smtClean="0"/>
              <a:t> career clusters</a:t>
            </a:r>
            <a:endParaRPr lang="en-US" sz="2400" dirty="0">
              <a:solidFill>
                <a:schemeClr val="bg1"/>
              </a:solidFill>
            </a:endParaRPr>
          </a:p>
        </p:txBody>
      </p:sp>
      <p:sp>
        <p:nvSpPr>
          <p:cNvPr id="33" name="TextBox 32"/>
          <p:cNvSpPr txBox="1"/>
          <p:nvPr/>
        </p:nvSpPr>
        <p:spPr>
          <a:xfrm>
            <a:off x="3810000" y="4091285"/>
            <a:ext cx="1143000" cy="461665"/>
          </a:xfrm>
          <a:prstGeom prst="rect">
            <a:avLst/>
          </a:prstGeom>
          <a:noFill/>
          <a:effectLst>
            <a:glow rad="101600">
              <a:schemeClr val="accent6">
                <a:satMod val="175000"/>
                <a:alpha val="40000"/>
              </a:schemeClr>
            </a:glow>
          </a:effectLst>
        </p:spPr>
        <p:txBody>
          <a:bodyPr wrap="square" rtlCol="0">
            <a:spAutoFit/>
          </a:bodyPr>
          <a:lstStyle>
            <a:defPPr>
              <a:defRPr lang="en-US"/>
            </a:defPPr>
            <a:lvl1pPr algn="r">
              <a:defRPr b="1">
                <a:solidFill>
                  <a:srgbClr val="0070C0"/>
                </a:solidFill>
                <a:effectLst>
                  <a:innerShdw blurRad="63500" dist="50800" dir="8100000">
                    <a:prstClr val="black">
                      <a:alpha val="50000"/>
                    </a:prstClr>
                  </a:innerShdw>
                </a:effectLst>
                <a:latin typeface="Kozuka Gothic Pr6N L" pitchFamily="34" charset="-128"/>
                <a:ea typeface="Kozuka Gothic Pr6N L" pitchFamily="34" charset="-128"/>
              </a:defRPr>
            </a:lvl1pPr>
          </a:lstStyle>
          <a:p>
            <a:r>
              <a:rPr lang="en-US" sz="1200" b="0" dirty="0">
                <a:solidFill>
                  <a:schemeClr val="tx1"/>
                </a:solidFill>
                <a:effectLst/>
                <a:latin typeface="Adobe Gothic Std B" pitchFamily="34" charset="-128"/>
                <a:ea typeface="Adobe Gothic Std B" pitchFamily="34" charset="-128"/>
              </a:rPr>
              <a:t>Foundational Knowledge</a:t>
            </a:r>
          </a:p>
        </p:txBody>
      </p:sp>
      <p:sp>
        <p:nvSpPr>
          <p:cNvPr id="34" name="TextBox 33"/>
          <p:cNvSpPr txBox="1"/>
          <p:nvPr/>
        </p:nvSpPr>
        <p:spPr>
          <a:xfrm>
            <a:off x="3886200" y="3280503"/>
            <a:ext cx="1066800" cy="646331"/>
          </a:xfrm>
          <a:prstGeom prst="rect">
            <a:avLst/>
          </a:prstGeom>
          <a:noFill/>
          <a:effectLst>
            <a:glow rad="101600">
              <a:schemeClr val="accent6">
                <a:satMod val="175000"/>
                <a:alpha val="40000"/>
              </a:schemeClr>
            </a:glow>
          </a:effectLst>
        </p:spPr>
        <p:txBody>
          <a:bodyPr wrap="square" rtlCol="0">
            <a:spAutoFit/>
          </a:bodyPr>
          <a:lstStyle>
            <a:defPPr>
              <a:defRPr lang="en-US"/>
            </a:defPPr>
            <a:lvl1pPr algn="r">
              <a:defRPr sz="2400" b="1">
                <a:solidFill>
                  <a:srgbClr val="0070C0"/>
                </a:solidFill>
                <a:effectLst>
                  <a:innerShdw blurRad="63500" dist="50800" dir="8100000">
                    <a:prstClr val="black">
                      <a:alpha val="50000"/>
                    </a:prstClr>
                  </a:innerShdw>
                </a:effectLst>
                <a:latin typeface="Kozuka Gothic Pr6N L" pitchFamily="34" charset="-128"/>
                <a:ea typeface="Kozuka Gothic Pr6N L" pitchFamily="34" charset="-128"/>
              </a:defRPr>
            </a:lvl1pPr>
          </a:lstStyle>
          <a:p>
            <a:r>
              <a:rPr lang="en-US" sz="1200" b="0" dirty="0">
                <a:solidFill>
                  <a:schemeClr val="tx1"/>
                </a:solidFill>
                <a:effectLst/>
                <a:latin typeface="Adobe Gothic Std B" pitchFamily="34" charset="-128"/>
                <a:ea typeface="Adobe Gothic Std B" pitchFamily="34" charset="-128"/>
              </a:rPr>
              <a:t>Certification </a:t>
            </a:r>
            <a:r>
              <a:rPr lang="en-US" sz="1200" b="0" dirty="0" smtClean="0">
                <a:solidFill>
                  <a:schemeClr val="tx1"/>
                </a:solidFill>
                <a:effectLst/>
                <a:latin typeface="Adobe Gothic Std B" pitchFamily="34" charset="-128"/>
                <a:ea typeface="Adobe Gothic Std B" pitchFamily="34" charset="-128"/>
              </a:rPr>
              <a:t/>
            </a:r>
            <a:br>
              <a:rPr lang="en-US" sz="1200" b="0" dirty="0" smtClean="0">
                <a:solidFill>
                  <a:schemeClr val="tx1"/>
                </a:solidFill>
                <a:effectLst/>
                <a:latin typeface="Adobe Gothic Std B" pitchFamily="34" charset="-128"/>
                <a:ea typeface="Adobe Gothic Std B" pitchFamily="34" charset="-128"/>
              </a:rPr>
            </a:br>
            <a:r>
              <a:rPr lang="en-US" sz="1200" b="0" dirty="0" smtClean="0">
                <a:solidFill>
                  <a:schemeClr val="tx1"/>
                </a:solidFill>
                <a:effectLst/>
                <a:latin typeface="Adobe Gothic Std B" pitchFamily="34" charset="-128"/>
                <a:ea typeface="Adobe Gothic Std B" pitchFamily="34" charset="-128"/>
              </a:rPr>
              <a:t>to </a:t>
            </a:r>
            <a:r>
              <a:rPr lang="en-US" sz="1200" b="0" dirty="0">
                <a:solidFill>
                  <a:schemeClr val="tx1"/>
                </a:solidFill>
                <a:effectLst/>
                <a:latin typeface="Adobe Gothic Std B" pitchFamily="34" charset="-128"/>
                <a:ea typeface="Adobe Gothic Std B" pitchFamily="34" charset="-128"/>
              </a:rPr>
              <a:t>prove competency</a:t>
            </a:r>
          </a:p>
        </p:txBody>
      </p:sp>
      <p:sp>
        <p:nvSpPr>
          <p:cNvPr id="35" name="TextBox 34"/>
          <p:cNvSpPr txBox="1"/>
          <p:nvPr/>
        </p:nvSpPr>
        <p:spPr>
          <a:xfrm>
            <a:off x="4114800" y="2045863"/>
            <a:ext cx="838200" cy="646331"/>
          </a:xfrm>
          <a:prstGeom prst="rect">
            <a:avLst/>
          </a:prstGeom>
          <a:noFill/>
          <a:effectLst>
            <a:glow rad="101600">
              <a:schemeClr val="accent6">
                <a:satMod val="175000"/>
                <a:alpha val="40000"/>
              </a:schemeClr>
            </a:glow>
          </a:effectLst>
        </p:spPr>
        <p:txBody>
          <a:bodyPr wrap="square" rtlCol="0">
            <a:spAutoFit/>
          </a:bodyPr>
          <a:lstStyle>
            <a:defPPr>
              <a:defRPr lang="en-US"/>
            </a:defPPr>
            <a:lvl1pPr>
              <a:defRPr sz="2800">
                <a:solidFill>
                  <a:srgbClr val="DE9930"/>
                </a:solidFill>
                <a:effectLst>
                  <a:glow rad="63500">
                    <a:schemeClr val="accent6">
                      <a:satMod val="175000"/>
                      <a:alpha val="40000"/>
                    </a:schemeClr>
                  </a:glow>
                  <a:innerShdw blurRad="63500" dist="50800" dir="8100000">
                    <a:prstClr val="black">
                      <a:alpha val="50000"/>
                    </a:prstClr>
                  </a:innerShdw>
                </a:effectLst>
                <a:latin typeface="Arial Black" pitchFamily="34" charset="0"/>
              </a:defRPr>
            </a:lvl1pPr>
          </a:lstStyle>
          <a:p>
            <a:pPr algn="r"/>
            <a:r>
              <a:rPr lang="en-US" sz="1200" dirty="0">
                <a:solidFill>
                  <a:schemeClr val="tx1"/>
                </a:solidFill>
                <a:effectLst/>
                <a:latin typeface="Adobe Gothic Std B" pitchFamily="34" charset="-128"/>
                <a:ea typeface="Adobe Gothic Std B" pitchFamily="34" charset="-128"/>
              </a:rPr>
              <a:t>Potential </a:t>
            </a:r>
            <a:r>
              <a:rPr lang="en-US" sz="1200" dirty="0" smtClean="0">
                <a:solidFill>
                  <a:schemeClr val="tx1"/>
                </a:solidFill>
                <a:effectLst/>
                <a:latin typeface="Adobe Gothic Std B" pitchFamily="34" charset="-128"/>
                <a:ea typeface="Adobe Gothic Std B" pitchFamily="34" charset="-128"/>
              </a:rPr>
              <a:t/>
            </a:r>
            <a:br>
              <a:rPr lang="en-US" sz="1200" dirty="0" smtClean="0">
                <a:solidFill>
                  <a:schemeClr val="tx1"/>
                </a:solidFill>
                <a:effectLst/>
                <a:latin typeface="Adobe Gothic Std B" pitchFamily="34" charset="-128"/>
                <a:ea typeface="Adobe Gothic Std B" pitchFamily="34" charset="-128"/>
              </a:rPr>
            </a:br>
            <a:r>
              <a:rPr lang="en-US" sz="1200" dirty="0" smtClean="0">
                <a:solidFill>
                  <a:schemeClr val="tx1"/>
                </a:solidFill>
                <a:effectLst/>
                <a:latin typeface="Adobe Gothic Std B" pitchFamily="34" charset="-128"/>
                <a:ea typeface="Adobe Gothic Std B" pitchFamily="34" charset="-128"/>
              </a:rPr>
              <a:t>Career </a:t>
            </a:r>
            <a:r>
              <a:rPr lang="en-US" sz="1200" dirty="0">
                <a:solidFill>
                  <a:schemeClr val="tx1"/>
                </a:solidFill>
                <a:effectLst/>
                <a:latin typeface="Adobe Gothic Std B" pitchFamily="34" charset="-128"/>
                <a:ea typeface="Adobe Gothic Std B" pitchFamily="34" charset="-128"/>
              </a:rPr>
              <a:t/>
            </a:r>
            <a:br>
              <a:rPr lang="en-US" sz="1200" dirty="0">
                <a:solidFill>
                  <a:schemeClr val="tx1"/>
                </a:solidFill>
                <a:effectLst/>
                <a:latin typeface="Adobe Gothic Std B" pitchFamily="34" charset="-128"/>
                <a:ea typeface="Adobe Gothic Std B" pitchFamily="34" charset="-128"/>
              </a:rPr>
            </a:br>
            <a:r>
              <a:rPr lang="en-US" sz="1200" dirty="0">
                <a:solidFill>
                  <a:schemeClr val="tx1"/>
                </a:solidFill>
                <a:effectLst/>
                <a:latin typeface="Adobe Gothic Std B" pitchFamily="34" charset="-128"/>
                <a:ea typeface="Adobe Gothic Std B" pitchFamily="34" charset="-128"/>
              </a:rPr>
              <a:t>Path</a:t>
            </a:r>
          </a:p>
        </p:txBody>
      </p:sp>
      <p:grpSp>
        <p:nvGrpSpPr>
          <p:cNvPr id="36" name="Group 35"/>
          <p:cNvGrpSpPr/>
          <p:nvPr/>
        </p:nvGrpSpPr>
        <p:grpSpPr>
          <a:xfrm>
            <a:off x="6417659" y="1638300"/>
            <a:ext cx="1126141" cy="2392036"/>
            <a:chOff x="7526526" y="1371600"/>
            <a:chExt cx="1465074" cy="3733800"/>
          </a:xfrm>
          <a:solidFill>
            <a:schemeClr val="tx2">
              <a:lumMod val="75000"/>
            </a:schemeClr>
          </a:solidFill>
        </p:grpSpPr>
        <p:grpSp>
          <p:nvGrpSpPr>
            <p:cNvPr id="37" name="Group 36"/>
            <p:cNvGrpSpPr/>
            <p:nvPr/>
          </p:nvGrpSpPr>
          <p:grpSpPr>
            <a:xfrm>
              <a:off x="7539522" y="1371600"/>
              <a:ext cx="696093" cy="2281237"/>
              <a:chOff x="5930160" y="2312"/>
              <a:chExt cx="696093" cy="2281237"/>
            </a:xfrm>
            <a:grpFill/>
            <a:scene3d>
              <a:camera prst="orthographicFront">
                <a:rot lat="0" lon="0" rev="0"/>
              </a:camera>
              <a:lightRig rig="balanced" dir="t">
                <a:rot lat="0" lon="0" rev="8700000"/>
              </a:lightRig>
            </a:scene3d>
          </p:grpSpPr>
          <p:sp>
            <p:nvSpPr>
              <p:cNvPr id="44" name="Rounded Rectangle 43"/>
              <p:cNvSpPr/>
              <p:nvPr/>
            </p:nvSpPr>
            <p:spPr>
              <a:xfrm>
                <a:off x="5930160" y="2312"/>
                <a:ext cx="696093" cy="228123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45" name="Rounded Rectangle 20"/>
              <p:cNvSpPr/>
              <p:nvPr/>
            </p:nvSpPr>
            <p:spPr>
              <a:xfrm>
                <a:off x="5950548" y="22700"/>
                <a:ext cx="655317" cy="2240461"/>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i="0" kern="1200" dirty="0" smtClean="0">
                    <a:solidFill>
                      <a:schemeClr val="bg1"/>
                    </a:solidFill>
                    <a:latin typeface="Adobe Gothic Std B" pitchFamily="34" charset="-128"/>
                    <a:ea typeface="Adobe Gothic Std B" pitchFamily="34" charset="-128"/>
                    <a:cs typeface="Arial" pitchFamily="34" charset="0"/>
                  </a:rPr>
                  <a:t>Engineering</a:t>
                </a:r>
              </a:p>
            </p:txBody>
          </p:sp>
        </p:grpSp>
        <p:grpSp>
          <p:nvGrpSpPr>
            <p:cNvPr id="38" name="Group 37"/>
            <p:cNvGrpSpPr/>
            <p:nvPr/>
          </p:nvGrpSpPr>
          <p:grpSpPr>
            <a:xfrm>
              <a:off x="7526526" y="3773409"/>
              <a:ext cx="1439543" cy="1331991"/>
              <a:chOff x="5930160" y="2477169"/>
              <a:chExt cx="696093" cy="1331991"/>
            </a:xfrm>
            <a:grpFill/>
            <a:scene3d>
              <a:camera prst="orthographicFront">
                <a:rot lat="0" lon="0" rev="0"/>
              </a:camera>
              <a:lightRig rig="balanced" dir="t">
                <a:rot lat="0" lon="0" rev="8700000"/>
              </a:lightRig>
            </a:scene3d>
          </p:grpSpPr>
          <p:sp>
            <p:nvSpPr>
              <p:cNvPr id="42" name="Rounded Rectangle 41"/>
              <p:cNvSpPr/>
              <p:nvPr/>
            </p:nvSpPr>
            <p:spPr>
              <a:xfrm>
                <a:off x="5930160" y="2477169"/>
                <a:ext cx="696093" cy="1331991"/>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43" name="Rounded Rectangle 12"/>
              <p:cNvSpPr/>
              <p:nvPr/>
            </p:nvSpPr>
            <p:spPr>
              <a:xfrm>
                <a:off x="5950548" y="2497557"/>
                <a:ext cx="655317" cy="1291215"/>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200" kern="1200" dirty="0" smtClean="0">
                    <a:solidFill>
                      <a:schemeClr val="bg1"/>
                    </a:solidFill>
                    <a:latin typeface="Adobe Gothic Std B" pitchFamily="34" charset="-128"/>
                    <a:ea typeface="Adobe Gothic Std B" pitchFamily="34" charset="-128"/>
                    <a:cs typeface="Arial" pitchFamily="34" charset="0"/>
                  </a:rPr>
                  <a:t>Autodesk Certified User</a:t>
                </a:r>
              </a:p>
            </p:txBody>
          </p:sp>
        </p:grpSp>
        <p:grpSp>
          <p:nvGrpSpPr>
            <p:cNvPr id="39" name="Group 38"/>
            <p:cNvGrpSpPr/>
            <p:nvPr/>
          </p:nvGrpSpPr>
          <p:grpSpPr>
            <a:xfrm>
              <a:off x="8295507" y="1371600"/>
              <a:ext cx="696093" cy="2281237"/>
              <a:chOff x="5930160" y="2312"/>
              <a:chExt cx="696093" cy="2281237"/>
            </a:xfrm>
            <a:grpFill/>
            <a:scene3d>
              <a:camera prst="orthographicFront">
                <a:rot lat="0" lon="0" rev="0"/>
              </a:camera>
              <a:lightRig rig="balanced" dir="t">
                <a:rot lat="0" lon="0" rev="8700000"/>
              </a:lightRig>
            </a:scene3d>
          </p:grpSpPr>
          <p:sp>
            <p:nvSpPr>
              <p:cNvPr id="40" name="Rounded Rectangle 39"/>
              <p:cNvSpPr/>
              <p:nvPr/>
            </p:nvSpPr>
            <p:spPr>
              <a:xfrm>
                <a:off x="5930160" y="2312"/>
                <a:ext cx="696093" cy="228123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41" name="Rounded Rectangle 20"/>
              <p:cNvSpPr/>
              <p:nvPr/>
            </p:nvSpPr>
            <p:spPr>
              <a:xfrm>
                <a:off x="5950548" y="22700"/>
                <a:ext cx="655317" cy="2240461"/>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i="0" kern="1200" dirty="0" smtClean="0">
                    <a:solidFill>
                      <a:schemeClr val="bg1"/>
                    </a:solidFill>
                    <a:latin typeface="Adobe Gothic Std B" pitchFamily="34" charset="-128"/>
                    <a:ea typeface="Adobe Gothic Std B" pitchFamily="34" charset="-128"/>
                    <a:cs typeface="Arial" pitchFamily="34" charset="0"/>
                  </a:rPr>
                  <a:t>Construction</a:t>
                </a:r>
              </a:p>
            </p:txBody>
          </p:sp>
        </p:grpSp>
      </p:grpSp>
      <p:sp>
        <p:nvSpPr>
          <p:cNvPr id="46" name="Rounded Rectangle 45"/>
          <p:cNvSpPr/>
          <p:nvPr/>
        </p:nvSpPr>
        <p:spPr>
          <a:xfrm>
            <a:off x="5115389" y="4133850"/>
            <a:ext cx="2428410" cy="419100"/>
          </a:xfrm>
          <a:prstGeom prst="roundRect">
            <a:avLst>
              <a:gd name="adj" fmla="val 10000"/>
            </a:avLst>
          </a:prstGeom>
          <a:solidFill>
            <a:srgbClr val="4D74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nchor="ctr"/>
          <a:lstStyle/>
          <a:p>
            <a:pPr algn="ctr"/>
            <a:r>
              <a:rPr lang="en-US" sz="1200" dirty="0" smtClean="0">
                <a:latin typeface="Adobe Gothic Std B" pitchFamily="34" charset="-128"/>
                <a:ea typeface="Adobe Gothic Std B" pitchFamily="34" charset="-128"/>
              </a:rPr>
              <a:t>Internet and Computing Core Certification (IC</a:t>
            </a:r>
            <a:r>
              <a:rPr lang="en-US" sz="1200" baseline="30000" dirty="0" smtClean="0">
                <a:latin typeface="Adobe Gothic Std B" pitchFamily="34" charset="-128"/>
                <a:ea typeface="Adobe Gothic Std B" pitchFamily="34" charset="-128"/>
              </a:rPr>
              <a:t>3</a:t>
            </a:r>
            <a:r>
              <a:rPr lang="en-US" sz="1200" dirty="0" smtClean="0">
                <a:latin typeface="Adobe Gothic Std B" pitchFamily="34" charset="-128"/>
                <a:ea typeface="Adobe Gothic Std B" pitchFamily="34" charset="-128"/>
              </a:rPr>
              <a:t>) </a:t>
            </a:r>
            <a:endParaRPr lang="en-US" sz="1200" dirty="0">
              <a:latin typeface="Adobe Gothic Std B" pitchFamily="34" charset="-128"/>
              <a:ea typeface="Adobe Gothic Std B" pitchFamily="34" charset="-128"/>
            </a:endParaRPr>
          </a:p>
        </p:txBody>
      </p:sp>
      <p:grpSp>
        <p:nvGrpSpPr>
          <p:cNvPr id="47" name="Group 46"/>
          <p:cNvGrpSpPr/>
          <p:nvPr/>
        </p:nvGrpSpPr>
        <p:grpSpPr>
          <a:xfrm>
            <a:off x="5105400" y="1627514"/>
            <a:ext cx="1126141" cy="2392036"/>
            <a:chOff x="7526526" y="1371600"/>
            <a:chExt cx="1465074" cy="3733800"/>
          </a:xfrm>
          <a:solidFill>
            <a:srgbClr val="339E35"/>
          </a:solidFill>
        </p:grpSpPr>
        <p:grpSp>
          <p:nvGrpSpPr>
            <p:cNvPr id="48" name="Group 47"/>
            <p:cNvGrpSpPr/>
            <p:nvPr/>
          </p:nvGrpSpPr>
          <p:grpSpPr>
            <a:xfrm>
              <a:off x="7539522" y="1371600"/>
              <a:ext cx="696093" cy="2281237"/>
              <a:chOff x="5930160" y="2312"/>
              <a:chExt cx="696093" cy="2281237"/>
            </a:xfrm>
            <a:grpFill/>
            <a:scene3d>
              <a:camera prst="orthographicFront">
                <a:rot lat="0" lon="0" rev="0"/>
              </a:camera>
              <a:lightRig rig="balanced" dir="t">
                <a:rot lat="0" lon="0" rev="8700000"/>
              </a:lightRig>
            </a:scene3d>
          </p:grpSpPr>
          <p:sp>
            <p:nvSpPr>
              <p:cNvPr id="55" name="Rounded Rectangle 54"/>
              <p:cNvSpPr/>
              <p:nvPr/>
            </p:nvSpPr>
            <p:spPr>
              <a:xfrm>
                <a:off x="5930160" y="2312"/>
                <a:ext cx="696093" cy="2281237"/>
              </a:xfrm>
              <a:prstGeom prst="roundRect">
                <a:avLst>
                  <a:gd name="adj" fmla="val 1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56" name="Rounded Rectangle 20"/>
              <p:cNvSpPr/>
              <p:nvPr/>
            </p:nvSpPr>
            <p:spPr>
              <a:xfrm>
                <a:off x="5950548" y="22700"/>
                <a:ext cx="655317" cy="224046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i="0" kern="1200" dirty="0" smtClean="0">
                    <a:solidFill>
                      <a:schemeClr val="bg1"/>
                    </a:solidFill>
                    <a:latin typeface="Adobe Gothic Std B" pitchFamily="34" charset="-128"/>
                    <a:ea typeface="Adobe Gothic Std B" pitchFamily="34" charset="-128"/>
                    <a:cs typeface="Arial" pitchFamily="34" charset="0"/>
                  </a:rPr>
                  <a:t>Web Technologies</a:t>
                </a:r>
              </a:p>
            </p:txBody>
          </p:sp>
        </p:grpSp>
        <p:grpSp>
          <p:nvGrpSpPr>
            <p:cNvPr id="49" name="Group 48"/>
            <p:cNvGrpSpPr/>
            <p:nvPr/>
          </p:nvGrpSpPr>
          <p:grpSpPr>
            <a:xfrm>
              <a:off x="7526526" y="3773409"/>
              <a:ext cx="1439543" cy="1331991"/>
              <a:chOff x="5930160" y="2477169"/>
              <a:chExt cx="696093" cy="1331991"/>
            </a:xfrm>
            <a:grpFill/>
            <a:scene3d>
              <a:camera prst="orthographicFront">
                <a:rot lat="0" lon="0" rev="0"/>
              </a:camera>
              <a:lightRig rig="balanced" dir="t">
                <a:rot lat="0" lon="0" rev="8700000"/>
              </a:lightRig>
            </a:scene3d>
          </p:grpSpPr>
          <p:sp>
            <p:nvSpPr>
              <p:cNvPr id="53" name="Rounded Rectangle 52"/>
              <p:cNvSpPr/>
              <p:nvPr/>
            </p:nvSpPr>
            <p:spPr>
              <a:xfrm>
                <a:off x="5930160" y="2477169"/>
                <a:ext cx="696093" cy="1331991"/>
              </a:xfrm>
              <a:prstGeom prst="roundRect">
                <a:avLst>
                  <a:gd name="adj" fmla="val 1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54" name="Rounded Rectangle 12"/>
              <p:cNvSpPr/>
              <p:nvPr/>
            </p:nvSpPr>
            <p:spPr>
              <a:xfrm>
                <a:off x="5950548" y="2497557"/>
                <a:ext cx="655317" cy="1291215"/>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200" kern="1200" dirty="0" smtClean="0">
                    <a:solidFill>
                      <a:schemeClr val="bg1"/>
                    </a:solidFill>
                    <a:latin typeface="Adobe Gothic Std B" pitchFamily="34" charset="-128"/>
                    <a:ea typeface="Adobe Gothic Std B" pitchFamily="34" charset="-128"/>
                    <a:cs typeface="Arial" pitchFamily="34" charset="0"/>
                  </a:rPr>
                  <a:t>Adobe Certified Associate</a:t>
                </a:r>
              </a:p>
            </p:txBody>
          </p:sp>
        </p:grpSp>
        <p:grpSp>
          <p:nvGrpSpPr>
            <p:cNvPr id="50" name="Group 49"/>
            <p:cNvGrpSpPr/>
            <p:nvPr/>
          </p:nvGrpSpPr>
          <p:grpSpPr>
            <a:xfrm>
              <a:off x="8295507" y="1371600"/>
              <a:ext cx="696093" cy="2281237"/>
              <a:chOff x="5930160" y="2312"/>
              <a:chExt cx="696093" cy="2281237"/>
            </a:xfrm>
            <a:grpFill/>
            <a:scene3d>
              <a:camera prst="orthographicFront">
                <a:rot lat="0" lon="0" rev="0"/>
              </a:camera>
              <a:lightRig rig="balanced" dir="t">
                <a:rot lat="0" lon="0" rev="8700000"/>
              </a:lightRig>
            </a:scene3d>
          </p:grpSpPr>
          <p:sp>
            <p:nvSpPr>
              <p:cNvPr id="51" name="Rounded Rectangle 50"/>
              <p:cNvSpPr/>
              <p:nvPr/>
            </p:nvSpPr>
            <p:spPr>
              <a:xfrm>
                <a:off x="5930160" y="2312"/>
                <a:ext cx="696093" cy="2281237"/>
              </a:xfrm>
              <a:prstGeom prst="roundRect">
                <a:avLst>
                  <a:gd name="adj" fmla="val 100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52" name="Rounded Rectangle 20"/>
              <p:cNvSpPr/>
              <p:nvPr/>
            </p:nvSpPr>
            <p:spPr>
              <a:xfrm>
                <a:off x="5950548" y="22700"/>
                <a:ext cx="655317" cy="2240461"/>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i="0" kern="1200" dirty="0" smtClean="0">
                    <a:solidFill>
                      <a:schemeClr val="bg1"/>
                    </a:solidFill>
                    <a:latin typeface="Adobe Gothic Std B" pitchFamily="34" charset="-128"/>
                    <a:ea typeface="Adobe Gothic Std B" pitchFamily="34" charset="-128"/>
                    <a:cs typeface="Arial" pitchFamily="34" charset="0"/>
                  </a:rPr>
                  <a:t>Print, Graphics, and Media</a:t>
                </a:r>
              </a:p>
            </p:txBody>
          </p:sp>
        </p:grpSp>
      </p:grpSp>
      <p:pic>
        <p:nvPicPr>
          <p:cNvPr id="57" name="Picture 5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3264" y="1733550"/>
            <a:ext cx="3162301" cy="2971800"/>
          </a:xfrm>
          <a:prstGeom prst="rect">
            <a:avLst/>
          </a:prstGeom>
        </p:spPr>
      </p:pic>
    </p:spTree>
    <p:extLst>
      <p:ext uri="{BB962C8B-B14F-4D97-AF65-F5344CB8AC3E}">
        <p14:creationId xmlns:p14="http://schemas.microsoft.com/office/powerpoint/2010/main" val="978080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grpSp>
        <p:nvGrpSpPr>
          <p:cNvPr id="55" name="Group 54"/>
          <p:cNvGrpSpPr/>
          <p:nvPr/>
        </p:nvGrpSpPr>
        <p:grpSpPr>
          <a:xfrm>
            <a:off x="3838575" y="1627514"/>
            <a:ext cx="2024633" cy="2416126"/>
            <a:chOff x="3838575" y="1584538"/>
            <a:chExt cx="2024633" cy="2416126"/>
          </a:xfrm>
        </p:grpSpPr>
        <p:grpSp>
          <p:nvGrpSpPr>
            <p:cNvPr id="17" name="Group 16"/>
            <p:cNvGrpSpPr/>
            <p:nvPr/>
          </p:nvGrpSpPr>
          <p:grpSpPr>
            <a:xfrm>
              <a:off x="3838575" y="1584538"/>
              <a:ext cx="384943" cy="1563793"/>
              <a:chOff x="10580" y="302393"/>
              <a:chExt cx="696093" cy="1981156"/>
            </a:xfrm>
            <a:solidFill>
              <a:schemeClr val="accent1">
                <a:lumMod val="75000"/>
              </a:schemeClr>
            </a:solidFill>
            <a:scene3d>
              <a:camera prst="orthographicFront">
                <a:rot lat="0" lon="0" rev="0"/>
              </a:camera>
              <a:lightRig rig="balanced" dir="t">
                <a:rot lat="0" lon="0" rev="8700000"/>
              </a:lightRig>
            </a:scene3d>
          </p:grpSpPr>
          <p:sp>
            <p:nvSpPr>
              <p:cNvPr id="33" name="Rounded Rectangle 32"/>
              <p:cNvSpPr/>
              <p:nvPr/>
            </p:nvSpPr>
            <p:spPr>
              <a:xfrm>
                <a:off x="10580" y="302393"/>
                <a:ext cx="696093" cy="1981156"/>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4" name="Rounded Rectangle 4"/>
              <p:cNvSpPr/>
              <p:nvPr/>
            </p:nvSpPr>
            <p:spPr>
              <a:xfrm>
                <a:off x="30969" y="302393"/>
                <a:ext cx="655318" cy="1960768"/>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i="0" kern="1200" dirty="0" smtClean="0">
                    <a:solidFill>
                      <a:schemeClr val="bg1"/>
                    </a:solidFill>
                    <a:latin typeface="Adobe Gothic Std B" pitchFamily="34" charset="-128"/>
                    <a:ea typeface="Adobe Gothic Std B" pitchFamily="34" charset="-128"/>
                    <a:cs typeface="Arial" pitchFamily="34" charset="0"/>
                  </a:rPr>
                  <a:t>IT and Network Administrators</a:t>
                </a:r>
              </a:p>
            </p:txBody>
          </p:sp>
        </p:grpSp>
        <p:grpSp>
          <p:nvGrpSpPr>
            <p:cNvPr id="18" name="Group 17"/>
            <p:cNvGrpSpPr/>
            <p:nvPr/>
          </p:nvGrpSpPr>
          <p:grpSpPr>
            <a:xfrm>
              <a:off x="4248668" y="1584538"/>
              <a:ext cx="384943" cy="1563793"/>
              <a:chOff x="735910" y="302393"/>
              <a:chExt cx="696093" cy="1981156"/>
            </a:xfrm>
            <a:solidFill>
              <a:schemeClr val="accent1">
                <a:lumMod val="75000"/>
              </a:schemeClr>
            </a:solidFill>
            <a:scene3d>
              <a:camera prst="orthographicFront">
                <a:rot lat="0" lon="0" rev="0"/>
              </a:camera>
              <a:lightRig rig="balanced" dir="t">
                <a:rot lat="0" lon="0" rev="8700000"/>
              </a:lightRig>
            </a:scene3d>
          </p:grpSpPr>
          <p:sp>
            <p:nvSpPr>
              <p:cNvPr id="31" name="Rounded Rectangle 30"/>
              <p:cNvSpPr/>
              <p:nvPr/>
            </p:nvSpPr>
            <p:spPr>
              <a:xfrm>
                <a:off x="735910" y="302393"/>
                <a:ext cx="696093" cy="1981156"/>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2" name="Rounded Rectangle 6"/>
              <p:cNvSpPr/>
              <p:nvPr/>
            </p:nvSpPr>
            <p:spPr>
              <a:xfrm>
                <a:off x="756299" y="302393"/>
                <a:ext cx="655318" cy="1960768"/>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algn="ctr" defTabSz="711200">
                  <a:lnSpc>
                    <a:spcPct val="90000"/>
                  </a:lnSpc>
                  <a:spcBef>
                    <a:spcPct val="0"/>
                  </a:spcBef>
                  <a:spcAft>
                    <a:spcPct val="35000"/>
                  </a:spcAft>
                </a:pPr>
                <a:r>
                  <a:rPr lang="en-US" sz="1200" dirty="0" smtClean="0">
                    <a:solidFill>
                      <a:schemeClr val="bg1"/>
                    </a:solidFill>
                    <a:latin typeface="Adobe Gothic Std B" pitchFamily="34" charset="-128"/>
                    <a:ea typeface="Adobe Gothic Std B" pitchFamily="34" charset="-128"/>
                    <a:cs typeface="Arial" pitchFamily="34" charset="0"/>
                  </a:rPr>
                  <a:t>Systems Engineers</a:t>
                </a:r>
                <a:endParaRPr lang="en-US" sz="1200" dirty="0">
                  <a:solidFill>
                    <a:schemeClr val="bg1"/>
                  </a:solidFill>
                  <a:latin typeface="Adobe Gothic Std B" pitchFamily="34" charset="-128"/>
                  <a:ea typeface="Adobe Gothic Std B" pitchFamily="34" charset="-128"/>
                  <a:cs typeface="Arial" pitchFamily="34" charset="0"/>
                </a:endParaRPr>
              </a:p>
            </p:txBody>
          </p:sp>
        </p:grpSp>
        <p:grpSp>
          <p:nvGrpSpPr>
            <p:cNvPr id="19" name="Group 18"/>
            <p:cNvGrpSpPr/>
            <p:nvPr/>
          </p:nvGrpSpPr>
          <p:grpSpPr>
            <a:xfrm>
              <a:off x="4658761" y="1584538"/>
              <a:ext cx="384943" cy="1563793"/>
              <a:chOff x="1490475" y="302393"/>
              <a:chExt cx="696093" cy="1981156"/>
            </a:xfrm>
            <a:solidFill>
              <a:schemeClr val="accent1">
                <a:lumMod val="75000"/>
              </a:schemeClr>
            </a:solidFill>
            <a:scene3d>
              <a:camera prst="orthographicFront">
                <a:rot lat="0" lon="0" rev="0"/>
              </a:camera>
              <a:lightRig rig="balanced" dir="t">
                <a:rot lat="0" lon="0" rev="8700000"/>
              </a:lightRig>
            </a:scene3d>
          </p:grpSpPr>
          <p:sp>
            <p:nvSpPr>
              <p:cNvPr id="29" name="Rounded Rectangle 28"/>
              <p:cNvSpPr/>
              <p:nvPr/>
            </p:nvSpPr>
            <p:spPr>
              <a:xfrm>
                <a:off x="1490475" y="302393"/>
                <a:ext cx="696093" cy="1981156"/>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0" name="Rounded Rectangle 8"/>
              <p:cNvSpPr/>
              <p:nvPr/>
            </p:nvSpPr>
            <p:spPr>
              <a:xfrm>
                <a:off x="1510864" y="302393"/>
                <a:ext cx="655318" cy="1960768"/>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dirty="0" smtClean="0">
                    <a:solidFill>
                      <a:schemeClr val="bg1"/>
                    </a:solidFill>
                    <a:latin typeface="Adobe Gothic Std B" pitchFamily="34" charset="-128"/>
                    <a:ea typeface="Adobe Gothic Std B" pitchFamily="34" charset="-128"/>
                    <a:cs typeface="Arial" pitchFamily="34" charset="0"/>
                  </a:rPr>
                  <a:t>Systems Administrators</a:t>
                </a:r>
                <a:endParaRPr lang="en-US" sz="1200" dirty="0">
                  <a:solidFill>
                    <a:schemeClr val="bg1"/>
                  </a:solidFill>
                  <a:latin typeface="Adobe Gothic Std B" pitchFamily="34" charset="-128"/>
                  <a:ea typeface="Adobe Gothic Std B" pitchFamily="34" charset="-128"/>
                  <a:cs typeface="Arial" pitchFamily="34" charset="0"/>
                </a:endParaRPr>
              </a:p>
            </p:txBody>
          </p:sp>
        </p:grpSp>
        <p:grpSp>
          <p:nvGrpSpPr>
            <p:cNvPr id="20" name="Group 19"/>
            <p:cNvGrpSpPr/>
            <p:nvPr/>
          </p:nvGrpSpPr>
          <p:grpSpPr>
            <a:xfrm>
              <a:off x="5068854" y="1584538"/>
              <a:ext cx="384943" cy="1563793"/>
              <a:chOff x="2215805" y="302393"/>
              <a:chExt cx="696093" cy="1981156"/>
            </a:xfrm>
            <a:solidFill>
              <a:schemeClr val="accent1">
                <a:lumMod val="75000"/>
              </a:schemeClr>
            </a:solidFill>
            <a:scene3d>
              <a:camera prst="orthographicFront">
                <a:rot lat="0" lon="0" rev="0"/>
              </a:camera>
              <a:lightRig rig="balanced" dir="t">
                <a:rot lat="0" lon="0" rev="8700000"/>
              </a:lightRig>
            </a:scene3d>
          </p:grpSpPr>
          <p:sp>
            <p:nvSpPr>
              <p:cNvPr id="27" name="Rounded Rectangle 26"/>
              <p:cNvSpPr/>
              <p:nvPr/>
            </p:nvSpPr>
            <p:spPr>
              <a:xfrm>
                <a:off x="2215805" y="302393"/>
                <a:ext cx="696093" cy="1981156"/>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8" name="Rounded Rectangle 10"/>
              <p:cNvSpPr/>
              <p:nvPr/>
            </p:nvSpPr>
            <p:spPr>
              <a:xfrm>
                <a:off x="2236194" y="302393"/>
                <a:ext cx="655318" cy="1960768"/>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algn="ctr" defTabSz="711200">
                  <a:lnSpc>
                    <a:spcPct val="90000"/>
                  </a:lnSpc>
                  <a:spcBef>
                    <a:spcPct val="0"/>
                  </a:spcBef>
                  <a:spcAft>
                    <a:spcPct val="35000"/>
                  </a:spcAft>
                </a:pPr>
                <a:r>
                  <a:rPr lang="en-US" sz="1200" dirty="0" smtClean="0">
                    <a:solidFill>
                      <a:schemeClr val="bg1"/>
                    </a:solidFill>
                    <a:latin typeface="Adobe Gothic Std B" pitchFamily="34" charset="-128"/>
                    <a:ea typeface="Adobe Gothic Std B" pitchFamily="34" charset="-128"/>
                    <a:cs typeface="Arial" pitchFamily="34" charset="0"/>
                  </a:rPr>
                  <a:t>Solution Architects</a:t>
                </a:r>
                <a:endParaRPr lang="en-US" sz="1200" dirty="0">
                  <a:solidFill>
                    <a:schemeClr val="bg1"/>
                  </a:solidFill>
                  <a:latin typeface="Adobe Gothic Std B" pitchFamily="34" charset="-128"/>
                  <a:ea typeface="Adobe Gothic Std B" pitchFamily="34" charset="-128"/>
                  <a:cs typeface="Arial" pitchFamily="34" charset="0"/>
                </a:endParaRPr>
              </a:p>
            </p:txBody>
          </p:sp>
        </p:grpSp>
        <p:grpSp>
          <p:nvGrpSpPr>
            <p:cNvPr id="21" name="Group 20"/>
            <p:cNvGrpSpPr/>
            <p:nvPr/>
          </p:nvGrpSpPr>
          <p:grpSpPr>
            <a:xfrm>
              <a:off x="3849850" y="3219080"/>
              <a:ext cx="2002083" cy="781584"/>
              <a:chOff x="1490475" y="2477169"/>
              <a:chExt cx="1421423" cy="1331991"/>
            </a:xfrm>
            <a:solidFill>
              <a:schemeClr val="accent1">
                <a:lumMod val="75000"/>
              </a:schemeClr>
            </a:solidFill>
            <a:scene3d>
              <a:camera prst="orthographicFront">
                <a:rot lat="0" lon="0" rev="0"/>
              </a:camera>
              <a:lightRig rig="balanced" dir="t">
                <a:rot lat="0" lon="0" rev="8700000"/>
              </a:lightRig>
            </a:scene3d>
          </p:grpSpPr>
          <p:sp>
            <p:nvSpPr>
              <p:cNvPr id="25" name="Rounded Rectangle 24"/>
              <p:cNvSpPr/>
              <p:nvPr/>
            </p:nvSpPr>
            <p:spPr>
              <a:xfrm>
                <a:off x="1490475" y="2477169"/>
                <a:ext cx="1421423" cy="1331991"/>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6" name="Rounded Rectangle 6"/>
              <p:cNvSpPr/>
              <p:nvPr/>
            </p:nvSpPr>
            <p:spPr>
              <a:xfrm>
                <a:off x="1529488" y="2516182"/>
                <a:ext cx="1343397" cy="1253965"/>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200" kern="1200" dirty="0" smtClean="0">
                    <a:solidFill>
                      <a:schemeClr val="bg1"/>
                    </a:solidFill>
                    <a:latin typeface="Adobe Gothic Std B" pitchFamily="34" charset="-128"/>
                    <a:ea typeface="Adobe Gothic Std B" pitchFamily="34" charset="-128"/>
                    <a:cs typeface="Arial" pitchFamily="34" charset="0"/>
                  </a:rPr>
                  <a:t>HP Accredited Technical Associate</a:t>
                </a:r>
              </a:p>
            </p:txBody>
          </p:sp>
        </p:grpSp>
        <p:grpSp>
          <p:nvGrpSpPr>
            <p:cNvPr id="22" name="Group 21"/>
            <p:cNvGrpSpPr/>
            <p:nvPr/>
          </p:nvGrpSpPr>
          <p:grpSpPr>
            <a:xfrm>
              <a:off x="5478265" y="1584538"/>
              <a:ext cx="384943" cy="1563793"/>
              <a:chOff x="2215805" y="302393"/>
              <a:chExt cx="696093" cy="1981156"/>
            </a:xfrm>
            <a:solidFill>
              <a:schemeClr val="accent1">
                <a:lumMod val="75000"/>
              </a:schemeClr>
            </a:solidFill>
            <a:scene3d>
              <a:camera prst="orthographicFront">
                <a:rot lat="0" lon="0" rev="0"/>
              </a:camera>
              <a:lightRig rig="balanced" dir="t">
                <a:rot lat="0" lon="0" rev="8700000"/>
              </a:lightRig>
            </a:scene3d>
          </p:grpSpPr>
          <p:sp>
            <p:nvSpPr>
              <p:cNvPr id="23" name="Rounded Rectangle 22"/>
              <p:cNvSpPr/>
              <p:nvPr/>
            </p:nvSpPr>
            <p:spPr>
              <a:xfrm>
                <a:off x="2215805" y="302393"/>
                <a:ext cx="696093" cy="1981156"/>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4" name="Rounded Rectangle 10"/>
              <p:cNvSpPr/>
              <p:nvPr/>
            </p:nvSpPr>
            <p:spPr>
              <a:xfrm>
                <a:off x="2236194" y="302393"/>
                <a:ext cx="655318" cy="1960768"/>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algn="ctr" defTabSz="711200">
                  <a:lnSpc>
                    <a:spcPct val="90000"/>
                  </a:lnSpc>
                  <a:spcBef>
                    <a:spcPct val="0"/>
                  </a:spcBef>
                  <a:spcAft>
                    <a:spcPct val="35000"/>
                  </a:spcAft>
                </a:pPr>
                <a:r>
                  <a:rPr lang="en-US" sz="1200" dirty="0" smtClean="0">
                    <a:solidFill>
                      <a:schemeClr val="bg1"/>
                    </a:solidFill>
                    <a:latin typeface="Adobe Gothic Std B" pitchFamily="34" charset="-128"/>
                    <a:ea typeface="Adobe Gothic Std B" pitchFamily="34" charset="-128"/>
                    <a:cs typeface="Arial" pitchFamily="34" charset="0"/>
                  </a:rPr>
                  <a:t>Support Technicians</a:t>
                </a:r>
                <a:endParaRPr lang="en-US" sz="1200" dirty="0">
                  <a:solidFill>
                    <a:schemeClr val="bg1"/>
                  </a:solidFill>
                  <a:latin typeface="Adobe Gothic Std B" pitchFamily="34" charset="-128"/>
                  <a:ea typeface="Adobe Gothic Std B" pitchFamily="34" charset="-128"/>
                  <a:cs typeface="Arial" pitchFamily="34" charset="0"/>
                </a:endParaRPr>
              </a:p>
            </p:txBody>
          </p:sp>
        </p:grpSp>
      </p:grpSp>
      <p:sp>
        <p:nvSpPr>
          <p:cNvPr id="35" name="Rounded Rectangle 34"/>
          <p:cNvSpPr/>
          <p:nvPr/>
        </p:nvSpPr>
        <p:spPr>
          <a:xfrm>
            <a:off x="3849849" y="4137563"/>
            <a:ext cx="3749327" cy="312988"/>
          </a:xfrm>
          <a:prstGeom prst="roundRect">
            <a:avLst>
              <a:gd name="adj" fmla="val 10000"/>
            </a:avLst>
          </a:prstGeom>
          <a:solidFill>
            <a:srgbClr val="4D74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nchor="ctr"/>
          <a:lstStyle/>
          <a:p>
            <a:pPr algn="ctr"/>
            <a:r>
              <a:rPr lang="en-US" sz="1200" dirty="0">
                <a:latin typeface="Adobe Gothic Std B" pitchFamily="34" charset="-128"/>
                <a:ea typeface="Adobe Gothic Std B" pitchFamily="34" charset="-128"/>
              </a:rPr>
              <a:t>Internet and Computing Core Certification (IC3) </a:t>
            </a:r>
          </a:p>
        </p:txBody>
      </p:sp>
      <p:sp>
        <p:nvSpPr>
          <p:cNvPr id="52" name="TextBox 51"/>
          <p:cNvSpPr txBox="1"/>
          <p:nvPr/>
        </p:nvSpPr>
        <p:spPr>
          <a:xfrm>
            <a:off x="2667000" y="4072235"/>
            <a:ext cx="1143000" cy="461665"/>
          </a:xfrm>
          <a:prstGeom prst="rect">
            <a:avLst/>
          </a:prstGeom>
          <a:noFill/>
          <a:effectLst>
            <a:glow rad="101600">
              <a:schemeClr val="accent6">
                <a:satMod val="175000"/>
                <a:alpha val="40000"/>
              </a:schemeClr>
            </a:glow>
          </a:effectLst>
        </p:spPr>
        <p:txBody>
          <a:bodyPr wrap="square" rtlCol="0">
            <a:spAutoFit/>
          </a:bodyPr>
          <a:lstStyle>
            <a:defPPr>
              <a:defRPr lang="en-US"/>
            </a:defPPr>
            <a:lvl1pPr algn="r">
              <a:defRPr b="1">
                <a:solidFill>
                  <a:srgbClr val="0070C0"/>
                </a:solidFill>
                <a:effectLst>
                  <a:innerShdw blurRad="63500" dist="50800" dir="8100000">
                    <a:prstClr val="black">
                      <a:alpha val="50000"/>
                    </a:prstClr>
                  </a:innerShdw>
                </a:effectLst>
                <a:latin typeface="Kozuka Gothic Pr6N L" pitchFamily="34" charset="-128"/>
                <a:ea typeface="Kozuka Gothic Pr6N L" pitchFamily="34" charset="-128"/>
              </a:defRPr>
            </a:lvl1pPr>
          </a:lstStyle>
          <a:p>
            <a:r>
              <a:rPr lang="en-US" sz="1200" b="0" dirty="0">
                <a:solidFill>
                  <a:schemeClr val="tx1"/>
                </a:solidFill>
                <a:effectLst/>
                <a:latin typeface="Adobe Gothic Std B" pitchFamily="34" charset="-128"/>
                <a:ea typeface="Adobe Gothic Std B" pitchFamily="34" charset="-128"/>
              </a:rPr>
              <a:t>Foundational Knowledge</a:t>
            </a:r>
          </a:p>
        </p:txBody>
      </p:sp>
      <p:sp>
        <p:nvSpPr>
          <p:cNvPr id="53" name="TextBox 52"/>
          <p:cNvSpPr txBox="1"/>
          <p:nvPr/>
        </p:nvSpPr>
        <p:spPr>
          <a:xfrm>
            <a:off x="2743200" y="3261453"/>
            <a:ext cx="1066800" cy="646331"/>
          </a:xfrm>
          <a:prstGeom prst="rect">
            <a:avLst/>
          </a:prstGeom>
          <a:noFill/>
          <a:effectLst>
            <a:glow rad="101600">
              <a:schemeClr val="accent6">
                <a:satMod val="175000"/>
                <a:alpha val="40000"/>
              </a:schemeClr>
            </a:glow>
          </a:effectLst>
        </p:spPr>
        <p:txBody>
          <a:bodyPr wrap="square" rtlCol="0">
            <a:spAutoFit/>
          </a:bodyPr>
          <a:lstStyle>
            <a:defPPr>
              <a:defRPr lang="en-US"/>
            </a:defPPr>
            <a:lvl1pPr algn="r">
              <a:defRPr sz="2400" b="1">
                <a:solidFill>
                  <a:srgbClr val="0070C0"/>
                </a:solidFill>
                <a:effectLst>
                  <a:innerShdw blurRad="63500" dist="50800" dir="8100000">
                    <a:prstClr val="black">
                      <a:alpha val="50000"/>
                    </a:prstClr>
                  </a:innerShdw>
                </a:effectLst>
                <a:latin typeface="Kozuka Gothic Pr6N L" pitchFamily="34" charset="-128"/>
                <a:ea typeface="Kozuka Gothic Pr6N L" pitchFamily="34" charset="-128"/>
              </a:defRPr>
            </a:lvl1pPr>
          </a:lstStyle>
          <a:p>
            <a:r>
              <a:rPr lang="en-US" sz="1200" b="0" dirty="0">
                <a:solidFill>
                  <a:schemeClr val="tx1"/>
                </a:solidFill>
                <a:effectLst/>
                <a:latin typeface="Adobe Gothic Std B" pitchFamily="34" charset="-128"/>
                <a:ea typeface="Adobe Gothic Std B" pitchFamily="34" charset="-128"/>
              </a:rPr>
              <a:t>Certification </a:t>
            </a:r>
            <a:r>
              <a:rPr lang="en-US" sz="1200" b="0" dirty="0" smtClean="0">
                <a:solidFill>
                  <a:schemeClr val="tx1"/>
                </a:solidFill>
                <a:effectLst/>
                <a:latin typeface="Adobe Gothic Std B" pitchFamily="34" charset="-128"/>
                <a:ea typeface="Adobe Gothic Std B" pitchFamily="34" charset="-128"/>
              </a:rPr>
              <a:t/>
            </a:r>
            <a:br>
              <a:rPr lang="en-US" sz="1200" b="0" dirty="0" smtClean="0">
                <a:solidFill>
                  <a:schemeClr val="tx1"/>
                </a:solidFill>
                <a:effectLst/>
                <a:latin typeface="Adobe Gothic Std B" pitchFamily="34" charset="-128"/>
                <a:ea typeface="Adobe Gothic Std B" pitchFamily="34" charset="-128"/>
              </a:rPr>
            </a:br>
            <a:r>
              <a:rPr lang="en-US" sz="1200" b="0" dirty="0" smtClean="0">
                <a:solidFill>
                  <a:schemeClr val="tx1"/>
                </a:solidFill>
                <a:effectLst/>
                <a:latin typeface="Adobe Gothic Std B" pitchFamily="34" charset="-128"/>
                <a:ea typeface="Adobe Gothic Std B" pitchFamily="34" charset="-128"/>
              </a:rPr>
              <a:t>to </a:t>
            </a:r>
            <a:r>
              <a:rPr lang="en-US" sz="1200" b="0" dirty="0">
                <a:solidFill>
                  <a:schemeClr val="tx1"/>
                </a:solidFill>
                <a:effectLst/>
                <a:latin typeface="Adobe Gothic Std B" pitchFamily="34" charset="-128"/>
                <a:ea typeface="Adobe Gothic Std B" pitchFamily="34" charset="-128"/>
              </a:rPr>
              <a:t>prove competency</a:t>
            </a:r>
          </a:p>
        </p:txBody>
      </p:sp>
      <p:sp>
        <p:nvSpPr>
          <p:cNvPr id="54" name="TextBox 53"/>
          <p:cNvSpPr txBox="1"/>
          <p:nvPr/>
        </p:nvSpPr>
        <p:spPr>
          <a:xfrm>
            <a:off x="2971800" y="2026813"/>
            <a:ext cx="838200" cy="646331"/>
          </a:xfrm>
          <a:prstGeom prst="rect">
            <a:avLst/>
          </a:prstGeom>
          <a:noFill/>
          <a:effectLst>
            <a:glow rad="101600">
              <a:schemeClr val="accent6">
                <a:satMod val="175000"/>
                <a:alpha val="40000"/>
              </a:schemeClr>
            </a:glow>
          </a:effectLst>
        </p:spPr>
        <p:txBody>
          <a:bodyPr wrap="square" rtlCol="0">
            <a:spAutoFit/>
          </a:bodyPr>
          <a:lstStyle>
            <a:defPPr>
              <a:defRPr lang="en-US"/>
            </a:defPPr>
            <a:lvl1pPr>
              <a:defRPr sz="2800">
                <a:solidFill>
                  <a:srgbClr val="DE9930"/>
                </a:solidFill>
                <a:effectLst>
                  <a:glow rad="63500">
                    <a:schemeClr val="accent6">
                      <a:satMod val="175000"/>
                      <a:alpha val="40000"/>
                    </a:schemeClr>
                  </a:glow>
                  <a:innerShdw blurRad="63500" dist="50800" dir="8100000">
                    <a:prstClr val="black">
                      <a:alpha val="50000"/>
                    </a:prstClr>
                  </a:innerShdw>
                </a:effectLst>
                <a:latin typeface="Arial Black" pitchFamily="34" charset="0"/>
              </a:defRPr>
            </a:lvl1pPr>
          </a:lstStyle>
          <a:p>
            <a:pPr algn="r"/>
            <a:r>
              <a:rPr lang="en-US" sz="1200" dirty="0">
                <a:solidFill>
                  <a:schemeClr val="tx1"/>
                </a:solidFill>
                <a:effectLst/>
                <a:latin typeface="Adobe Gothic Std B" pitchFamily="34" charset="-128"/>
                <a:ea typeface="Adobe Gothic Std B" pitchFamily="34" charset="-128"/>
              </a:rPr>
              <a:t>Potential </a:t>
            </a:r>
            <a:r>
              <a:rPr lang="en-US" sz="1200" dirty="0" smtClean="0">
                <a:solidFill>
                  <a:schemeClr val="tx1"/>
                </a:solidFill>
                <a:effectLst/>
                <a:latin typeface="Adobe Gothic Std B" pitchFamily="34" charset="-128"/>
                <a:ea typeface="Adobe Gothic Std B" pitchFamily="34" charset="-128"/>
              </a:rPr>
              <a:t/>
            </a:r>
            <a:br>
              <a:rPr lang="en-US" sz="1200" dirty="0" smtClean="0">
                <a:solidFill>
                  <a:schemeClr val="tx1"/>
                </a:solidFill>
                <a:effectLst/>
                <a:latin typeface="Adobe Gothic Std B" pitchFamily="34" charset="-128"/>
                <a:ea typeface="Adobe Gothic Std B" pitchFamily="34" charset="-128"/>
              </a:rPr>
            </a:br>
            <a:r>
              <a:rPr lang="en-US" sz="1200" dirty="0" smtClean="0">
                <a:solidFill>
                  <a:schemeClr val="tx1"/>
                </a:solidFill>
                <a:effectLst/>
                <a:latin typeface="Adobe Gothic Std B" pitchFamily="34" charset="-128"/>
                <a:ea typeface="Adobe Gothic Std B" pitchFamily="34" charset="-128"/>
              </a:rPr>
              <a:t>Career </a:t>
            </a:r>
            <a:r>
              <a:rPr lang="en-US" sz="1200" dirty="0">
                <a:solidFill>
                  <a:schemeClr val="tx1"/>
                </a:solidFill>
                <a:effectLst/>
                <a:latin typeface="Adobe Gothic Std B" pitchFamily="34" charset="-128"/>
                <a:ea typeface="Adobe Gothic Std B" pitchFamily="34" charset="-128"/>
              </a:rPr>
              <a:t/>
            </a:r>
            <a:br>
              <a:rPr lang="en-US" sz="1200" dirty="0">
                <a:solidFill>
                  <a:schemeClr val="tx1"/>
                </a:solidFill>
                <a:effectLst/>
                <a:latin typeface="Adobe Gothic Std B" pitchFamily="34" charset="-128"/>
                <a:ea typeface="Adobe Gothic Std B" pitchFamily="34" charset="-128"/>
              </a:rPr>
            </a:br>
            <a:r>
              <a:rPr lang="en-US" sz="1200" dirty="0">
                <a:solidFill>
                  <a:schemeClr val="tx1"/>
                </a:solidFill>
                <a:effectLst/>
                <a:latin typeface="Adobe Gothic Std B" pitchFamily="34" charset="-128"/>
                <a:ea typeface="Adobe Gothic Std B" pitchFamily="34" charset="-128"/>
              </a:rPr>
              <a:t>Path</a:t>
            </a:r>
          </a:p>
        </p:txBody>
      </p:sp>
      <p:sp>
        <p:nvSpPr>
          <p:cNvPr id="57" name="TextBox 56"/>
          <p:cNvSpPr txBox="1"/>
          <p:nvPr/>
        </p:nvSpPr>
        <p:spPr>
          <a:xfrm>
            <a:off x="0" y="322243"/>
            <a:ext cx="7737727" cy="954107"/>
          </a:xfrm>
          <a:prstGeom prst="rect">
            <a:avLst/>
          </a:prstGeom>
          <a:noFill/>
        </p:spPr>
        <p:txBody>
          <a:bodyPr wrap="square" rtlCol="0">
            <a:spAutoFit/>
          </a:bodyPr>
          <a:lstStyle/>
          <a:p>
            <a:r>
              <a:rPr lang="en-US" sz="2300" b="1" dirty="0" smtClean="0"/>
              <a:t>Industry-recognized certifications provide </a:t>
            </a:r>
            <a:r>
              <a:rPr lang="en-US" sz="2800" dirty="0" smtClean="0">
                <a:solidFill>
                  <a:schemeClr val="bg1"/>
                </a:solidFill>
              </a:rPr>
              <a:t>college and career readiness </a:t>
            </a:r>
            <a:r>
              <a:rPr lang="en-US" sz="2300" b="1" dirty="0" smtClean="0"/>
              <a:t>for </a:t>
            </a:r>
            <a:r>
              <a:rPr lang="en-US" sz="2800" dirty="0" smtClean="0">
                <a:solidFill>
                  <a:schemeClr val="bg1"/>
                </a:solidFill>
              </a:rPr>
              <a:t>IT Pro</a:t>
            </a:r>
            <a:r>
              <a:rPr lang="en-US" sz="2300" b="1" dirty="0" smtClean="0"/>
              <a:t> career clusters</a:t>
            </a:r>
            <a:endParaRPr lang="en-US" sz="2400" dirty="0">
              <a:solidFill>
                <a:schemeClr val="bg1"/>
              </a:solidFill>
            </a:endParaRPr>
          </a:p>
        </p:txBody>
      </p:sp>
      <p:grpSp>
        <p:nvGrpSpPr>
          <p:cNvPr id="58" name="Group 57"/>
          <p:cNvGrpSpPr/>
          <p:nvPr/>
        </p:nvGrpSpPr>
        <p:grpSpPr>
          <a:xfrm>
            <a:off x="5995230" y="1629952"/>
            <a:ext cx="1603947" cy="2413688"/>
            <a:chOff x="5995230" y="1589414"/>
            <a:chExt cx="1603947" cy="2413688"/>
          </a:xfrm>
        </p:grpSpPr>
        <p:grpSp>
          <p:nvGrpSpPr>
            <p:cNvPr id="59" name="Group 58"/>
            <p:cNvGrpSpPr/>
            <p:nvPr/>
          </p:nvGrpSpPr>
          <p:grpSpPr>
            <a:xfrm>
              <a:off x="5995230" y="1589414"/>
              <a:ext cx="410093" cy="1561355"/>
              <a:chOff x="30968" y="305482"/>
              <a:chExt cx="741572" cy="1978067"/>
            </a:xfrm>
            <a:solidFill>
              <a:schemeClr val="accent1">
                <a:lumMod val="60000"/>
                <a:lumOff val="40000"/>
              </a:schemeClr>
            </a:solidFill>
            <a:scene3d>
              <a:camera prst="orthographicFront">
                <a:rot lat="0" lon="0" rev="0"/>
              </a:camera>
              <a:lightRig rig="balanced" dir="t">
                <a:rot lat="0" lon="0" rev="8700000"/>
              </a:lightRig>
            </a:scene3d>
          </p:grpSpPr>
          <p:sp>
            <p:nvSpPr>
              <p:cNvPr id="72" name="Rounded Rectangle 71"/>
              <p:cNvSpPr/>
              <p:nvPr/>
            </p:nvSpPr>
            <p:spPr>
              <a:xfrm>
                <a:off x="76447" y="305482"/>
                <a:ext cx="696093" cy="197806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73" name="Rounded Rectangle 4"/>
              <p:cNvSpPr/>
              <p:nvPr/>
            </p:nvSpPr>
            <p:spPr>
              <a:xfrm>
                <a:off x="30968" y="305482"/>
                <a:ext cx="655318" cy="1957679"/>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i="0" kern="1200" dirty="0" smtClean="0">
                    <a:solidFill>
                      <a:schemeClr val="bg1"/>
                    </a:solidFill>
                    <a:latin typeface="Adobe Gothic Std B" pitchFamily="34" charset="-128"/>
                    <a:ea typeface="Adobe Gothic Std B" pitchFamily="34" charset="-128"/>
                    <a:cs typeface="Arial" pitchFamily="34" charset="0"/>
                  </a:rPr>
                  <a:t>IT Professional</a:t>
                </a:r>
              </a:p>
            </p:txBody>
          </p:sp>
        </p:grpSp>
        <p:grpSp>
          <p:nvGrpSpPr>
            <p:cNvPr id="60" name="Group 59"/>
            <p:cNvGrpSpPr/>
            <p:nvPr/>
          </p:nvGrpSpPr>
          <p:grpSpPr>
            <a:xfrm>
              <a:off x="6405323" y="1589414"/>
              <a:ext cx="410093" cy="1561355"/>
              <a:chOff x="756298" y="305482"/>
              <a:chExt cx="741572" cy="1978067"/>
            </a:xfrm>
            <a:solidFill>
              <a:schemeClr val="accent1">
                <a:lumMod val="60000"/>
                <a:lumOff val="40000"/>
              </a:schemeClr>
            </a:solidFill>
            <a:scene3d>
              <a:camera prst="orthographicFront">
                <a:rot lat="0" lon="0" rev="0"/>
              </a:camera>
              <a:lightRig rig="balanced" dir="t">
                <a:rot lat="0" lon="0" rev="8700000"/>
              </a:lightRig>
            </a:scene3d>
          </p:grpSpPr>
          <p:sp>
            <p:nvSpPr>
              <p:cNvPr id="70" name="Rounded Rectangle 69"/>
              <p:cNvSpPr/>
              <p:nvPr/>
            </p:nvSpPr>
            <p:spPr>
              <a:xfrm>
                <a:off x="801777" y="305482"/>
                <a:ext cx="696093" cy="197806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71" name="Rounded Rectangle 6"/>
              <p:cNvSpPr/>
              <p:nvPr/>
            </p:nvSpPr>
            <p:spPr>
              <a:xfrm>
                <a:off x="756298" y="305482"/>
                <a:ext cx="655318" cy="1957679"/>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algn="ctr" defTabSz="711200">
                  <a:lnSpc>
                    <a:spcPct val="90000"/>
                  </a:lnSpc>
                  <a:spcBef>
                    <a:spcPct val="0"/>
                  </a:spcBef>
                  <a:spcAft>
                    <a:spcPct val="35000"/>
                  </a:spcAft>
                </a:pPr>
                <a:r>
                  <a:rPr lang="en-US" sz="1200" dirty="0" smtClean="0">
                    <a:solidFill>
                      <a:schemeClr val="bg1"/>
                    </a:solidFill>
                    <a:latin typeface="Adobe Gothic Std B" pitchFamily="34" charset="-128"/>
                    <a:ea typeface="Adobe Gothic Std B" pitchFamily="34" charset="-128"/>
                    <a:cs typeface="Arial" pitchFamily="34" charset="0"/>
                  </a:rPr>
                  <a:t>Database Administration </a:t>
                </a:r>
                <a:endParaRPr lang="en-US" sz="1200" dirty="0">
                  <a:solidFill>
                    <a:schemeClr val="bg1"/>
                  </a:solidFill>
                  <a:latin typeface="Adobe Gothic Std B" pitchFamily="34" charset="-128"/>
                  <a:ea typeface="Adobe Gothic Std B" pitchFamily="34" charset="-128"/>
                  <a:cs typeface="Arial" pitchFamily="34" charset="0"/>
                </a:endParaRPr>
              </a:p>
            </p:txBody>
          </p:sp>
        </p:grpSp>
        <p:grpSp>
          <p:nvGrpSpPr>
            <p:cNvPr id="61" name="Group 60"/>
            <p:cNvGrpSpPr/>
            <p:nvPr/>
          </p:nvGrpSpPr>
          <p:grpSpPr>
            <a:xfrm>
              <a:off x="6815415" y="1589414"/>
              <a:ext cx="410093" cy="1561355"/>
              <a:chOff x="1510863" y="305482"/>
              <a:chExt cx="741572" cy="1978067"/>
            </a:xfrm>
            <a:solidFill>
              <a:schemeClr val="accent1">
                <a:lumMod val="60000"/>
                <a:lumOff val="40000"/>
              </a:schemeClr>
            </a:solidFill>
            <a:scene3d>
              <a:camera prst="orthographicFront">
                <a:rot lat="0" lon="0" rev="0"/>
              </a:camera>
              <a:lightRig rig="balanced" dir="t">
                <a:rot lat="0" lon="0" rev="8700000"/>
              </a:lightRig>
            </a:scene3d>
          </p:grpSpPr>
          <p:sp>
            <p:nvSpPr>
              <p:cNvPr id="68" name="Rounded Rectangle 67"/>
              <p:cNvSpPr/>
              <p:nvPr/>
            </p:nvSpPr>
            <p:spPr>
              <a:xfrm>
                <a:off x="1556342" y="305482"/>
                <a:ext cx="696093" cy="197806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69" name="Rounded Rectangle 8"/>
              <p:cNvSpPr/>
              <p:nvPr/>
            </p:nvSpPr>
            <p:spPr>
              <a:xfrm>
                <a:off x="1510863" y="305482"/>
                <a:ext cx="655318" cy="1957679"/>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lvl="0" algn="ctr" defTabSz="711200">
                  <a:lnSpc>
                    <a:spcPct val="90000"/>
                  </a:lnSpc>
                  <a:spcBef>
                    <a:spcPct val="0"/>
                  </a:spcBef>
                  <a:spcAft>
                    <a:spcPct val="35000"/>
                  </a:spcAft>
                </a:pPr>
                <a:r>
                  <a:rPr lang="en-US" sz="1200" dirty="0" smtClean="0">
                    <a:solidFill>
                      <a:schemeClr val="bg1"/>
                    </a:solidFill>
                    <a:latin typeface="Adobe Gothic Std B" pitchFamily="34" charset="-128"/>
                    <a:ea typeface="Adobe Gothic Std B" pitchFamily="34" charset="-128"/>
                    <a:cs typeface="Arial" pitchFamily="34" charset="0"/>
                  </a:rPr>
                  <a:t>Software Development</a:t>
                </a:r>
                <a:endParaRPr lang="en-US" sz="1200" dirty="0">
                  <a:solidFill>
                    <a:schemeClr val="bg1"/>
                  </a:solidFill>
                  <a:latin typeface="Adobe Gothic Std B" pitchFamily="34" charset="-128"/>
                  <a:ea typeface="Adobe Gothic Std B" pitchFamily="34" charset="-128"/>
                  <a:cs typeface="Arial" pitchFamily="34" charset="0"/>
                </a:endParaRPr>
              </a:p>
            </p:txBody>
          </p:sp>
        </p:grpSp>
        <p:grpSp>
          <p:nvGrpSpPr>
            <p:cNvPr id="62" name="Group 61"/>
            <p:cNvGrpSpPr/>
            <p:nvPr/>
          </p:nvGrpSpPr>
          <p:grpSpPr>
            <a:xfrm>
              <a:off x="7214234" y="1589414"/>
              <a:ext cx="384943" cy="1561355"/>
              <a:chOff x="2215805" y="305482"/>
              <a:chExt cx="696093" cy="1978067"/>
            </a:xfrm>
            <a:solidFill>
              <a:schemeClr val="accent1">
                <a:lumMod val="60000"/>
                <a:lumOff val="40000"/>
              </a:schemeClr>
            </a:solidFill>
            <a:scene3d>
              <a:camera prst="orthographicFront">
                <a:rot lat="0" lon="0" rev="0"/>
              </a:camera>
              <a:lightRig rig="balanced" dir="t">
                <a:rot lat="0" lon="0" rev="8700000"/>
              </a:lightRig>
            </a:scene3d>
          </p:grpSpPr>
          <p:sp>
            <p:nvSpPr>
              <p:cNvPr id="66" name="Rounded Rectangle 65"/>
              <p:cNvSpPr/>
              <p:nvPr/>
            </p:nvSpPr>
            <p:spPr>
              <a:xfrm>
                <a:off x="2215805" y="305482"/>
                <a:ext cx="696093" cy="1978067"/>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67" name="Rounded Rectangle 10"/>
              <p:cNvSpPr/>
              <p:nvPr/>
            </p:nvSpPr>
            <p:spPr>
              <a:xfrm>
                <a:off x="2236194" y="305482"/>
                <a:ext cx="655318" cy="1957679"/>
              </a:xfrm>
              <a:prstGeom prst="rect">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vert270" wrap="square" lIns="60960" tIns="60960" rIns="60960" bIns="60960" numCol="1" spcCol="1270" anchor="ctr" anchorCtr="0">
                <a:noAutofit/>
              </a:bodyPr>
              <a:lstStyle/>
              <a:p>
                <a:pPr algn="ctr" defTabSz="711200">
                  <a:lnSpc>
                    <a:spcPct val="90000"/>
                  </a:lnSpc>
                  <a:spcBef>
                    <a:spcPct val="0"/>
                  </a:spcBef>
                  <a:spcAft>
                    <a:spcPct val="35000"/>
                  </a:spcAft>
                </a:pPr>
                <a:r>
                  <a:rPr lang="en-US" sz="1200" dirty="0" smtClean="0">
                    <a:solidFill>
                      <a:schemeClr val="bg1"/>
                    </a:solidFill>
                    <a:latin typeface="Adobe Gothic Std B" pitchFamily="34" charset="-128"/>
                    <a:ea typeface="Adobe Gothic Std B" pitchFamily="34" charset="-128"/>
                    <a:cs typeface="Arial" pitchFamily="34" charset="0"/>
                  </a:rPr>
                  <a:t>HTML / Gaming</a:t>
                </a:r>
                <a:endParaRPr lang="en-US" sz="1200" dirty="0">
                  <a:solidFill>
                    <a:schemeClr val="bg1"/>
                  </a:solidFill>
                  <a:latin typeface="Adobe Gothic Std B" pitchFamily="34" charset="-128"/>
                  <a:ea typeface="Adobe Gothic Std B" pitchFamily="34" charset="-128"/>
                  <a:cs typeface="Arial" pitchFamily="34" charset="0"/>
                </a:endParaRPr>
              </a:p>
            </p:txBody>
          </p:sp>
        </p:grpSp>
        <p:grpSp>
          <p:nvGrpSpPr>
            <p:cNvPr id="63" name="Group 62"/>
            <p:cNvGrpSpPr/>
            <p:nvPr/>
          </p:nvGrpSpPr>
          <p:grpSpPr>
            <a:xfrm>
              <a:off x="5995230" y="3221518"/>
              <a:ext cx="1593169" cy="781584"/>
              <a:chOff x="1490475" y="2477169"/>
              <a:chExt cx="1421423" cy="1331991"/>
            </a:xfrm>
            <a:solidFill>
              <a:schemeClr val="accent1">
                <a:lumMod val="60000"/>
                <a:lumOff val="40000"/>
              </a:schemeClr>
            </a:solidFill>
            <a:scene3d>
              <a:camera prst="orthographicFront">
                <a:rot lat="0" lon="0" rev="0"/>
              </a:camera>
              <a:lightRig rig="balanced" dir="t">
                <a:rot lat="0" lon="0" rev="8700000"/>
              </a:lightRig>
            </a:scene3d>
          </p:grpSpPr>
          <p:sp>
            <p:nvSpPr>
              <p:cNvPr id="64" name="Rounded Rectangle 63"/>
              <p:cNvSpPr/>
              <p:nvPr/>
            </p:nvSpPr>
            <p:spPr>
              <a:xfrm>
                <a:off x="1490475" y="2477169"/>
                <a:ext cx="1421423" cy="1331991"/>
              </a:xfrm>
              <a:prstGeom prst="roundRect">
                <a:avLst>
                  <a:gd name="adj" fmla="val 10000"/>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65" name="Rounded Rectangle 6"/>
              <p:cNvSpPr/>
              <p:nvPr/>
            </p:nvSpPr>
            <p:spPr>
              <a:xfrm>
                <a:off x="1529488" y="2516182"/>
                <a:ext cx="1343397" cy="1253965"/>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200" kern="1200" dirty="0" smtClean="0">
                    <a:solidFill>
                      <a:schemeClr val="bg1"/>
                    </a:solidFill>
                    <a:latin typeface="Adobe Gothic Std B" pitchFamily="34" charset="-128"/>
                    <a:ea typeface="Adobe Gothic Std B" pitchFamily="34" charset="-128"/>
                    <a:cs typeface="Arial" pitchFamily="34" charset="0"/>
                  </a:rPr>
                  <a:t>Microsoft Technology Associate</a:t>
                </a:r>
              </a:p>
            </p:txBody>
          </p:sp>
        </p:grpSp>
      </p:grpSp>
      <p:pic>
        <p:nvPicPr>
          <p:cNvPr id="74" name="Picture 7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75" y="1504950"/>
            <a:ext cx="3048000" cy="3028950"/>
          </a:xfrm>
          <a:prstGeom prst="rect">
            <a:avLst/>
          </a:prstGeom>
        </p:spPr>
      </p:pic>
    </p:spTree>
    <p:extLst>
      <p:ext uri="{BB962C8B-B14F-4D97-AF65-F5344CB8AC3E}">
        <p14:creationId xmlns:p14="http://schemas.microsoft.com/office/powerpoint/2010/main" val="978080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3" y="-1"/>
            <a:ext cx="9144001" cy="48482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51565" y="301568"/>
            <a:ext cx="1406274" cy="4573434"/>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sp>
        <p:nvSpPr>
          <p:cNvPr id="6" name="TextBox 5"/>
          <p:cNvSpPr txBox="1"/>
          <p:nvPr/>
        </p:nvSpPr>
        <p:spPr>
          <a:xfrm>
            <a:off x="91823" y="399187"/>
            <a:ext cx="7737727" cy="523220"/>
          </a:xfrm>
          <a:prstGeom prst="rect">
            <a:avLst/>
          </a:prstGeom>
          <a:noFill/>
        </p:spPr>
        <p:txBody>
          <a:bodyPr wrap="square" rtlCol="0">
            <a:spAutoFit/>
          </a:bodyPr>
          <a:lstStyle/>
          <a:p>
            <a:r>
              <a:rPr lang="en-US" sz="2300" b="1" dirty="0" smtClean="0"/>
              <a:t>Certification </a:t>
            </a:r>
            <a:r>
              <a:rPr lang="en-US" sz="2800" dirty="0" smtClean="0">
                <a:solidFill>
                  <a:schemeClr val="bg1"/>
                </a:solidFill>
              </a:rPr>
              <a:t>benefits for students</a:t>
            </a:r>
            <a:r>
              <a:rPr lang="en-US" sz="2400" dirty="0" smtClean="0">
                <a:solidFill>
                  <a:schemeClr val="bg1"/>
                </a:solidFill>
              </a:rPr>
              <a:t>. </a:t>
            </a:r>
            <a:endParaRPr lang="en-US" sz="2400" dirty="0">
              <a:solidFill>
                <a:schemeClr val="bg1"/>
              </a:solidFill>
            </a:endParaRPr>
          </a:p>
        </p:txBody>
      </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0" y="956949"/>
            <a:ext cx="7751566" cy="3599402"/>
            <a:chOff x="0" y="956949"/>
            <a:chExt cx="7751566" cy="3599402"/>
          </a:xfrm>
        </p:grpSpPr>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069016"/>
              <a:ext cx="7751566" cy="3487335"/>
            </a:xfrm>
            <a:prstGeom prst="rect">
              <a:avLst/>
            </a:prstGeom>
          </p:spPr>
        </p:pic>
        <p:sp>
          <p:nvSpPr>
            <p:cNvPr id="40" name="Isosceles Triangle 39"/>
            <p:cNvSpPr/>
            <p:nvPr/>
          </p:nvSpPr>
          <p:spPr>
            <a:xfrm rot="10800000">
              <a:off x="4939125" y="956949"/>
              <a:ext cx="589807" cy="38130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7771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3" y="-1"/>
            <a:ext cx="9144001" cy="48482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51565" y="301568"/>
            <a:ext cx="1406274" cy="4573434"/>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sp>
        <p:nvSpPr>
          <p:cNvPr id="6" name="TextBox 5"/>
          <p:cNvSpPr txBox="1"/>
          <p:nvPr/>
        </p:nvSpPr>
        <p:spPr>
          <a:xfrm>
            <a:off x="91823" y="399187"/>
            <a:ext cx="7737727" cy="523220"/>
          </a:xfrm>
          <a:prstGeom prst="rect">
            <a:avLst/>
          </a:prstGeom>
          <a:noFill/>
        </p:spPr>
        <p:txBody>
          <a:bodyPr wrap="square" rtlCol="0">
            <a:spAutoFit/>
          </a:bodyPr>
          <a:lstStyle/>
          <a:p>
            <a:r>
              <a:rPr lang="en-US" sz="2300" b="1" dirty="0" smtClean="0"/>
              <a:t>Certification </a:t>
            </a:r>
            <a:r>
              <a:rPr lang="en-US" sz="2800" dirty="0" smtClean="0">
                <a:solidFill>
                  <a:schemeClr val="bg1"/>
                </a:solidFill>
              </a:rPr>
              <a:t>benefits for institutions</a:t>
            </a:r>
            <a:r>
              <a:rPr lang="en-US" sz="2400" dirty="0" smtClean="0">
                <a:solidFill>
                  <a:schemeClr val="bg1"/>
                </a:solidFill>
              </a:rPr>
              <a:t>. </a:t>
            </a:r>
            <a:endParaRPr lang="en-US" sz="2400" dirty="0">
              <a:solidFill>
                <a:schemeClr val="bg1"/>
              </a:solidFill>
            </a:endParaRPr>
          </a:p>
        </p:txBody>
      </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031256"/>
            <a:ext cx="7751565" cy="3619465"/>
          </a:xfrm>
          <a:prstGeom prst="rect">
            <a:avLst/>
          </a:prstGeom>
        </p:spPr>
      </p:pic>
      <p:sp>
        <p:nvSpPr>
          <p:cNvPr id="20" name="Isosceles Triangle 19"/>
          <p:cNvSpPr/>
          <p:nvPr/>
        </p:nvSpPr>
        <p:spPr>
          <a:xfrm rot="10800000">
            <a:off x="5429993" y="992817"/>
            <a:ext cx="589807" cy="38130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8413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grpSp>
        <p:nvGrpSpPr>
          <p:cNvPr id="6" name="Group 5"/>
          <p:cNvGrpSpPr/>
          <p:nvPr/>
        </p:nvGrpSpPr>
        <p:grpSpPr>
          <a:xfrm>
            <a:off x="2338601" y="1395410"/>
            <a:ext cx="5357598" cy="2166940"/>
            <a:chOff x="2338601" y="1200150"/>
            <a:chExt cx="5357598" cy="2166940"/>
          </a:xfrm>
        </p:grpSpPr>
        <p:grpSp>
          <p:nvGrpSpPr>
            <p:cNvPr id="21" name="Group 20"/>
            <p:cNvGrpSpPr/>
            <p:nvPr/>
          </p:nvGrpSpPr>
          <p:grpSpPr>
            <a:xfrm>
              <a:off x="2338601" y="1200150"/>
              <a:ext cx="5357598" cy="2166940"/>
              <a:chOff x="1348002" y="971550"/>
              <a:chExt cx="5357598" cy="2166940"/>
            </a:xfrm>
          </p:grpSpPr>
          <p:sp>
            <p:nvSpPr>
              <p:cNvPr id="22" name="TextBox 21"/>
              <p:cNvSpPr txBox="1"/>
              <p:nvPr/>
            </p:nvSpPr>
            <p:spPr>
              <a:xfrm>
                <a:off x="1729002" y="1270397"/>
                <a:ext cx="4976598" cy="1077218"/>
              </a:xfrm>
              <a:prstGeom prst="rect">
                <a:avLst/>
              </a:prstGeom>
              <a:noFill/>
            </p:spPr>
            <p:txBody>
              <a:bodyPr wrap="square" rtlCol="0">
                <a:spAutoFit/>
              </a:bodyPr>
              <a:lstStyle/>
              <a:p>
                <a:r>
                  <a:rPr lang="en-US" sz="3200" dirty="0" smtClean="0">
                    <a:solidFill>
                      <a:schemeClr val="bg1"/>
                    </a:solidFill>
                    <a:ea typeface="Kozuka Gothic Pr6N L" pitchFamily="34" charset="-128"/>
                  </a:rPr>
                  <a:t>The skills gap is our </a:t>
                </a:r>
                <a:br>
                  <a:rPr lang="en-US" sz="3200" dirty="0" smtClean="0">
                    <a:solidFill>
                      <a:schemeClr val="bg1"/>
                    </a:solidFill>
                    <a:ea typeface="Kozuka Gothic Pr6N L" pitchFamily="34" charset="-128"/>
                  </a:rPr>
                </a:br>
                <a:r>
                  <a:rPr lang="en-US" sz="3200" dirty="0" smtClean="0">
                    <a:solidFill>
                      <a:schemeClr val="bg1"/>
                    </a:solidFill>
                    <a:ea typeface="Kozuka Gothic Pr6N L" pitchFamily="34" charset="-128"/>
                  </a:rPr>
                  <a:t>#1 national security risk. </a:t>
                </a:r>
                <a:endParaRPr lang="en-US" sz="3200" dirty="0">
                  <a:solidFill>
                    <a:schemeClr val="bg1"/>
                  </a:solidFill>
                  <a:ea typeface="Kozuka Gothic Pr6N L" pitchFamily="34" charset="-128"/>
                </a:endParaRPr>
              </a:p>
            </p:txBody>
          </p:sp>
          <p:sp>
            <p:nvSpPr>
              <p:cNvPr id="23" name="TextBox 22"/>
              <p:cNvSpPr txBox="1"/>
              <p:nvPr/>
            </p:nvSpPr>
            <p:spPr>
              <a:xfrm>
                <a:off x="1348002" y="971550"/>
                <a:ext cx="381000" cy="1323439"/>
              </a:xfrm>
              <a:prstGeom prst="rect">
                <a:avLst/>
              </a:prstGeom>
              <a:noFill/>
            </p:spPr>
            <p:txBody>
              <a:bodyPr wrap="square" rtlCol="0">
                <a:spAutoFit/>
              </a:bodyPr>
              <a:lstStyle/>
              <a:p>
                <a:r>
                  <a:rPr lang="en-US" sz="8000" dirty="0" smtClean="0">
                    <a:solidFill>
                      <a:schemeClr val="bg1"/>
                    </a:solidFill>
                    <a:ea typeface="Kozuka Gothic Pr6N L" pitchFamily="34" charset="-128"/>
                    <a:cs typeface="Arial" pitchFamily="34" charset="0"/>
                  </a:rPr>
                  <a:t>“</a:t>
                </a:r>
                <a:endParaRPr lang="en-US" sz="8000" dirty="0">
                  <a:solidFill>
                    <a:schemeClr val="bg1"/>
                  </a:solidFill>
                  <a:ea typeface="Kozuka Gothic Pr6N L" pitchFamily="34" charset="-128"/>
                  <a:cs typeface="Arial" pitchFamily="34" charset="0"/>
                </a:endParaRPr>
              </a:p>
            </p:txBody>
          </p:sp>
          <p:sp>
            <p:nvSpPr>
              <p:cNvPr id="25" name="TextBox 24"/>
              <p:cNvSpPr txBox="1"/>
              <p:nvPr/>
            </p:nvSpPr>
            <p:spPr>
              <a:xfrm>
                <a:off x="6096001" y="1815051"/>
                <a:ext cx="381000" cy="1323439"/>
              </a:xfrm>
              <a:prstGeom prst="rect">
                <a:avLst/>
              </a:prstGeom>
              <a:noFill/>
            </p:spPr>
            <p:txBody>
              <a:bodyPr wrap="square" rtlCol="0">
                <a:spAutoFit/>
              </a:bodyPr>
              <a:lstStyle/>
              <a:p>
                <a:r>
                  <a:rPr lang="en-US" sz="8000" dirty="0" smtClean="0">
                    <a:solidFill>
                      <a:schemeClr val="bg1"/>
                    </a:solidFill>
                    <a:ea typeface="Kozuka Gothic Pr6N L" pitchFamily="34" charset="-128"/>
                    <a:cs typeface="Arial" pitchFamily="34" charset="0"/>
                  </a:rPr>
                  <a:t>”</a:t>
                </a:r>
                <a:endParaRPr lang="en-US" sz="8000" dirty="0">
                  <a:solidFill>
                    <a:schemeClr val="bg1"/>
                  </a:solidFill>
                  <a:ea typeface="Kozuka Gothic Pr6N L" pitchFamily="34" charset="-128"/>
                  <a:cs typeface="Arial" pitchFamily="34" charset="0"/>
                </a:endParaRPr>
              </a:p>
            </p:txBody>
          </p:sp>
        </p:grpSp>
        <p:sp>
          <p:nvSpPr>
            <p:cNvPr id="28" name="TextBox 27"/>
            <p:cNvSpPr txBox="1"/>
            <p:nvPr/>
          </p:nvSpPr>
          <p:spPr>
            <a:xfrm>
              <a:off x="3352801" y="2695640"/>
              <a:ext cx="3886199" cy="507831"/>
            </a:xfrm>
            <a:prstGeom prst="rect">
              <a:avLst/>
            </a:prstGeom>
            <a:noFill/>
          </p:spPr>
          <p:txBody>
            <a:bodyPr wrap="square" rtlCol="0">
              <a:spAutoFit/>
            </a:bodyPr>
            <a:lstStyle/>
            <a:p>
              <a:r>
                <a:rPr lang="en-US" sz="900" i="1" dirty="0" smtClean="0"/>
                <a:t>Arne Duncan</a:t>
              </a:r>
              <a:br>
                <a:rPr lang="en-US" sz="900" i="1" dirty="0" smtClean="0"/>
              </a:br>
              <a:r>
                <a:rPr lang="en-US" sz="900" i="1" dirty="0" smtClean="0"/>
                <a:t>United States Secretary of Education</a:t>
              </a:r>
            </a:p>
            <a:p>
              <a:r>
                <a:rPr lang="en-US" sz="900" i="1" dirty="0" smtClean="0"/>
                <a:t>Jeb Bush Education Foundation (2011)</a:t>
              </a:r>
              <a:endParaRPr lang="en-US" sz="900" dirty="0"/>
            </a:p>
          </p:txBody>
        </p:sp>
        <p:pic>
          <p:nvPicPr>
            <p:cNvPr id="29" name="Picture 3"/>
            <p:cNvPicPr>
              <a:picLocks noChangeAspect="1" noChangeArrowheads="1"/>
            </p:cNvPicPr>
            <p:nvPr/>
          </p:nvPicPr>
          <p:blipFill>
            <a:blip r:embed="rId9" cstate="print">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2792369" y="2657540"/>
              <a:ext cx="584031" cy="584031"/>
            </a:xfrm>
            <a:prstGeom prst="ellipse">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8" name="Picture 6" descr="C:\Program Files\Microsoft Office\MEDIA\CAGCAT10\j0205462.wm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901" t="11732" r="36619" b="22924"/>
          <a:stretch/>
        </p:blipFill>
        <p:spPr bwMode="auto">
          <a:xfrm flipH="1">
            <a:off x="-1143" y="301568"/>
            <a:ext cx="2339744" cy="45298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154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3" y="-1"/>
            <a:ext cx="9144001" cy="48482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51565" y="301568"/>
            <a:ext cx="1406274" cy="4573434"/>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sp>
        <p:nvSpPr>
          <p:cNvPr id="6" name="TextBox 5"/>
          <p:cNvSpPr txBox="1"/>
          <p:nvPr/>
        </p:nvSpPr>
        <p:spPr>
          <a:xfrm>
            <a:off x="91823" y="399187"/>
            <a:ext cx="7737727" cy="523220"/>
          </a:xfrm>
          <a:prstGeom prst="rect">
            <a:avLst/>
          </a:prstGeom>
          <a:noFill/>
        </p:spPr>
        <p:txBody>
          <a:bodyPr wrap="square" rtlCol="0">
            <a:spAutoFit/>
          </a:bodyPr>
          <a:lstStyle/>
          <a:p>
            <a:r>
              <a:rPr lang="en-US" sz="2300" b="1" dirty="0" smtClean="0"/>
              <a:t>Certification </a:t>
            </a:r>
            <a:r>
              <a:rPr lang="en-US" sz="2800" dirty="0" smtClean="0">
                <a:solidFill>
                  <a:schemeClr val="bg1"/>
                </a:solidFill>
              </a:rPr>
              <a:t>benefits for individuals</a:t>
            </a:r>
            <a:r>
              <a:rPr lang="en-US" sz="2400" dirty="0" smtClean="0">
                <a:solidFill>
                  <a:schemeClr val="bg1"/>
                </a:solidFill>
              </a:rPr>
              <a:t>. </a:t>
            </a:r>
            <a:endParaRPr lang="en-US" sz="2400" dirty="0">
              <a:solidFill>
                <a:schemeClr val="bg1"/>
              </a:solidFill>
            </a:endParaRPr>
          </a:p>
        </p:txBody>
      </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047750"/>
            <a:ext cx="7751565" cy="3657600"/>
          </a:xfrm>
          <a:prstGeom prst="rect">
            <a:avLst/>
          </a:prstGeom>
        </p:spPr>
      </p:pic>
      <p:sp>
        <p:nvSpPr>
          <p:cNvPr id="19" name="Isosceles Triangle 18"/>
          <p:cNvSpPr/>
          <p:nvPr/>
        </p:nvSpPr>
        <p:spPr>
          <a:xfrm rot="10800000">
            <a:off x="4953000" y="971551"/>
            <a:ext cx="589807" cy="38130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85616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3" y="-1"/>
            <a:ext cx="9144001" cy="48482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51565" y="301568"/>
            <a:ext cx="1406274" cy="4573434"/>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sp>
        <p:nvSpPr>
          <p:cNvPr id="6" name="TextBox 5"/>
          <p:cNvSpPr txBox="1"/>
          <p:nvPr/>
        </p:nvSpPr>
        <p:spPr>
          <a:xfrm>
            <a:off x="91823" y="399187"/>
            <a:ext cx="7737727" cy="523220"/>
          </a:xfrm>
          <a:prstGeom prst="rect">
            <a:avLst/>
          </a:prstGeom>
          <a:noFill/>
        </p:spPr>
        <p:txBody>
          <a:bodyPr wrap="square" rtlCol="0">
            <a:spAutoFit/>
          </a:bodyPr>
          <a:lstStyle/>
          <a:p>
            <a:r>
              <a:rPr lang="en-US" sz="2300" b="1" dirty="0" smtClean="0"/>
              <a:t>Certification </a:t>
            </a:r>
            <a:r>
              <a:rPr lang="en-US" sz="2800" dirty="0" smtClean="0">
                <a:solidFill>
                  <a:schemeClr val="bg1"/>
                </a:solidFill>
              </a:rPr>
              <a:t>benefits for employers</a:t>
            </a:r>
            <a:r>
              <a:rPr lang="en-US" sz="2400" dirty="0" smtClean="0">
                <a:solidFill>
                  <a:schemeClr val="bg1"/>
                </a:solidFill>
              </a:rPr>
              <a:t>. </a:t>
            </a:r>
            <a:endParaRPr lang="en-US" sz="2400" dirty="0">
              <a:solidFill>
                <a:schemeClr val="bg1"/>
              </a:solidFill>
            </a:endParaRPr>
          </a:p>
        </p:txBody>
      </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050800"/>
            <a:ext cx="7751565" cy="3654550"/>
          </a:xfrm>
          <a:prstGeom prst="rect">
            <a:avLst/>
          </a:prstGeom>
        </p:spPr>
      </p:pic>
      <p:sp>
        <p:nvSpPr>
          <p:cNvPr id="20" name="Isosceles Triangle 19"/>
          <p:cNvSpPr/>
          <p:nvPr/>
        </p:nvSpPr>
        <p:spPr>
          <a:xfrm rot="10800000">
            <a:off x="4953000" y="971551"/>
            <a:ext cx="589807" cy="38130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26648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38" name="TextBox 37"/>
          <p:cNvSpPr txBox="1"/>
          <p:nvPr/>
        </p:nvSpPr>
        <p:spPr>
          <a:xfrm>
            <a:off x="91823" y="399187"/>
            <a:ext cx="7737727" cy="523220"/>
          </a:xfrm>
          <a:prstGeom prst="rect">
            <a:avLst/>
          </a:prstGeom>
          <a:noFill/>
        </p:spPr>
        <p:txBody>
          <a:bodyPr wrap="square" rtlCol="0">
            <a:spAutoFit/>
          </a:bodyPr>
          <a:lstStyle/>
          <a:p>
            <a:r>
              <a:rPr lang="en-US" sz="2300" b="1" dirty="0" smtClean="0"/>
              <a:t>Certification provides </a:t>
            </a:r>
            <a:r>
              <a:rPr lang="en-US" sz="2800" dirty="0">
                <a:solidFill>
                  <a:schemeClr val="bg1"/>
                </a:solidFill>
              </a:rPr>
              <a:t>real value </a:t>
            </a:r>
            <a:r>
              <a:rPr lang="en-US" sz="2300" b="1" dirty="0" smtClean="0"/>
              <a:t>in Virginia</a:t>
            </a:r>
            <a:endParaRPr lang="en-US" sz="2400" dirty="0">
              <a:solidFill>
                <a:schemeClr val="bg1"/>
              </a:solidFill>
            </a:endParaRPr>
          </a:p>
        </p:txBody>
      </p:sp>
      <p:sp>
        <p:nvSpPr>
          <p:cNvPr id="43" name="TextBox 42"/>
          <p:cNvSpPr txBox="1"/>
          <p:nvPr/>
        </p:nvSpPr>
        <p:spPr>
          <a:xfrm>
            <a:off x="91823" y="4362389"/>
            <a:ext cx="7186212" cy="381041"/>
          </a:xfrm>
          <a:prstGeom prst="rect">
            <a:avLst/>
          </a:prstGeom>
          <a:noFill/>
        </p:spPr>
        <p:txBody>
          <a:bodyPr wrap="square" rtlCol="0">
            <a:spAutoFit/>
          </a:bodyPr>
          <a:lstStyle/>
          <a:p>
            <a:r>
              <a:rPr lang="en-US" sz="800" dirty="0" smtClean="0">
                <a:latin typeface="+mn-lt"/>
              </a:rPr>
              <a:t>Note: The “price in the commercial market”, or market value, </a:t>
            </a:r>
            <a:r>
              <a:rPr lang="en-US" sz="800" dirty="0">
                <a:latin typeface="+mn-lt"/>
              </a:rPr>
              <a:t>is the </a:t>
            </a:r>
            <a:r>
              <a:rPr lang="en-US" sz="800" dirty="0" smtClean="0">
                <a:latin typeface="+mn-lt"/>
              </a:rPr>
              <a:t>price </a:t>
            </a:r>
            <a:r>
              <a:rPr lang="en-US" sz="800" dirty="0">
                <a:latin typeface="+mn-lt"/>
              </a:rPr>
              <a:t>of a certification prep course offered at a </a:t>
            </a:r>
            <a:r>
              <a:rPr lang="en-US" sz="800" dirty="0" smtClean="0">
                <a:latin typeface="+mn-lt"/>
              </a:rPr>
              <a:t>commercial </a:t>
            </a:r>
            <a:r>
              <a:rPr lang="en-US" sz="800" dirty="0">
                <a:latin typeface="+mn-lt"/>
              </a:rPr>
              <a:t>training center plus the cost of a certification exam. </a:t>
            </a:r>
            <a:r>
              <a:rPr lang="en-US" sz="800" dirty="0" smtClean="0">
                <a:latin typeface="+mn-lt"/>
              </a:rPr>
              <a:t>Prices for certification </a:t>
            </a:r>
            <a:r>
              <a:rPr lang="en-US" sz="800" dirty="0">
                <a:latin typeface="+mn-lt"/>
              </a:rPr>
              <a:t>prep courses were obtained from various </a:t>
            </a:r>
            <a:r>
              <a:rPr lang="en-US" sz="800" dirty="0" smtClean="0">
                <a:latin typeface="+mn-lt"/>
              </a:rPr>
              <a:t>commercial </a:t>
            </a:r>
            <a:r>
              <a:rPr lang="en-US" sz="800" dirty="0">
                <a:latin typeface="+mn-lt"/>
              </a:rPr>
              <a:t>training centers </a:t>
            </a:r>
            <a:r>
              <a:rPr lang="en-US" sz="800" dirty="0" smtClean="0">
                <a:latin typeface="+mn-lt"/>
              </a:rPr>
              <a:t>.</a:t>
            </a:r>
            <a:endParaRPr lang="en-US" sz="800" dirty="0">
              <a:latin typeface="+mn-lt"/>
            </a:endParaRPr>
          </a:p>
        </p:txBody>
      </p:sp>
      <p:sp>
        <p:nvSpPr>
          <p:cNvPr id="24" name="AutoShape 133"/>
          <p:cNvSpPr>
            <a:spLocks noChangeArrowheads="1"/>
          </p:cNvSpPr>
          <p:nvPr>
            <p:custDataLst>
              <p:tags r:id="rId1"/>
            </p:custDataLst>
          </p:nvPr>
        </p:nvSpPr>
        <p:spPr bwMode="auto">
          <a:xfrm>
            <a:off x="395762" y="953170"/>
            <a:ext cx="5844540" cy="3329696"/>
          </a:xfrm>
          <a:prstGeom prst="roundRect">
            <a:avLst>
              <a:gd name="adj" fmla="val 2035"/>
            </a:avLst>
          </a:prstGeom>
          <a:solidFill>
            <a:schemeClr val="bg1">
              <a:lumMod val="85000"/>
            </a:schemeClr>
          </a:solidFill>
          <a:ln w="9525" algn="ctr">
            <a:noFill/>
            <a:round/>
            <a:headEnd/>
            <a:tailEnd/>
          </a:ln>
          <a:effectLst>
            <a:outerShdw blurRad="50800" dist="38100" dir="2700000" algn="tl" rotWithShape="0">
              <a:prstClr val="black">
                <a:alpha val="40000"/>
              </a:prstClr>
            </a:outerShdw>
          </a:effectLst>
          <a:scene3d>
            <a:camera prst="orthographicFront"/>
            <a:lightRig rig="threePt" dir="t">
              <a:rot lat="0" lon="0" rev="2400000"/>
            </a:lightRig>
          </a:scene3d>
          <a:sp3d extrusionH="6350" prstMaterial="plastic">
            <a:bevelT w="57150" h="19050"/>
            <a:contourClr>
              <a:schemeClr val="bg1"/>
            </a:contourClr>
          </a:sp3d>
        </p:spPr>
        <p:txBody>
          <a:bodyPr wrap="square" lIns="0" tIns="0" rIns="0" bIns="0" anchor="ctr"/>
          <a:lstStyle/>
          <a:p>
            <a:pPr algn="ctr"/>
            <a:endParaRPr lang="en-US" sz="1100" dirty="0">
              <a:latin typeface="Myriad Pro" pitchFamily="34" charset="0"/>
            </a:endParaRPr>
          </a:p>
        </p:txBody>
      </p:sp>
      <p:sp>
        <p:nvSpPr>
          <p:cNvPr id="21" name="Rectangle 20"/>
          <p:cNvSpPr>
            <a:spLocks noChangeAspect="1"/>
          </p:cNvSpPr>
          <p:nvPr/>
        </p:nvSpPr>
        <p:spPr>
          <a:xfrm>
            <a:off x="6484967" y="2114550"/>
            <a:ext cx="1167798" cy="914400"/>
          </a:xfrm>
          <a:prstGeom prst="rect">
            <a:avLst/>
          </a:prstGeom>
          <a:gradFill flip="none" rotWithShape="1">
            <a:gsLst>
              <a:gs pos="0">
                <a:srgbClr val="0092D2"/>
              </a:gs>
              <a:gs pos="100000">
                <a:srgbClr val="73B632"/>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FrutigerNext LT Regular"/>
            </a:endParaRPr>
          </a:p>
        </p:txBody>
      </p:sp>
      <p:cxnSp>
        <p:nvCxnSpPr>
          <p:cNvPr id="22" name="Elbow Connector 21"/>
          <p:cNvCxnSpPr>
            <a:cxnSpLocks noChangeAspect="1"/>
          </p:cNvCxnSpPr>
          <p:nvPr/>
        </p:nvCxnSpPr>
        <p:spPr>
          <a:xfrm>
            <a:off x="6225541" y="1937518"/>
            <a:ext cx="290432" cy="457200"/>
          </a:xfrm>
          <a:prstGeom prst="bentConnector2">
            <a:avLst/>
          </a:prstGeom>
          <a:ln w="38100" cmpd="sng">
            <a:solidFill>
              <a:srgbClr val="0092D2"/>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a:spLocks noChangeAspect="1"/>
          </p:cNvSpPr>
          <p:nvPr/>
        </p:nvSpPr>
        <p:spPr>
          <a:xfrm>
            <a:off x="6484967" y="2143369"/>
            <a:ext cx="1167798" cy="830997"/>
          </a:xfrm>
          <a:prstGeom prst="rect">
            <a:avLst/>
          </a:prstGeom>
          <a:noFill/>
        </p:spPr>
        <p:txBody>
          <a:bodyPr wrap="square" rtlCol="0">
            <a:spAutoFit/>
          </a:bodyPr>
          <a:lstStyle/>
          <a:p>
            <a:r>
              <a:rPr lang="en-US" sz="1200" dirty="0" smtClean="0">
                <a:solidFill>
                  <a:schemeClr val="bg1"/>
                </a:solidFill>
                <a:latin typeface="FrutigerNext LT Regular"/>
              </a:rPr>
              <a:t>$2,774 in market value for every $100 invested </a:t>
            </a:r>
            <a:endParaRPr lang="en-US" sz="1200" dirty="0">
              <a:solidFill>
                <a:schemeClr val="bg1"/>
              </a:solidFill>
              <a:latin typeface="FrutigerNext LT Regular"/>
            </a:endParaRPr>
          </a:p>
        </p:txBody>
      </p:sp>
      <p:pic>
        <p:nvPicPr>
          <p:cNvPr id="20" name="Picture 19" descr="CHART1-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782" y="829754"/>
            <a:ext cx="6159378" cy="3657600"/>
          </a:xfrm>
          <a:prstGeom prst="rect">
            <a:avLst/>
          </a:prstGeom>
        </p:spPr>
      </p:pic>
    </p:spTree>
    <p:extLst>
      <p:ext uri="{BB962C8B-B14F-4D97-AF65-F5344CB8AC3E}">
        <p14:creationId xmlns:p14="http://schemas.microsoft.com/office/powerpoint/2010/main" val="4119796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38" name="TextBox 37"/>
          <p:cNvSpPr txBox="1"/>
          <p:nvPr/>
        </p:nvSpPr>
        <p:spPr>
          <a:xfrm>
            <a:off x="91823" y="399187"/>
            <a:ext cx="7737727" cy="523220"/>
          </a:xfrm>
          <a:prstGeom prst="rect">
            <a:avLst/>
          </a:prstGeom>
          <a:noFill/>
        </p:spPr>
        <p:txBody>
          <a:bodyPr wrap="square" rtlCol="0">
            <a:spAutoFit/>
          </a:bodyPr>
          <a:lstStyle/>
          <a:p>
            <a:r>
              <a:rPr lang="en-US" sz="2300" b="1" dirty="0" smtClean="0"/>
              <a:t>Certification provides </a:t>
            </a:r>
            <a:r>
              <a:rPr lang="en-US" sz="2800" dirty="0">
                <a:solidFill>
                  <a:schemeClr val="bg1"/>
                </a:solidFill>
              </a:rPr>
              <a:t>real value </a:t>
            </a:r>
            <a:r>
              <a:rPr lang="en-US" sz="2300" b="1" dirty="0" smtClean="0"/>
              <a:t>in North Carolina</a:t>
            </a:r>
            <a:endParaRPr lang="en-US" sz="2400" dirty="0">
              <a:solidFill>
                <a:schemeClr val="bg1"/>
              </a:solidFill>
            </a:endParaRPr>
          </a:p>
        </p:txBody>
      </p:sp>
      <p:sp>
        <p:nvSpPr>
          <p:cNvPr id="43" name="TextBox 42"/>
          <p:cNvSpPr txBox="1"/>
          <p:nvPr/>
        </p:nvSpPr>
        <p:spPr>
          <a:xfrm>
            <a:off x="124631" y="4171909"/>
            <a:ext cx="7186212" cy="381041"/>
          </a:xfrm>
          <a:prstGeom prst="rect">
            <a:avLst/>
          </a:prstGeom>
          <a:noFill/>
        </p:spPr>
        <p:txBody>
          <a:bodyPr wrap="square" rtlCol="0">
            <a:spAutoFit/>
          </a:bodyPr>
          <a:lstStyle/>
          <a:p>
            <a:r>
              <a:rPr lang="en-US" sz="800" dirty="0" smtClean="0">
                <a:latin typeface="+mn-lt"/>
              </a:rPr>
              <a:t>Note: The “price in the commercial market”, or market value, </a:t>
            </a:r>
            <a:r>
              <a:rPr lang="en-US" sz="800" dirty="0">
                <a:latin typeface="+mn-lt"/>
              </a:rPr>
              <a:t>is the </a:t>
            </a:r>
            <a:r>
              <a:rPr lang="en-US" sz="800" dirty="0" smtClean="0">
                <a:latin typeface="+mn-lt"/>
              </a:rPr>
              <a:t>price </a:t>
            </a:r>
            <a:r>
              <a:rPr lang="en-US" sz="800" dirty="0">
                <a:latin typeface="+mn-lt"/>
              </a:rPr>
              <a:t>of a certification prep course offered at a </a:t>
            </a:r>
            <a:r>
              <a:rPr lang="en-US" sz="800" dirty="0" smtClean="0">
                <a:latin typeface="+mn-lt"/>
              </a:rPr>
              <a:t>commercial </a:t>
            </a:r>
            <a:r>
              <a:rPr lang="en-US" sz="800" dirty="0">
                <a:latin typeface="+mn-lt"/>
              </a:rPr>
              <a:t>training center plus the cost of a certification exam. </a:t>
            </a:r>
            <a:r>
              <a:rPr lang="en-US" sz="800" dirty="0" smtClean="0">
                <a:latin typeface="+mn-lt"/>
              </a:rPr>
              <a:t>Prices for certification </a:t>
            </a:r>
            <a:r>
              <a:rPr lang="en-US" sz="800" dirty="0">
                <a:latin typeface="+mn-lt"/>
              </a:rPr>
              <a:t>prep courses were obtained from various </a:t>
            </a:r>
            <a:r>
              <a:rPr lang="en-US" sz="800" dirty="0" smtClean="0">
                <a:latin typeface="+mn-lt"/>
              </a:rPr>
              <a:t>commercial </a:t>
            </a:r>
            <a:r>
              <a:rPr lang="en-US" sz="800" dirty="0">
                <a:latin typeface="+mn-lt"/>
              </a:rPr>
              <a:t>training centers </a:t>
            </a:r>
            <a:r>
              <a:rPr lang="en-US" sz="800" dirty="0" smtClean="0">
                <a:latin typeface="+mn-lt"/>
              </a:rPr>
              <a:t>.</a:t>
            </a:r>
            <a:endParaRPr lang="en-US" sz="800" dirty="0">
              <a:latin typeface="+mn-lt"/>
            </a:endParaRPr>
          </a:p>
        </p:txBody>
      </p:sp>
      <p:sp>
        <p:nvSpPr>
          <p:cNvPr id="44" name="Rectangular Callout 43"/>
          <p:cNvSpPr/>
          <p:nvPr/>
        </p:nvSpPr>
        <p:spPr bwMode="auto">
          <a:xfrm>
            <a:off x="6416550" y="1184859"/>
            <a:ext cx="1279650" cy="690285"/>
          </a:xfrm>
          <a:prstGeom prst="wedgeRectCallout">
            <a:avLst>
              <a:gd name="adj1" fmla="val -57293"/>
              <a:gd name="adj2" fmla="val 77793"/>
            </a:avLst>
          </a:prstGeom>
          <a:solidFill>
            <a:srgbClr val="FF99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marL="0" marR="0" indent="0" algn="ctr" defTabSz="914400" rtl="0" eaLnBrk="0" fontAlgn="base" latinLnBrk="0" hangingPunct="0">
              <a:lnSpc>
                <a:spcPts val="11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outerShdw blurRad="38100" dist="38100" dir="2700000" algn="tl">
                    <a:srgbClr val="000000">
                      <a:alpha val="43137"/>
                    </a:srgbClr>
                  </a:outerShdw>
                </a:effectLst>
                <a:latin typeface="+mn-lt"/>
                <a:ea typeface="ＭＳ Ｐゴシック" pitchFamily="1" charset="-128"/>
                <a:cs typeface="ＭＳ Ｐゴシック" pitchFamily="1" charset="-128"/>
              </a:rPr>
              <a:t>$11,051 in market value for every $100 invested</a:t>
            </a:r>
            <a:endParaRPr kumimoji="0" lang="en-US" sz="1200" b="0" i="0" u="none" strike="noStrike" cap="none" normalizeH="0" baseline="0" dirty="0">
              <a:ln>
                <a:noFill/>
              </a:ln>
              <a:solidFill>
                <a:schemeClr val="bg1"/>
              </a:solidFill>
              <a:effectLst>
                <a:outerShdw blurRad="38100" dist="38100" dir="2700000" algn="tl">
                  <a:srgbClr val="000000">
                    <a:alpha val="43137"/>
                  </a:srgbClr>
                </a:outerShdw>
              </a:effectLst>
              <a:latin typeface="+mn-lt"/>
              <a:ea typeface="ＭＳ Ｐゴシック" pitchFamily="1" charset="-128"/>
              <a:cs typeface="ＭＳ Ｐゴシック" pitchFamily="1" charset="-128"/>
            </a:endParaRPr>
          </a:p>
        </p:txBody>
      </p:sp>
      <p:grpSp>
        <p:nvGrpSpPr>
          <p:cNvPr id="17" name="Group 16"/>
          <p:cNvGrpSpPr/>
          <p:nvPr/>
        </p:nvGrpSpPr>
        <p:grpSpPr>
          <a:xfrm>
            <a:off x="91823" y="1112135"/>
            <a:ext cx="6242838" cy="2907415"/>
            <a:chOff x="171748" y="1248616"/>
            <a:chExt cx="6093125" cy="2390829"/>
          </a:xfrm>
        </p:grpSpPr>
        <p:sp>
          <p:nvSpPr>
            <p:cNvPr id="16" name="Rectangle 15"/>
            <p:cNvSpPr/>
            <p:nvPr/>
          </p:nvSpPr>
          <p:spPr>
            <a:xfrm>
              <a:off x="1935072" y="2135583"/>
              <a:ext cx="4329801" cy="1440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748" y="1248616"/>
              <a:ext cx="6093125" cy="85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Group 40"/>
            <p:cNvGrpSpPr/>
            <p:nvPr/>
          </p:nvGrpSpPr>
          <p:grpSpPr>
            <a:xfrm>
              <a:off x="1254002" y="2228611"/>
              <a:ext cx="4962617" cy="1410834"/>
              <a:chOff x="2784430" y="2187459"/>
              <a:chExt cx="4627274" cy="1253524"/>
            </a:xfrm>
          </p:grpSpPr>
          <p:pic>
            <p:nvPicPr>
              <p:cNvPr id="49" name="Picture 4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3382472" y="2265772"/>
                <a:ext cx="4029232" cy="1124712"/>
              </a:xfrm>
              <a:prstGeom prst="rect">
                <a:avLst/>
              </a:prstGeom>
            </p:spPr>
          </p:pic>
          <p:sp>
            <p:nvSpPr>
              <p:cNvPr id="50" name="TextBox 49"/>
              <p:cNvSpPr txBox="1"/>
              <p:nvPr/>
            </p:nvSpPr>
            <p:spPr>
              <a:xfrm>
                <a:off x="3086101" y="2187459"/>
                <a:ext cx="333376" cy="136729"/>
              </a:xfrm>
              <a:prstGeom prst="rect">
                <a:avLst/>
              </a:prstGeom>
              <a:noFill/>
            </p:spPr>
            <p:txBody>
              <a:bodyPr wrap="square" lIns="0" tIns="0" rIns="45720" bIns="0" rtlCol="0">
                <a:spAutoFit/>
              </a:bodyPr>
              <a:lstStyle/>
              <a:p>
                <a:pPr algn="r"/>
                <a:r>
                  <a:rPr lang="en-US" sz="1000" dirty="0" smtClean="0">
                    <a:latin typeface="+mn-lt"/>
                  </a:rPr>
                  <a:t>$100</a:t>
                </a:r>
                <a:endParaRPr lang="en-US" sz="900" dirty="0">
                  <a:latin typeface="+mn-lt"/>
                </a:endParaRPr>
              </a:p>
            </p:txBody>
          </p:sp>
          <p:sp>
            <p:nvSpPr>
              <p:cNvPr id="51" name="TextBox 50"/>
              <p:cNvSpPr txBox="1"/>
              <p:nvPr/>
            </p:nvSpPr>
            <p:spPr>
              <a:xfrm>
                <a:off x="3083719" y="2408914"/>
                <a:ext cx="333376" cy="136729"/>
              </a:xfrm>
              <a:prstGeom prst="rect">
                <a:avLst/>
              </a:prstGeom>
              <a:noFill/>
            </p:spPr>
            <p:txBody>
              <a:bodyPr wrap="square" lIns="0" tIns="0" rIns="45720" bIns="0" rtlCol="0">
                <a:spAutoFit/>
              </a:bodyPr>
              <a:lstStyle/>
              <a:p>
                <a:pPr algn="r"/>
                <a:r>
                  <a:rPr lang="en-US" sz="1000" dirty="0" smtClean="0">
                    <a:latin typeface="+mn-lt"/>
                  </a:rPr>
                  <a:t>$80</a:t>
                </a:r>
                <a:endParaRPr lang="en-US" sz="900" dirty="0">
                  <a:latin typeface="+mn-lt"/>
                </a:endParaRPr>
              </a:p>
            </p:txBody>
          </p:sp>
          <p:sp>
            <p:nvSpPr>
              <p:cNvPr id="52" name="TextBox 51"/>
              <p:cNvSpPr txBox="1"/>
              <p:nvPr/>
            </p:nvSpPr>
            <p:spPr>
              <a:xfrm>
                <a:off x="3083720" y="2635132"/>
                <a:ext cx="333376" cy="136729"/>
              </a:xfrm>
              <a:prstGeom prst="rect">
                <a:avLst/>
              </a:prstGeom>
              <a:noFill/>
            </p:spPr>
            <p:txBody>
              <a:bodyPr wrap="square" lIns="0" tIns="0" rIns="45720" bIns="0" rtlCol="0">
                <a:spAutoFit/>
              </a:bodyPr>
              <a:lstStyle/>
              <a:p>
                <a:pPr algn="r"/>
                <a:r>
                  <a:rPr lang="en-US" sz="1000" dirty="0" smtClean="0">
                    <a:latin typeface="+mn-lt"/>
                  </a:rPr>
                  <a:t>$60</a:t>
                </a:r>
                <a:endParaRPr lang="en-US" sz="900" dirty="0">
                  <a:latin typeface="+mn-lt"/>
                </a:endParaRPr>
              </a:p>
            </p:txBody>
          </p:sp>
          <p:sp>
            <p:nvSpPr>
              <p:cNvPr id="53" name="TextBox 52"/>
              <p:cNvSpPr txBox="1"/>
              <p:nvPr/>
            </p:nvSpPr>
            <p:spPr>
              <a:xfrm>
                <a:off x="3086099" y="2856590"/>
                <a:ext cx="333376" cy="136729"/>
              </a:xfrm>
              <a:prstGeom prst="rect">
                <a:avLst/>
              </a:prstGeom>
              <a:noFill/>
            </p:spPr>
            <p:txBody>
              <a:bodyPr wrap="square" lIns="0" tIns="0" rIns="45720" bIns="0" rtlCol="0">
                <a:spAutoFit/>
              </a:bodyPr>
              <a:lstStyle/>
              <a:p>
                <a:pPr algn="r"/>
                <a:r>
                  <a:rPr lang="en-US" sz="1000" dirty="0" smtClean="0">
                    <a:latin typeface="+mn-lt"/>
                  </a:rPr>
                  <a:t>$40</a:t>
                </a:r>
                <a:endParaRPr lang="en-US" sz="900" dirty="0">
                  <a:latin typeface="+mn-lt"/>
                </a:endParaRPr>
              </a:p>
            </p:txBody>
          </p:sp>
          <p:sp>
            <p:nvSpPr>
              <p:cNvPr id="54" name="TextBox 53"/>
              <p:cNvSpPr txBox="1"/>
              <p:nvPr/>
            </p:nvSpPr>
            <p:spPr>
              <a:xfrm>
                <a:off x="3083715" y="3082805"/>
                <a:ext cx="333376" cy="136729"/>
              </a:xfrm>
              <a:prstGeom prst="rect">
                <a:avLst/>
              </a:prstGeom>
              <a:noFill/>
            </p:spPr>
            <p:txBody>
              <a:bodyPr wrap="square" lIns="0" tIns="0" rIns="45720" bIns="0" rtlCol="0">
                <a:spAutoFit/>
              </a:bodyPr>
              <a:lstStyle/>
              <a:p>
                <a:pPr algn="r"/>
                <a:r>
                  <a:rPr lang="en-US" sz="1000" dirty="0" smtClean="0">
                    <a:latin typeface="+mn-lt"/>
                  </a:rPr>
                  <a:t>$20</a:t>
                </a:r>
                <a:endParaRPr lang="en-US" sz="900" dirty="0">
                  <a:latin typeface="+mn-lt"/>
                </a:endParaRPr>
              </a:p>
            </p:txBody>
          </p:sp>
          <p:sp>
            <p:nvSpPr>
              <p:cNvPr id="55" name="TextBox 54"/>
              <p:cNvSpPr txBox="1"/>
              <p:nvPr/>
            </p:nvSpPr>
            <p:spPr>
              <a:xfrm>
                <a:off x="3081350" y="3304254"/>
                <a:ext cx="333376" cy="136729"/>
              </a:xfrm>
              <a:prstGeom prst="rect">
                <a:avLst/>
              </a:prstGeom>
              <a:noFill/>
            </p:spPr>
            <p:txBody>
              <a:bodyPr wrap="square" lIns="0" tIns="0" rIns="45720" bIns="0" rtlCol="0">
                <a:spAutoFit/>
              </a:bodyPr>
              <a:lstStyle/>
              <a:p>
                <a:pPr algn="r"/>
                <a:r>
                  <a:rPr lang="en-US" sz="1000" dirty="0" smtClean="0">
                    <a:latin typeface="+mn-lt"/>
                  </a:rPr>
                  <a:t>$0</a:t>
                </a:r>
                <a:endParaRPr lang="en-US" sz="900" dirty="0">
                  <a:latin typeface="+mn-lt"/>
                </a:endParaRPr>
              </a:p>
            </p:txBody>
          </p:sp>
          <p:sp>
            <p:nvSpPr>
              <p:cNvPr id="56" name="TextBox 55"/>
              <p:cNvSpPr txBox="1"/>
              <p:nvPr/>
            </p:nvSpPr>
            <p:spPr>
              <a:xfrm>
                <a:off x="2784430" y="2289227"/>
                <a:ext cx="373073" cy="656062"/>
              </a:xfrm>
              <a:prstGeom prst="rect">
                <a:avLst/>
              </a:prstGeom>
              <a:noFill/>
            </p:spPr>
            <p:txBody>
              <a:bodyPr vert="vert270" wrap="square" tIns="0" rIns="91440" rtlCol="0">
                <a:spAutoFit/>
              </a:bodyPr>
              <a:lstStyle/>
              <a:p>
                <a:pPr algn="r"/>
                <a:r>
                  <a:rPr lang="en-US" sz="1400" dirty="0" smtClean="0">
                    <a:latin typeface="+mn-lt"/>
                  </a:rPr>
                  <a:t>Millions</a:t>
                </a:r>
                <a:endParaRPr lang="en-US" sz="1400" dirty="0">
                  <a:latin typeface="+mn-lt"/>
                </a:endParaRPr>
              </a:p>
            </p:txBody>
          </p:sp>
        </p:grpSp>
        <p:sp>
          <p:nvSpPr>
            <p:cNvPr id="48" name="Rounded Rectangle 47"/>
            <p:cNvSpPr/>
            <p:nvPr/>
          </p:nvSpPr>
          <p:spPr bwMode="auto">
            <a:xfrm>
              <a:off x="5717277" y="1929218"/>
              <a:ext cx="541410" cy="206366"/>
            </a:xfrm>
            <a:prstGeom prst="roundRect">
              <a:avLst>
                <a:gd name="adj" fmla="val 50000"/>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Verdana" pitchFamily="1" charset="0"/>
                <a:ea typeface="ＭＳ Ｐゴシック" pitchFamily="1" charset="-128"/>
                <a:cs typeface="ＭＳ Ｐゴシック" pitchFamily="1" charset="-128"/>
              </a:endParaRPr>
            </a:p>
          </p:txBody>
        </p:sp>
      </p:grpSp>
    </p:spTree>
    <p:extLst>
      <p:ext uri="{BB962C8B-B14F-4D97-AF65-F5344CB8AC3E}">
        <p14:creationId xmlns:p14="http://schemas.microsoft.com/office/powerpoint/2010/main" val="1870968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38" name="TextBox 37"/>
          <p:cNvSpPr txBox="1"/>
          <p:nvPr/>
        </p:nvSpPr>
        <p:spPr>
          <a:xfrm>
            <a:off x="91823" y="399187"/>
            <a:ext cx="7737727" cy="523220"/>
          </a:xfrm>
          <a:prstGeom prst="rect">
            <a:avLst/>
          </a:prstGeom>
          <a:noFill/>
        </p:spPr>
        <p:txBody>
          <a:bodyPr wrap="square" rtlCol="0">
            <a:spAutoFit/>
          </a:bodyPr>
          <a:lstStyle/>
          <a:p>
            <a:r>
              <a:rPr lang="en-US" sz="2300" b="1" dirty="0" smtClean="0"/>
              <a:t>Certification provides </a:t>
            </a:r>
            <a:r>
              <a:rPr lang="en-US" sz="2800" dirty="0">
                <a:solidFill>
                  <a:schemeClr val="bg1"/>
                </a:solidFill>
              </a:rPr>
              <a:t>real value </a:t>
            </a:r>
            <a:r>
              <a:rPr lang="en-US" sz="2300" b="1" dirty="0" smtClean="0"/>
              <a:t>in Florida</a:t>
            </a:r>
            <a:endParaRPr lang="en-US" sz="2400" dirty="0">
              <a:solidFill>
                <a:schemeClr val="bg1"/>
              </a:solidFill>
            </a:endParaRPr>
          </a:p>
        </p:txBody>
      </p:sp>
      <p:sp>
        <p:nvSpPr>
          <p:cNvPr id="43" name="TextBox 42"/>
          <p:cNvSpPr txBox="1"/>
          <p:nvPr/>
        </p:nvSpPr>
        <p:spPr>
          <a:xfrm>
            <a:off x="91823" y="4362389"/>
            <a:ext cx="7186212" cy="381041"/>
          </a:xfrm>
          <a:prstGeom prst="rect">
            <a:avLst/>
          </a:prstGeom>
          <a:noFill/>
        </p:spPr>
        <p:txBody>
          <a:bodyPr wrap="square" rtlCol="0">
            <a:spAutoFit/>
          </a:bodyPr>
          <a:lstStyle/>
          <a:p>
            <a:r>
              <a:rPr lang="en-US" sz="800" dirty="0" smtClean="0">
                <a:latin typeface="+mn-lt"/>
              </a:rPr>
              <a:t>Note: The “price in the commercial market”, or market value, </a:t>
            </a:r>
            <a:r>
              <a:rPr lang="en-US" sz="800" dirty="0">
                <a:latin typeface="+mn-lt"/>
              </a:rPr>
              <a:t>is the </a:t>
            </a:r>
            <a:r>
              <a:rPr lang="en-US" sz="800" dirty="0" smtClean="0">
                <a:latin typeface="+mn-lt"/>
              </a:rPr>
              <a:t>price </a:t>
            </a:r>
            <a:r>
              <a:rPr lang="en-US" sz="800" dirty="0">
                <a:latin typeface="+mn-lt"/>
              </a:rPr>
              <a:t>of a certification prep course offered at a </a:t>
            </a:r>
            <a:r>
              <a:rPr lang="en-US" sz="800" dirty="0" smtClean="0">
                <a:latin typeface="+mn-lt"/>
              </a:rPr>
              <a:t>commercial </a:t>
            </a:r>
            <a:r>
              <a:rPr lang="en-US" sz="800" dirty="0">
                <a:latin typeface="+mn-lt"/>
              </a:rPr>
              <a:t>training center plus the cost of a certification exam. </a:t>
            </a:r>
            <a:r>
              <a:rPr lang="en-US" sz="800" dirty="0" smtClean="0">
                <a:latin typeface="+mn-lt"/>
              </a:rPr>
              <a:t>Prices for certification </a:t>
            </a:r>
            <a:r>
              <a:rPr lang="en-US" sz="800" dirty="0">
                <a:latin typeface="+mn-lt"/>
              </a:rPr>
              <a:t>prep courses were obtained from various </a:t>
            </a:r>
            <a:r>
              <a:rPr lang="en-US" sz="800" dirty="0" smtClean="0">
                <a:latin typeface="+mn-lt"/>
              </a:rPr>
              <a:t>commercial </a:t>
            </a:r>
            <a:r>
              <a:rPr lang="en-US" sz="800" dirty="0">
                <a:latin typeface="+mn-lt"/>
              </a:rPr>
              <a:t>training centers </a:t>
            </a:r>
            <a:r>
              <a:rPr lang="en-US" sz="800" dirty="0" smtClean="0">
                <a:latin typeface="+mn-lt"/>
              </a:rPr>
              <a:t>.</a:t>
            </a:r>
            <a:endParaRPr lang="en-US" sz="800" dirty="0">
              <a:latin typeface="+mn-lt"/>
            </a:endParaRPr>
          </a:p>
        </p:txBody>
      </p:sp>
      <p:sp>
        <p:nvSpPr>
          <p:cNvPr id="24" name="AutoShape 133"/>
          <p:cNvSpPr>
            <a:spLocks noChangeArrowheads="1"/>
          </p:cNvSpPr>
          <p:nvPr>
            <p:custDataLst>
              <p:tags r:id="rId1"/>
            </p:custDataLst>
          </p:nvPr>
        </p:nvSpPr>
        <p:spPr bwMode="auto">
          <a:xfrm>
            <a:off x="395762" y="953170"/>
            <a:ext cx="5844540" cy="3329696"/>
          </a:xfrm>
          <a:prstGeom prst="roundRect">
            <a:avLst>
              <a:gd name="adj" fmla="val 2035"/>
            </a:avLst>
          </a:prstGeom>
          <a:solidFill>
            <a:schemeClr val="bg1">
              <a:lumMod val="85000"/>
            </a:schemeClr>
          </a:solidFill>
          <a:ln w="9525" algn="ctr">
            <a:noFill/>
            <a:round/>
            <a:headEnd/>
            <a:tailEnd/>
          </a:ln>
          <a:effectLst>
            <a:outerShdw blurRad="50800" dist="38100" dir="2700000" algn="tl" rotWithShape="0">
              <a:prstClr val="black">
                <a:alpha val="40000"/>
              </a:prstClr>
            </a:outerShdw>
          </a:effectLst>
          <a:scene3d>
            <a:camera prst="orthographicFront"/>
            <a:lightRig rig="threePt" dir="t">
              <a:rot lat="0" lon="0" rev="2400000"/>
            </a:lightRig>
          </a:scene3d>
          <a:sp3d extrusionH="6350" prstMaterial="plastic">
            <a:bevelT w="57150" h="19050"/>
            <a:contourClr>
              <a:schemeClr val="bg1"/>
            </a:contourClr>
          </a:sp3d>
        </p:spPr>
        <p:txBody>
          <a:bodyPr wrap="square" lIns="0" tIns="0" rIns="0" bIns="0" anchor="ctr"/>
          <a:lstStyle/>
          <a:p>
            <a:pPr algn="ctr"/>
            <a:endParaRPr lang="en-US" sz="1100" dirty="0">
              <a:latin typeface="Myriad Pro" pitchFamily="34" charset="0"/>
            </a:endParaRPr>
          </a:p>
        </p:txBody>
      </p:sp>
      <p:sp>
        <p:nvSpPr>
          <p:cNvPr id="21" name="Rectangle 20"/>
          <p:cNvSpPr>
            <a:spLocks noChangeAspect="1"/>
          </p:cNvSpPr>
          <p:nvPr/>
        </p:nvSpPr>
        <p:spPr>
          <a:xfrm>
            <a:off x="6484967" y="2114550"/>
            <a:ext cx="1167798" cy="914400"/>
          </a:xfrm>
          <a:prstGeom prst="rect">
            <a:avLst/>
          </a:prstGeom>
          <a:gradFill flip="none" rotWithShape="1">
            <a:gsLst>
              <a:gs pos="0">
                <a:srgbClr val="0092D2"/>
              </a:gs>
              <a:gs pos="100000">
                <a:srgbClr val="73B632"/>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FrutigerNext LT Regular"/>
            </a:endParaRPr>
          </a:p>
        </p:txBody>
      </p:sp>
      <p:cxnSp>
        <p:nvCxnSpPr>
          <p:cNvPr id="22" name="Elbow Connector 21"/>
          <p:cNvCxnSpPr>
            <a:cxnSpLocks noChangeAspect="1"/>
          </p:cNvCxnSpPr>
          <p:nvPr/>
        </p:nvCxnSpPr>
        <p:spPr>
          <a:xfrm>
            <a:off x="6234859" y="2000230"/>
            <a:ext cx="290432" cy="457200"/>
          </a:xfrm>
          <a:prstGeom prst="bentConnector2">
            <a:avLst/>
          </a:prstGeom>
          <a:ln w="38100" cmpd="sng">
            <a:solidFill>
              <a:srgbClr val="0092D2"/>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a:spLocks noChangeAspect="1"/>
          </p:cNvSpPr>
          <p:nvPr/>
        </p:nvSpPr>
        <p:spPr>
          <a:xfrm>
            <a:off x="6484967" y="2143369"/>
            <a:ext cx="1167798" cy="830997"/>
          </a:xfrm>
          <a:prstGeom prst="rect">
            <a:avLst/>
          </a:prstGeom>
          <a:noFill/>
        </p:spPr>
        <p:txBody>
          <a:bodyPr wrap="square" rtlCol="0">
            <a:spAutoFit/>
          </a:bodyPr>
          <a:lstStyle/>
          <a:p>
            <a:r>
              <a:rPr lang="en-US" sz="1200" dirty="0" smtClean="0">
                <a:solidFill>
                  <a:schemeClr val="bg1"/>
                </a:solidFill>
                <a:latin typeface="FrutigerNext LT Regular"/>
              </a:rPr>
              <a:t>$1,724 in market value for every $100 invested </a:t>
            </a:r>
            <a:endParaRPr lang="en-US" sz="1200" dirty="0">
              <a:solidFill>
                <a:schemeClr val="bg1"/>
              </a:solidFill>
              <a:latin typeface="FrutigerNext LT Regular"/>
            </a:endParaRPr>
          </a:p>
        </p:txBody>
      </p:sp>
      <p:pic>
        <p:nvPicPr>
          <p:cNvPr id="25" name="Picture 24" descr="Chart2-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597" y="631292"/>
            <a:ext cx="6163056" cy="3802838"/>
          </a:xfrm>
          <a:prstGeom prst="rect">
            <a:avLst/>
          </a:prstGeom>
        </p:spPr>
      </p:pic>
    </p:spTree>
    <p:extLst>
      <p:ext uri="{BB962C8B-B14F-4D97-AF65-F5344CB8AC3E}">
        <p14:creationId xmlns:p14="http://schemas.microsoft.com/office/powerpoint/2010/main" val="402114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graphicFrame>
        <p:nvGraphicFramePr>
          <p:cNvPr id="6" name="Table 5"/>
          <p:cNvGraphicFramePr>
            <a:graphicFrameLocks noGrp="1"/>
          </p:cNvGraphicFramePr>
          <p:nvPr>
            <p:extLst>
              <p:ext uri="{D42A27DB-BD31-4B8C-83A1-F6EECF244321}">
                <p14:modId xmlns:p14="http://schemas.microsoft.com/office/powerpoint/2010/main" val="4267223215"/>
              </p:ext>
            </p:extLst>
          </p:nvPr>
        </p:nvGraphicFramePr>
        <p:xfrm>
          <a:off x="1219200" y="991228"/>
          <a:ext cx="5334000" cy="3561717"/>
        </p:xfrm>
        <a:graphic>
          <a:graphicData uri="http://schemas.openxmlformats.org/drawingml/2006/table">
            <a:tbl>
              <a:tblPr firstRow="1" bandRow="1">
                <a:tableStyleId>{5C22544A-7EE6-4342-B048-85BDC9FD1C3A}</a:tableStyleId>
              </a:tblPr>
              <a:tblGrid>
                <a:gridCol w="762000"/>
                <a:gridCol w="1163196"/>
                <a:gridCol w="838200"/>
                <a:gridCol w="1503804"/>
                <a:gridCol w="1066800"/>
              </a:tblGrid>
              <a:tr h="288079">
                <a:tc>
                  <a:txBody>
                    <a:bodyPr/>
                    <a:lstStyle/>
                    <a:p>
                      <a:r>
                        <a:rPr lang="en-US" sz="1200" dirty="0" smtClean="0"/>
                        <a:t>Student</a:t>
                      </a:r>
                      <a:endParaRPr lang="en-US" sz="1200" dirty="0"/>
                    </a:p>
                  </a:txBody>
                  <a:tcPr/>
                </a:tc>
                <a:tc>
                  <a:txBody>
                    <a:bodyPr/>
                    <a:lstStyle/>
                    <a:p>
                      <a:r>
                        <a:rPr lang="en-US" sz="1200" dirty="0" smtClean="0"/>
                        <a:t>Career Cluster</a:t>
                      </a:r>
                      <a:endParaRPr lang="en-US" sz="1200" dirty="0"/>
                    </a:p>
                  </a:txBody>
                  <a:tcPr/>
                </a:tc>
                <a:tc>
                  <a:txBody>
                    <a:bodyPr/>
                    <a:lstStyle/>
                    <a:p>
                      <a:r>
                        <a:rPr lang="en-US" sz="1200" dirty="0" smtClean="0"/>
                        <a:t>Grade Level</a:t>
                      </a:r>
                      <a:endParaRPr lang="en-US" sz="1200" dirty="0"/>
                    </a:p>
                  </a:txBody>
                  <a:tcPr/>
                </a:tc>
                <a:tc>
                  <a:txBody>
                    <a:bodyPr/>
                    <a:lstStyle/>
                    <a:p>
                      <a:r>
                        <a:rPr lang="en-US" sz="1200" dirty="0" smtClean="0"/>
                        <a:t>Certification Obtained</a:t>
                      </a:r>
                      <a:endParaRPr lang="en-US" sz="1200" dirty="0"/>
                    </a:p>
                  </a:txBody>
                  <a:tcPr/>
                </a:tc>
                <a:tc>
                  <a:txBody>
                    <a:bodyPr/>
                    <a:lstStyle/>
                    <a:p>
                      <a:r>
                        <a:rPr lang="en-US" sz="1200" dirty="0" smtClean="0"/>
                        <a:t>Market Value</a:t>
                      </a:r>
                      <a:endParaRPr lang="en-US" sz="1200" dirty="0"/>
                    </a:p>
                  </a:txBody>
                  <a:tcPr/>
                </a:tc>
              </a:tr>
              <a:tr h="288079">
                <a:tc rowSpan="3">
                  <a:txBody>
                    <a:bodyPr/>
                    <a:lstStyle/>
                    <a:p>
                      <a:r>
                        <a:rPr lang="en-US" sz="1200" dirty="0" smtClean="0"/>
                        <a:t>Luis </a:t>
                      </a:r>
                      <a:br>
                        <a:rPr lang="en-US" sz="1200" dirty="0" smtClean="0"/>
                      </a:br>
                      <a:r>
                        <a:rPr lang="en-US" sz="1200" dirty="0" smtClean="0"/>
                        <a:t>(age 18)</a:t>
                      </a:r>
                      <a:endParaRPr lang="en-US" sz="1200" dirty="0"/>
                    </a:p>
                  </a:txBody>
                  <a:tcPr/>
                </a:tc>
                <a:tc rowSpan="3">
                  <a:txBody>
                    <a:bodyPr/>
                    <a:lstStyle/>
                    <a:p>
                      <a:r>
                        <a:rPr lang="en-US" sz="1200" dirty="0" smtClean="0"/>
                        <a:t>Information Technology</a:t>
                      </a:r>
                      <a:endParaRPr lang="en-US" sz="1200" dirty="0"/>
                    </a:p>
                  </a:txBody>
                  <a:tcPr/>
                </a:tc>
                <a:tc>
                  <a:txBody>
                    <a:bodyPr/>
                    <a:lstStyle/>
                    <a:p>
                      <a:r>
                        <a:rPr lang="en-US" sz="1200" dirty="0" smtClean="0"/>
                        <a:t>10</a:t>
                      </a:r>
                      <a:endParaRPr lang="en-US" sz="1200" dirty="0"/>
                    </a:p>
                  </a:txBody>
                  <a:tcPr/>
                </a:tc>
                <a:tc>
                  <a:txBody>
                    <a:bodyPr/>
                    <a:lstStyle/>
                    <a:p>
                      <a:r>
                        <a:rPr lang="en-US" sz="1200" dirty="0" smtClean="0"/>
                        <a:t>MTA: Networking Fundamentals</a:t>
                      </a:r>
                      <a:endParaRPr lang="en-US" sz="1200" dirty="0"/>
                    </a:p>
                  </a:txBody>
                  <a:tcPr/>
                </a:tc>
                <a:tc>
                  <a:txBody>
                    <a:bodyPr/>
                    <a:lstStyle/>
                    <a:p>
                      <a:r>
                        <a:rPr lang="en-US" sz="1200" dirty="0" smtClean="0"/>
                        <a:t>$1,194.00</a:t>
                      </a:r>
                      <a:endParaRPr lang="en-US" sz="1200" dirty="0"/>
                    </a:p>
                  </a:txBody>
                  <a:tcPr/>
                </a:tc>
              </a:tr>
              <a:tr h="288079">
                <a:tc vMerge="1">
                  <a:txBody>
                    <a:bodyPr/>
                    <a:lstStyle/>
                    <a:p>
                      <a:endParaRPr lang="en-US" sz="1200" dirty="0"/>
                    </a:p>
                  </a:txBody>
                  <a:tcPr/>
                </a:tc>
                <a:tc vMerge="1">
                  <a:txBody>
                    <a:bodyPr/>
                    <a:lstStyle/>
                    <a:p>
                      <a:endParaRPr lang="en-US"/>
                    </a:p>
                  </a:txBody>
                  <a:tcPr/>
                </a:tc>
                <a:tc>
                  <a:txBody>
                    <a:bodyPr/>
                    <a:lstStyle/>
                    <a:p>
                      <a:r>
                        <a:rPr lang="en-US" sz="1200" dirty="0" smtClean="0"/>
                        <a:t>11</a:t>
                      </a:r>
                      <a:endParaRPr lang="en-US" sz="1200" dirty="0"/>
                    </a:p>
                  </a:txBody>
                  <a:tcPr/>
                </a:tc>
                <a:tc>
                  <a:txBody>
                    <a:bodyPr/>
                    <a:lstStyle/>
                    <a:p>
                      <a:r>
                        <a:rPr lang="en-US" sz="1200" dirty="0" smtClean="0"/>
                        <a:t>MTA: Security Fundamentals</a:t>
                      </a:r>
                      <a:endParaRPr lang="en-US" sz="1200" dirty="0"/>
                    </a:p>
                  </a:txBody>
                  <a:tcPr/>
                </a:tc>
                <a:tc>
                  <a:txBody>
                    <a:bodyPr/>
                    <a:lstStyle/>
                    <a:p>
                      <a:r>
                        <a:rPr lang="en-US" sz="1200" dirty="0" smtClean="0"/>
                        <a:t>$1,194.00</a:t>
                      </a:r>
                      <a:endParaRPr lang="en-US" sz="1200" dirty="0"/>
                    </a:p>
                  </a:txBody>
                  <a:tcPr/>
                </a:tc>
              </a:tr>
              <a:tr h="288079">
                <a:tc vMerge="1">
                  <a:txBody>
                    <a:bodyPr/>
                    <a:lstStyle/>
                    <a:p>
                      <a:endParaRPr lang="en-US" sz="1200" dirty="0"/>
                    </a:p>
                  </a:txBody>
                  <a:tcPr/>
                </a:tc>
                <a:tc vMerge="1">
                  <a:txBody>
                    <a:bodyPr/>
                    <a:lstStyle/>
                    <a:p>
                      <a:endParaRPr lang="en-US"/>
                    </a:p>
                  </a:txBody>
                  <a:tcPr/>
                </a:tc>
                <a:tc>
                  <a:txBody>
                    <a:bodyPr/>
                    <a:lstStyle/>
                    <a:p>
                      <a:r>
                        <a:rPr lang="en-US" sz="1200" dirty="0" smtClean="0"/>
                        <a:t>12</a:t>
                      </a:r>
                      <a:endParaRPr lang="en-US" sz="1200" dirty="0"/>
                    </a:p>
                  </a:txBody>
                  <a:tcPr/>
                </a:tc>
                <a:tc>
                  <a:txBody>
                    <a:bodyPr/>
                    <a:lstStyle/>
                    <a:p>
                      <a:r>
                        <a:rPr lang="en-US" sz="1200" dirty="0" smtClean="0"/>
                        <a:t>HP ATA: Network Solutions</a:t>
                      </a:r>
                      <a:endParaRPr lang="en-US" sz="1200" dirty="0"/>
                    </a:p>
                  </a:txBody>
                  <a:tcPr/>
                </a:tc>
                <a:tc>
                  <a:txBody>
                    <a:bodyPr/>
                    <a:lstStyle/>
                    <a:p>
                      <a:r>
                        <a:rPr lang="en-US" sz="1200" dirty="0" smtClean="0"/>
                        <a:t>$5,039.00</a:t>
                      </a:r>
                      <a:endParaRPr lang="en-US" sz="1200" dirty="0"/>
                    </a:p>
                  </a:txBody>
                  <a:tcPr/>
                </a:tc>
              </a:tr>
              <a:tr h="288079">
                <a:tc gridSpan="4">
                  <a:txBody>
                    <a:bodyPr/>
                    <a:lstStyle/>
                    <a:p>
                      <a:pPr algn="r"/>
                      <a:r>
                        <a:rPr lang="en-US" sz="1200" b="1" dirty="0" smtClean="0"/>
                        <a:t>Total IT Pro Cluster Benefit:</a:t>
                      </a:r>
                      <a:endParaRPr lang="en-US" sz="1200" b="1" dirty="0"/>
                    </a:p>
                  </a:txBody>
                  <a:tcPr/>
                </a:tc>
                <a:tc hMerge="1">
                  <a:txBody>
                    <a:bodyPr/>
                    <a:lstStyle/>
                    <a:p>
                      <a:endParaRPr lang="en-US"/>
                    </a:p>
                  </a:txBody>
                  <a:tcPr/>
                </a:tc>
                <a:tc hMerge="1">
                  <a:txBody>
                    <a:bodyPr/>
                    <a:lstStyle/>
                    <a:p>
                      <a:endParaRPr lang="en-US"/>
                    </a:p>
                  </a:txBody>
                  <a:tcPr/>
                </a:tc>
                <a:tc hMerge="1">
                  <a:txBody>
                    <a:bodyPr/>
                    <a:lstStyle/>
                    <a:p>
                      <a:endParaRPr lang="en-US" sz="1200" dirty="0"/>
                    </a:p>
                  </a:txBody>
                  <a:tcPr/>
                </a:tc>
                <a:tc>
                  <a:txBody>
                    <a:bodyPr/>
                    <a:lstStyle/>
                    <a:p>
                      <a:r>
                        <a:rPr lang="en-US" sz="1300" b="1" dirty="0" smtClean="0"/>
                        <a:t>$7,427.00</a:t>
                      </a:r>
                      <a:endParaRPr lang="en-US" sz="1300" b="1" dirty="0"/>
                    </a:p>
                  </a:txBody>
                  <a:tcPr/>
                </a:tc>
              </a:tr>
              <a:tr h="288079">
                <a:tc rowSpan="3">
                  <a:txBody>
                    <a:bodyPr/>
                    <a:lstStyle/>
                    <a:p>
                      <a:r>
                        <a:rPr lang="en-US" sz="1200" dirty="0" smtClean="0"/>
                        <a:t>Reyna</a:t>
                      </a:r>
                    </a:p>
                    <a:p>
                      <a:r>
                        <a:rPr lang="en-US" sz="1200" dirty="0" smtClean="0"/>
                        <a:t>(age 16)</a:t>
                      </a:r>
                      <a:endParaRPr lang="en-US" sz="1200" dirty="0"/>
                    </a:p>
                  </a:txBody>
                  <a:tcPr/>
                </a:tc>
                <a:tc rowSpan="3">
                  <a:txBody>
                    <a:bodyPr/>
                    <a:lstStyle/>
                    <a:p>
                      <a:r>
                        <a:rPr lang="en-US" sz="1200" dirty="0" smtClean="0"/>
                        <a:t>Business, Management, and Admin</a:t>
                      </a:r>
                      <a:endParaRPr lang="en-US" sz="1200" dirty="0"/>
                    </a:p>
                  </a:txBody>
                  <a:tcPr/>
                </a:tc>
                <a:tc>
                  <a:txBody>
                    <a:bodyPr/>
                    <a:lstStyle/>
                    <a:p>
                      <a:r>
                        <a:rPr lang="en-US" sz="1200" dirty="0" smtClean="0"/>
                        <a:t>9</a:t>
                      </a:r>
                      <a:endParaRPr lang="en-US" sz="1200" dirty="0"/>
                    </a:p>
                  </a:txBody>
                  <a:tcPr/>
                </a:tc>
                <a:tc>
                  <a:txBody>
                    <a:bodyPr/>
                    <a:lstStyle/>
                    <a:p>
                      <a:r>
                        <a:rPr lang="en-US" sz="1200" dirty="0" smtClean="0"/>
                        <a:t>MOS: Word</a:t>
                      </a:r>
                      <a:endParaRPr lang="en-US" sz="1200" dirty="0"/>
                    </a:p>
                  </a:txBody>
                  <a:tcPr/>
                </a:tc>
                <a:tc>
                  <a:txBody>
                    <a:bodyPr/>
                    <a:lstStyle/>
                    <a:p>
                      <a:r>
                        <a:rPr lang="en-US" sz="1200" dirty="0" smtClean="0"/>
                        <a:t>$646.00</a:t>
                      </a:r>
                      <a:endParaRPr lang="en-US" sz="1200" dirty="0"/>
                    </a:p>
                  </a:txBody>
                  <a:tcPr/>
                </a:tc>
              </a:tr>
              <a:tr h="288079">
                <a:tc vMerge="1">
                  <a:txBody>
                    <a:bodyPr/>
                    <a:lstStyle/>
                    <a:p>
                      <a:endParaRPr lang="en-US" sz="1200" dirty="0"/>
                    </a:p>
                  </a:txBody>
                  <a:tcPr/>
                </a:tc>
                <a:tc vMerge="1">
                  <a:txBody>
                    <a:bodyPr/>
                    <a:lstStyle/>
                    <a:p>
                      <a:endParaRPr lang="en-US"/>
                    </a:p>
                  </a:txBody>
                  <a:tcPr/>
                </a:tc>
                <a:tc>
                  <a:txBody>
                    <a:bodyPr/>
                    <a:lstStyle/>
                    <a:p>
                      <a:r>
                        <a:rPr lang="en-US" sz="1200" dirty="0" smtClean="0"/>
                        <a:t>10</a:t>
                      </a:r>
                      <a:endParaRPr lang="en-US" sz="1200" dirty="0"/>
                    </a:p>
                  </a:txBody>
                  <a:tcPr/>
                </a:tc>
                <a:tc>
                  <a:txBody>
                    <a:bodyPr/>
                    <a:lstStyle/>
                    <a:p>
                      <a:r>
                        <a:rPr lang="en-US" sz="1200" dirty="0" smtClean="0"/>
                        <a:t>MOS: PowerPoint</a:t>
                      </a:r>
                      <a:endParaRPr lang="en-US" sz="1200" dirty="0"/>
                    </a:p>
                  </a:txBody>
                  <a:tcPr/>
                </a:tc>
                <a:tc>
                  <a:txBody>
                    <a:bodyPr/>
                    <a:lstStyle/>
                    <a:p>
                      <a:r>
                        <a:rPr lang="en-US" sz="1200" dirty="0" smtClean="0"/>
                        <a:t>$623.00</a:t>
                      </a:r>
                      <a:endParaRPr lang="en-US" sz="1200" dirty="0"/>
                    </a:p>
                  </a:txBody>
                  <a:tcPr/>
                </a:tc>
              </a:tr>
              <a:tr h="288079">
                <a:tc vMerge="1">
                  <a:txBody>
                    <a:bodyPr/>
                    <a:lstStyle/>
                    <a:p>
                      <a:endParaRPr lang="en-US" sz="1200" dirty="0"/>
                    </a:p>
                  </a:txBody>
                  <a:tcPr/>
                </a:tc>
                <a:tc vMerge="1">
                  <a:txBody>
                    <a:bodyPr/>
                    <a:lstStyle/>
                    <a:p>
                      <a:endParaRPr lang="en-US"/>
                    </a:p>
                  </a:txBody>
                  <a:tcPr/>
                </a:tc>
                <a:tc>
                  <a:txBody>
                    <a:bodyPr/>
                    <a:lstStyle/>
                    <a:p>
                      <a:r>
                        <a:rPr lang="en-US" sz="1200" dirty="0" smtClean="0"/>
                        <a:t>11</a:t>
                      </a:r>
                      <a:endParaRPr lang="en-US" sz="1200" dirty="0"/>
                    </a:p>
                  </a:txBody>
                  <a:tcPr/>
                </a:tc>
                <a:tc>
                  <a:txBody>
                    <a:bodyPr/>
                    <a:lstStyle/>
                    <a:p>
                      <a:r>
                        <a:rPr lang="en-US" sz="1200" dirty="0" smtClean="0"/>
                        <a:t>MOS: Excel</a:t>
                      </a:r>
                      <a:endParaRPr lang="en-US" sz="1200" dirty="0"/>
                    </a:p>
                  </a:txBody>
                  <a:tcPr/>
                </a:tc>
                <a:tc>
                  <a:txBody>
                    <a:bodyPr/>
                    <a:lstStyle/>
                    <a:p>
                      <a:r>
                        <a:rPr lang="en-US" sz="1200" dirty="0" smtClean="0"/>
                        <a:t>$894.00</a:t>
                      </a:r>
                      <a:endParaRPr lang="en-US" sz="1200" dirty="0"/>
                    </a:p>
                  </a:txBody>
                  <a:tcPr/>
                </a:tc>
              </a:tr>
              <a:tr h="288079">
                <a:tc gridSpan="4">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dirty="0" smtClean="0"/>
                        <a:t>Total Business Cluster Benefit:</a:t>
                      </a:r>
                    </a:p>
                  </a:txBody>
                  <a:tcPr/>
                </a:tc>
                <a:tc hMerge="1">
                  <a:txBody>
                    <a:bodyPr/>
                    <a:lstStyle/>
                    <a:p>
                      <a:endParaRPr lang="en-US"/>
                    </a:p>
                  </a:txBody>
                  <a:tcPr/>
                </a:tc>
                <a:tc hMerge="1">
                  <a:txBody>
                    <a:bodyPr/>
                    <a:lstStyle/>
                    <a:p>
                      <a:endParaRPr lang="en-US"/>
                    </a:p>
                  </a:txBody>
                  <a:tcPr/>
                </a:tc>
                <a:tc hMerge="1">
                  <a:txBody>
                    <a:bodyPr/>
                    <a:lstStyle/>
                    <a:p>
                      <a:endParaRPr lang="en-US" sz="1200" dirty="0"/>
                    </a:p>
                  </a:txBody>
                  <a:tcPr/>
                </a:tc>
                <a:tc>
                  <a:txBody>
                    <a:bodyPr/>
                    <a:lstStyle/>
                    <a:p>
                      <a:pPr marL="0" algn="l" defTabSz="914400" rtl="0" eaLnBrk="1" latinLnBrk="0" hangingPunct="1"/>
                      <a:r>
                        <a:rPr lang="en-US" sz="1300" b="1" kern="1200" dirty="0" smtClean="0">
                          <a:solidFill>
                            <a:schemeClr val="dk1"/>
                          </a:solidFill>
                          <a:latin typeface="+mn-lt"/>
                          <a:ea typeface="+mn-ea"/>
                          <a:cs typeface="+mn-cs"/>
                        </a:rPr>
                        <a:t>$2,163.50</a:t>
                      </a:r>
                      <a:endParaRPr lang="en-US" sz="1300" b="1" kern="1200" dirty="0">
                        <a:solidFill>
                          <a:schemeClr val="dk1"/>
                        </a:solidFill>
                        <a:latin typeface="+mn-lt"/>
                        <a:ea typeface="+mn-ea"/>
                        <a:cs typeface="+mn-cs"/>
                      </a:endParaRPr>
                    </a:p>
                  </a:txBody>
                  <a:tcPr/>
                </a:tc>
              </a:tr>
              <a:tr h="288079">
                <a:tc gridSpan="4">
                  <a:txBody>
                    <a:bodyPr/>
                    <a:lstStyle/>
                    <a:p>
                      <a:pPr algn="r"/>
                      <a:r>
                        <a:rPr lang="en-US" sz="1200" b="1" dirty="0" smtClean="0"/>
                        <a:t>GRAND</a:t>
                      </a:r>
                      <a:r>
                        <a:rPr lang="en-US" sz="1200" b="1" baseline="0" dirty="0" smtClean="0"/>
                        <a:t> TOTAL:</a:t>
                      </a:r>
                      <a:endParaRPr lang="en-US" sz="1200" b="1" dirty="0"/>
                    </a:p>
                  </a:txBody>
                  <a:tcPr/>
                </a:tc>
                <a:tc hMerge="1">
                  <a:txBody>
                    <a:bodyPr/>
                    <a:lstStyle/>
                    <a:p>
                      <a:endParaRPr lang="en-US"/>
                    </a:p>
                  </a:txBody>
                  <a:tcPr/>
                </a:tc>
                <a:tc hMerge="1">
                  <a:txBody>
                    <a:bodyPr/>
                    <a:lstStyle/>
                    <a:p>
                      <a:endParaRPr lang="en-US"/>
                    </a:p>
                  </a:txBody>
                  <a:tcPr/>
                </a:tc>
                <a:tc hMerge="1">
                  <a:txBody>
                    <a:bodyPr/>
                    <a:lstStyle/>
                    <a:p>
                      <a:endParaRPr lang="en-US" sz="1200" dirty="0"/>
                    </a:p>
                  </a:txBody>
                  <a:tcPr/>
                </a:tc>
                <a:tc>
                  <a:txBody>
                    <a:bodyPr/>
                    <a:lstStyle/>
                    <a:p>
                      <a:pPr marL="0" algn="l" defTabSz="914400" rtl="0" eaLnBrk="1" latinLnBrk="0" hangingPunct="1"/>
                      <a:r>
                        <a:rPr lang="en-US" sz="1300" b="1" kern="1200" dirty="0" smtClean="0">
                          <a:solidFill>
                            <a:schemeClr val="dk1"/>
                          </a:solidFill>
                          <a:latin typeface="+mn-lt"/>
                          <a:ea typeface="+mn-ea"/>
                          <a:cs typeface="+mn-cs"/>
                        </a:rPr>
                        <a:t>$9,590.50</a:t>
                      </a:r>
                      <a:endParaRPr lang="en-US" sz="1300" b="1" kern="1200" dirty="0">
                        <a:solidFill>
                          <a:schemeClr val="dk1"/>
                        </a:solidFill>
                        <a:latin typeface="+mn-lt"/>
                        <a:ea typeface="+mn-ea"/>
                        <a:cs typeface="+mn-cs"/>
                      </a:endParaRPr>
                    </a:p>
                  </a:txBody>
                  <a:tcPr/>
                </a:tc>
              </a:tr>
            </a:tbl>
          </a:graphicData>
        </a:graphic>
      </p:graphicFrame>
      <p:sp>
        <p:nvSpPr>
          <p:cNvPr id="31" name="TextBox 30"/>
          <p:cNvSpPr txBox="1"/>
          <p:nvPr/>
        </p:nvSpPr>
        <p:spPr>
          <a:xfrm>
            <a:off x="91823" y="399187"/>
            <a:ext cx="7737727" cy="523220"/>
          </a:xfrm>
          <a:prstGeom prst="rect">
            <a:avLst/>
          </a:prstGeom>
          <a:noFill/>
        </p:spPr>
        <p:txBody>
          <a:bodyPr wrap="square" rtlCol="0">
            <a:spAutoFit/>
          </a:bodyPr>
          <a:lstStyle/>
          <a:p>
            <a:r>
              <a:rPr lang="en-US" sz="2300" b="1" dirty="0" smtClean="0"/>
              <a:t>Certification provides </a:t>
            </a:r>
            <a:r>
              <a:rPr lang="en-US" sz="2800" dirty="0">
                <a:solidFill>
                  <a:schemeClr val="bg1"/>
                </a:solidFill>
              </a:rPr>
              <a:t>real value </a:t>
            </a:r>
            <a:r>
              <a:rPr lang="en-US" sz="2300" b="1" dirty="0" smtClean="0"/>
              <a:t>to students</a:t>
            </a:r>
            <a:endParaRPr lang="en-US" sz="2400" dirty="0">
              <a:solidFill>
                <a:schemeClr val="bg1"/>
              </a:solidFill>
            </a:endParaRPr>
          </a:p>
        </p:txBody>
      </p:sp>
      <p:sp>
        <p:nvSpPr>
          <p:cNvPr id="25" name="Rectangle 24"/>
          <p:cNvSpPr/>
          <p:nvPr/>
        </p:nvSpPr>
        <p:spPr>
          <a:xfrm>
            <a:off x="1148688" y="4549696"/>
            <a:ext cx="2302233" cy="246221"/>
          </a:xfrm>
          <a:prstGeom prst="rect">
            <a:avLst/>
          </a:prstGeom>
        </p:spPr>
        <p:txBody>
          <a:bodyPr wrap="none">
            <a:spAutoFit/>
          </a:bodyPr>
          <a:lstStyle/>
          <a:p>
            <a:r>
              <a:rPr lang="en-US" sz="1000" i="1" dirty="0" smtClean="0"/>
              <a:t>State of Florida – Market Value Study</a:t>
            </a:r>
            <a:endParaRPr lang="en-US" sz="1000" i="1" dirty="0"/>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8575" y="1733549"/>
            <a:ext cx="1561489" cy="3062368"/>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48400" y="1733549"/>
            <a:ext cx="1555106" cy="3108053"/>
          </a:xfrm>
          <a:prstGeom prst="rect">
            <a:avLst/>
          </a:prstGeom>
        </p:spPr>
      </p:pic>
    </p:spTree>
    <p:extLst>
      <p:ext uri="{BB962C8B-B14F-4D97-AF65-F5344CB8AC3E}">
        <p14:creationId xmlns:p14="http://schemas.microsoft.com/office/powerpoint/2010/main" val="253194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22" name="Pentagon 21"/>
          <p:cNvSpPr/>
          <p:nvPr/>
        </p:nvSpPr>
        <p:spPr>
          <a:xfrm>
            <a:off x="6816890" y="4534730"/>
            <a:ext cx="726909" cy="238540"/>
          </a:xfrm>
          <a:prstGeom prst="homePlate">
            <a:avLst/>
          </a:prstGeom>
          <a:solidFill>
            <a:srgbClr val="008C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solidFill>
                <a:latin typeface="Adobe Gothic Std B" pitchFamily="34" charset="-128"/>
                <a:ea typeface="Adobe Gothic Std B" pitchFamily="34" charset="-128"/>
                <a:hlinkClick r:id="rId9" action="ppaction://hlinkfile"/>
              </a:rPr>
              <a:t>PLAY</a:t>
            </a:r>
            <a:endParaRPr lang="en-US" sz="1000" dirty="0">
              <a:solidFill>
                <a:schemeClr val="bg1"/>
              </a:solidFill>
              <a:latin typeface="Adobe Gothic Std B" pitchFamily="34" charset="-128"/>
              <a:ea typeface="Adobe Gothic Std B" pitchFamily="34" charset="-128"/>
            </a:endParaRPr>
          </a:p>
        </p:txBody>
      </p:sp>
      <p:pic>
        <p:nvPicPr>
          <p:cNvPr id="1026"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228600" y="1350097"/>
            <a:ext cx="3451448" cy="1830277"/>
          </a:xfrm>
          <a:prstGeom prst="rect">
            <a:avLst/>
          </a:prstGeom>
          <a:solidFill>
            <a:srgbClr val="FFFFFF">
              <a:shade val="85000"/>
            </a:srgbClr>
          </a:solidFill>
          <a:ln w="57150">
            <a:solidFill>
              <a:srgbClr val="008CD2"/>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6" name="TextBox 15"/>
          <p:cNvSpPr txBox="1"/>
          <p:nvPr/>
        </p:nvSpPr>
        <p:spPr>
          <a:xfrm>
            <a:off x="3886200" y="636559"/>
            <a:ext cx="3657599" cy="3539430"/>
          </a:xfrm>
          <a:prstGeom prst="rect">
            <a:avLst/>
          </a:prstGeom>
          <a:noFill/>
        </p:spPr>
        <p:txBody>
          <a:bodyPr wrap="square" rtlCol="0">
            <a:spAutoFit/>
          </a:bodyPr>
          <a:lstStyle/>
          <a:p>
            <a:r>
              <a:rPr lang="en-US" dirty="0"/>
              <a:t>The </a:t>
            </a:r>
            <a:r>
              <a:rPr lang="en-US" sz="2000" dirty="0">
                <a:solidFill>
                  <a:schemeClr val="bg1"/>
                </a:solidFill>
              </a:rPr>
              <a:t>Lee County School District </a:t>
            </a:r>
            <a:r>
              <a:rPr lang="en-US" dirty="0"/>
              <a:t>in Florida put together a program that made a standard for how they implement </a:t>
            </a:r>
            <a:r>
              <a:rPr lang="en-US" sz="2000" dirty="0">
                <a:solidFill>
                  <a:schemeClr val="bg1"/>
                </a:solidFill>
              </a:rPr>
              <a:t>industry certification</a:t>
            </a:r>
            <a:r>
              <a:rPr lang="en-US" dirty="0"/>
              <a:t>. </a:t>
            </a:r>
            <a:r>
              <a:rPr lang="en-US" dirty="0" smtClean="0"/>
              <a:t>With </a:t>
            </a:r>
            <a:r>
              <a:rPr lang="en-US" dirty="0"/>
              <a:t>certifications like the </a:t>
            </a:r>
            <a:r>
              <a:rPr lang="en-US" dirty="0" smtClean="0"/>
              <a:t/>
            </a:r>
            <a:br>
              <a:rPr lang="en-US" dirty="0" smtClean="0"/>
            </a:br>
            <a:r>
              <a:rPr lang="en-US" sz="2000" dirty="0" smtClean="0">
                <a:solidFill>
                  <a:schemeClr val="bg1"/>
                </a:solidFill>
              </a:rPr>
              <a:t>Microsoft </a:t>
            </a:r>
            <a:r>
              <a:rPr lang="en-US" sz="2000" dirty="0">
                <a:solidFill>
                  <a:schemeClr val="bg1"/>
                </a:solidFill>
              </a:rPr>
              <a:t>Office Specialist </a:t>
            </a:r>
            <a:r>
              <a:rPr lang="en-US" dirty="0" smtClean="0"/>
              <a:t>and </a:t>
            </a:r>
            <a:r>
              <a:rPr lang="en-US" sz="2000" dirty="0">
                <a:solidFill>
                  <a:schemeClr val="bg1"/>
                </a:solidFill>
              </a:rPr>
              <a:t>Adobe Certified Associate </a:t>
            </a:r>
            <a:r>
              <a:rPr lang="en-US" dirty="0" smtClean="0"/>
              <a:t>programs</a:t>
            </a:r>
            <a:r>
              <a:rPr lang="en-US" dirty="0"/>
              <a:t>, more kids are staying in school, are becoming more involved in developing better life skills and the district has actually seen graduation rates increase.</a:t>
            </a:r>
          </a:p>
        </p:txBody>
      </p:sp>
    </p:spTree>
    <p:extLst>
      <p:ext uri="{BB962C8B-B14F-4D97-AF65-F5344CB8AC3E}">
        <p14:creationId xmlns:p14="http://schemas.microsoft.com/office/powerpoint/2010/main" val="123235937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16" name="AutoShape 133"/>
          <p:cNvSpPr>
            <a:spLocks noChangeArrowheads="1"/>
          </p:cNvSpPr>
          <p:nvPr>
            <p:custDataLst>
              <p:tags r:id="rId1"/>
            </p:custDataLst>
          </p:nvPr>
        </p:nvSpPr>
        <p:spPr bwMode="auto">
          <a:xfrm>
            <a:off x="609600" y="1047749"/>
            <a:ext cx="6781800" cy="3552825"/>
          </a:xfrm>
          <a:prstGeom prst="roundRect">
            <a:avLst>
              <a:gd name="adj" fmla="val 2035"/>
            </a:avLst>
          </a:prstGeom>
          <a:gradFill flip="none" rotWithShape="1">
            <a:gsLst>
              <a:gs pos="0">
                <a:schemeClr val="bg1">
                  <a:lumMod val="25000"/>
                  <a:shade val="30000"/>
                  <a:satMod val="115000"/>
                </a:schemeClr>
              </a:gs>
              <a:gs pos="50000">
                <a:schemeClr val="bg1">
                  <a:lumMod val="25000"/>
                  <a:shade val="67500"/>
                  <a:satMod val="115000"/>
                </a:schemeClr>
              </a:gs>
              <a:gs pos="100000">
                <a:schemeClr val="bg1">
                  <a:lumMod val="25000"/>
                  <a:shade val="100000"/>
                  <a:satMod val="115000"/>
                </a:schemeClr>
              </a:gs>
            </a:gsLst>
            <a:lin ang="13500000" scaled="1"/>
            <a:tileRect/>
          </a:gradFill>
          <a:ln w="9525" algn="ctr">
            <a:noFill/>
            <a:round/>
            <a:headEnd/>
            <a:tailEnd/>
          </a:ln>
          <a:effectLst>
            <a:outerShdw blurRad="50800" dist="38100" dir="2700000" algn="tl" rotWithShape="0">
              <a:prstClr val="black">
                <a:alpha val="40000"/>
              </a:prstClr>
            </a:outerShdw>
          </a:effectLst>
          <a:scene3d>
            <a:camera prst="orthographicFront"/>
            <a:lightRig rig="threePt" dir="t">
              <a:rot lat="0" lon="0" rev="2400000"/>
            </a:lightRig>
          </a:scene3d>
          <a:sp3d extrusionH="6350" prstMaterial="plastic">
            <a:bevelT w="57150" h="19050"/>
            <a:contourClr>
              <a:schemeClr val="bg1"/>
            </a:contourClr>
          </a:sp3d>
        </p:spPr>
        <p:txBody>
          <a:bodyPr wrap="square" lIns="0" tIns="0" rIns="0" bIns="0" anchor="ctr"/>
          <a:lstStyle/>
          <a:p>
            <a:pPr algn="ctr"/>
            <a:endParaRPr lang="en-US" sz="1100" dirty="0">
              <a:latin typeface="Myriad Pro" pitchFamily="34" charset="0"/>
            </a:endParaRPr>
          </a:p>
        </p:txBody>
      </p:sp>
      <p:graphicFrame>
        <p:nvGraphicFramePr>
          <p:cNvPr id="17" name="Group 239"/>
          <p:cNvGraphicFramePr>
            <a:graphicFrameLocks noGrp="1"/>
          </p:cNvGraphicFramePr>
          <p:nvPr>
            <p:custDataLst>
              <p:tags r:id="rId2"/>
            </p:custDataLst>
            <p:extLst>
              <p:ext uri="{D42A27DB-BD31-4B8C-83A1-F6EECF244321}">
                <p14:modId xmlns:p14="http://schemas.microsoft.com/office/powerpoint/2010/main" val="2401594941"/>
              </p:ext>
            </p:extLst>
          </p:nvPr>
        </p:nvGraphicFramePr>
        <p:xfrm>
          <a:off x="762000" y="1137921"/>
          <a:ext cx="6472857" cy="3352792"/>
        </p:xfrm>
        <a:graphic>
          <a:graphicData uri="http://schemas.openxmlformats.org/drawingml/2006/table">
            <a:tbl>
              <a:tblPr/>
              <a:tblGrid>
                <a:gridCol w="3586692"/>
                <a:gridCol w="840630"/>
                <a:gridCol w="1036779"/>
                <a:gridCol w="1008756"/>
              </a:tblGrid>
              <a:tr h="492507">
                <a:tc>
                  <a:txBody>
                    <a:bodyPr/>
                    <a:lstStyle/>
                    <a:p>
                      <a:pPr marL="274320" algn="l" fontAlgn="ctr"/>
                      <a:r>
                        <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rPr>
                        <a:t>Performance Indicator</a:t>
                      </a:r>
                    </a:p>
                  </a:txBody>
                  <a:tcPr marL="3828" marR="3828" marT="5105" marB="0" anchor="ctr">
                    <a:lnL>
                      <a:noFill/>
                    </a:lnL>
                    <a:lnR>
                      <a:noFill/>
                    </a:lnR>
                    <a:lnT w="12700" cap="flat" cmpd="sng" algn="ctr">
                      <a:noFill/>
                      <a:prstDash val="solid"/>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2">
                        <a:lumMod val="50000"/>
                      </a:schemeClr>
                    </a:solidFill>
                  </a:tcPr>
                </a:tc>
                <a:tc>
                  <a:txBody>
                    <a:bodyPr/>
                    <a:lstStyle/>
                    <a:p>
                      <a:pPr algn="ctr" fontAlgn="ctr"/>
                      <a:r>
                        <a:rPr lang="en-US" sz="1500" b="0" i="0" u="none" strike="noStrike" kern="1200" dirty="0">
                          <a:solidFill>
                            <a:srgbClr val="FFFFFF"/>
                          </a:solidFill>
                          <a:effectLst>
                            <a:outerShdw blurRad="38100" dist="38100" dir="2700000" algn="tl">
                              <a:srgbClr val="000000">
                                <a:alpha val="43137"/>
                              </a:srgbClr>
                            </a:outerShdw>
                          </a:effectLst>
                          <a:latin typeface="Franklin Gothic Medium Cond" pitchFamily="34" charset="0"/>
                          <a:ea typeface="+mn-ea"/>
                          <a:cs typeface="+mn-cs"/>
                        </a:rPr>
                        <a:t>Non-CAPE</a:t>
                      </a:r>
                    </a:p>
                  </a:txBody>
                  <a:tcPr marL="3828" marR="3828" marT="5105" marB="0" anchor="ctr">
                    <a:lnL>
                      <a:noFill/>
                    </a:lnL>
                    <a:lnR>
                      <a:noFill/>
                    </a:lnR>
                    <a:lnT w="12700" cap="flat" cmpd="sng" algn="ctr">
                      <a:noFill/>
                      <a:prstDash val="solid"/>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2">
                        <a:lumMod val="50000"/>
                      </a:schemeClr>
                    </a:solidFill>
                  </a:tcPr>
                </a:tc>
                <a:tc>
                  <a:txBody>
                    <a:bodyPr/>
                    <a:lstStyle/>
                    <a:p>
                      <a:pPr algn="ctr" fontAlgn="ctr"/>
                      <a:r>
                        <a:rPr lang="en-US" sz="1500" b="0" i="0" u="none" strike="noStrike" kern="1200" dirty="0">
                          <a:solidFill>
                            <a:srgbClr val="FFFFFF"/>
                          </a:solidFill>
                          <a:effectLst>
                            <a:outerShdw blurRad="38100" dist="38100" dir="2700000" algn="tl">
                              <a:srgbClr val="000000">
                                <a:alpha val="43137"/>
                              </a:srgbClr>
                            </a:outerShdw>
                          </a:effectLst>
                          <a:latin typeface="Franklin Gothic Medium Cond" pitchFamily="34" charset="0"/>
                          <a:ea typeface="+mn-ea"/>
                          <a:cs typeface="+mn-cs"/>
                        </a:rPr>
                        <a:t>CAPE, No Certification</a:t>
                      </a:r>
                    </a:p>
                  </a:txBody>
                  <a:tcPr marL="3828" marR="3828" marT="5105" marB="0" anchor="ctr">
                    <a:lnL>
                      <a:noFill/>
                    </a:lnL>
                    <a:lnR>
                      <a:noFill/>
                    </a:lnR>
                    <a:lnT w="12700" cap="flat" cmpd="sng" algn="ctr">
                      <a:noFill/>
                      <a:prstDash val="solid"/>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2">
                        <a:lumMod val="50000"/>
                      </a:schemeClr>
                    </a:solidFill>
                  </a:tcPr>
                </a:tc>
                <a:tc>
                  <a:txBody>
                    <a:bodyPr/>
                    <a:lstStyle/>
                    <a:p>
                      <a:pPr algn="ctr" fontAlgn="ctr"/>
                      <a:r>
                        <a:rPr lang="en-US" sz="1500" b="0" i="0" u="none" strike="noStrike" kern="1200" dirty="0">
                          <a:solidFill>
                            <a:srgbClr val="FFFFFF"/>
                          </a:solidFill>
                          <a:effectLst>
                            <a:outerShdw blurRad="38100" dist="38100" dir="2700000" algn="tl">
                              <a:srgbClr val="000000">
                                <a:alpha val="43137"/>
                              </a:srgbClr>
                            </a:outerShdw>
                          </a:effectLst>
                          <a:latin typeface="Franklin Gothic Medium Cond" pitchFamily="34" charset="0"/>
                          <a:ea typeface="+mn-ea"/>
                          <a:cs typeface="+mn-cs"/>
                        </a:rPr>
                        <a:t>CAPE + Certification</a:t>
                      </a:r>
                    </a:p>
                  </a:txBody>
                  <a:tcPr marL="3828" marR="3828" marT="5105" marB="0" anchor="ctr">
                    <a:lnL>
                      <a:noFill/>
                    </a:lnL>
                    <a:lnR>
                      <a:noFill/>
                    </a:lnR>
                    <a:lnT w="12700" cap="flat" cmpd="sng" algn="ctr">
                      <a:noFill/>
                      <a:prstDash val="solid"/>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2">
                        <a:lumMod val="50000"/>
                      </a:schemeClr>
                    </a:solidFill>
                  </a:tcPr>
                </a:tc>
              </a:tr>
              <a:tr h="421446">
                <a:tc>
                  <a:txBody>
                    <a:bodyPr/>
                    <a:lstStyle/>
                    <a:p>
                      <a:pPr marL="274320" algn="l" fontAlgn="b"/>
                      <a:r>
                        <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rPr>
                        <a:t>Average </a:t>
                      </a:r>
                      <a:r>
                        <a:rPr lang="en-US" sz="1500" b="0" i="0" u="none" strike="noStrike" dirty="0" smtClean="0">
                          <a:solidFill>
                            <a:schemeClr val="bg1"/>
                          </a:solidFill>
                          <a:effectLst>
                            <a:outerShdw blurRad="38100" dist="38100" dir="2700000" algn="tl">
                              <a:srgbClr val="000000">
                                <a:alpha val="43137"/>
                              </a:srgbClr>
                            </a:outerShdw>
                          </a:effectLst>
                          <a:latin typeface="Franklin Gothic Medium Cond" pitchFamily="34" charset="0"/>
                        </a:rPr>
                        <a:t>Grade (GPA – scale of 4)</a:t>
                      </a:r>
                      <a:endPar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2.46</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2.58</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3.00</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r>
              <a:tr h="394430">
                <a:tc>
                  <a:txBody>
                    <a:bodyPr/>
                    <a:lstStyle/>
                    <a:p>
                      <a:pPr marL="274320" algn="l" fontAlgn="b"/>
                      <a:r>
                        <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rPr>
                        <a:t>12th Graders Earning </a:t>
                      </a:r>
                      <a:r>
                        <a:rPr lang="en-US" sz="1500" b="0" i="0" u="none" strike="noStrike" dirty="0" smtClean="0">
                          <a:solidFill>
                            <a:schemeClr val="bg1"/>
                          </a:solidFill>
                          <a:effectLst>
                            <a:outerShdw blurRad="38100" dist="38100" dir="2700000" algn="tl">
                              <a:srgbClr val="000000">
                                <a:alpha val="43137"/>
                              </a:srgbClr>
                            </a:outerShdw>
                          </a:effectLst>
                          <a:latin typeface="Franklin Gothic Medium Cond" pitchFamily="34" charset="0"/>
                        </a:rPr>
                        <a:t>Diploma (Graduating)</a:t>
                      </a:r>
                      <a:endPar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73.9%</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85.9%</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96.1%</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r>
              <a:tr h="394430">
                <a:tc>
                  <a:txBody>
                    <a:bodyPr/>
                    <a:lstStyle/>
                    <a:p>
                      <a:pPr marL="274320" algn="l" fontAlgn="b"/>
                      <a:r>
                        <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rPr>
                        <a:t>At Least One </a:t>
                      </a:r>
                      <a:r>
                        <a:rPr lang="en-US" sz="1500" b="0" i="0" u="none" strike="noStrike" dirty="0" smtClean="0">
                          <a:solidFill>
                            <a:schemeClr val="bg1"/>
                          </a:solidFill>
                          <a:effectLst>
                            <a:outerShdw blurRad="38100" dist="38100" dir="2700000" algn="tl">
                              <a:srgbClr val="000000">
                                <a:alpha val="43137"/>
                              </a:srgbClr>
                            </a:outerShdw>
                          </a:effectLst>
                          <a:latin typeface="Franklin Gothic Medium Cond" pitchFamily="34" charset="0"/>
                        </a:rPr>
                        <a:t>College Level Course</a:t>
                      </a:r>
                      <a:endPar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22.9%</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25.4%</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41.2%</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bg1">
                        <a:lumMod val="50000"/>
                      </a:schemeClr>
                    </a:solidFill>
                  </a:tcPr>
                </a:tc>
              </a:tr>
              <a:tr h="434357">
                <a:tc>
                  <a:txBody>
                    <a:bodyPr/>
                    <a:lstStyle/>
                    <a:p>
                      <a:pPr marL="274320" algn="l" fontAlgn="b"/>
                      <a:r>
                        <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rPr>
                        <a:t>2007-08 Graduates Enrolling in </a:t>
                      </a:r>
                      <a:r>
                        <a:rPr lang="en-US" sz="1500" b="0" i="0" u="none" strike="noStrike" dirty="0" smtClean="0">
                          <a:solidFill>
                            <a:schemeClr val="bg1"/>
                          </a:solidFill>
                          <a:effectLst>
                            <a:outerShdw blurRad="38100" dist="38100" dir="2700000" algn="tl">
                              <a:srgbClr val="000000">
                                <a:alpha val="43137"/>
                              </a:srgbClr>
                            </a:outerShdw>
                          </a:effectLst>
                          <a:latin typeface="Franklin Gothic Medium Cond" pitchFamily="34" charset="0"/>
                        </a:rPr>
                        <a:t>Postsecondary Fall 2008</a:t>
                      </a:r>
                      <a:endPar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N/A</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64.4%</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70.4%</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tx1">
                        <a:lumMod val="65000"/>
                        <a:lumOff val="35000"/>
                      </a:schemeClr>
                    </a:solidFill>
                  </a:tcPr>
                </a:tc>
              </a:tr>
              <a:tr h="367981">
                <a:tc>
                  <a:txBody>
                    <a:bodyPr/>
                    <a:lstStyle/>
                    <a:p>
                      <a:pPr marL="274320" algn="l" fontAlgn="b"/>
                      <a:r>
                        <a:rPr lang="en-US" sz="1500" b="0" i="0" u="none" strike="noStrike" kern="1200" dirty="0">
                          <a:solidFill>
                            <a:schemeClr val="bg1"/>
                          </a:solidFill>
                          <a:effectLst>
                            <a:outerShdw blurRad="38100" dist="38100" dir="2700000" algn="tl">
                              <a:srgbClr val="000000">
                                <a:alpha val="43137"/>
                              </a:srgbClr>
                            </a:outerShdw>
                          </a:effectLst>
                          <a:latin typeface="Franklin Gothic Medium Cond" pitchFamily="34" charset="0"/>
                          <a:ea typeface="+mn-ea"/>
                          <a:cs typeface="+mn-cs"/>
                        </a:rPr>
                        <a:t>2007-08 Graduates Found Employed Fall 2008</a:t>
                      </a: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kern="1200" dirty="0" smtClean="0">
                          <a:solidFill>
                            <a:srgbClr val="FFFFFF"/>
                          </a:solidFill>
                          <a:effectLst>
                            <a:outerShdw blurRad="38100" dist="38100" dir="2700000" algn="tl">
                              <a:srgbClr val="000000">
                                <a:alpha val="43137"/>
                              </a:srgbClr>
                            </a:outerShdw>
                          </a:effectLst>
                          <a:latin typeface="Franklin Gothic Medium Cond" pitchFamily="34" charset="0"/>
                          <a:ea typeface="+mn-ea"/>
                          <a:cs typeface="+mn-cs"/>
                        </a:rPr>
                        <a:t>N/A</a:t>
                      </a:r>
                      <a:endParaRPr lang="en-US" sz="1300" b="0" i="0" u="none" strike="noStrike" kern="1200" dirty="0">
                        <a:solidFill>
                          <a:srgbClr val="FFFFFF"/>
                        </a:solidFill>
                        <a:effectLst>
                          <a:outerShdw blurRad="38100" dist="38100" dir="2700000" algn="tl">
                            <a:srgbClr val="000000">
                              <a:alpha val="43137"/>
                            </a:srgbClr>
                          </a:outerShdw>
                        </a:effectLst>
                        <a:latin typeface="Franklin Gothic Medium Cond" pitchFamily="34" charset="0"/>
                        <a:ea typeface="+mn-ea"/>
                        <a:cs typeface="+mn-cs"/>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46.3%</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44.9%</a:t>
                      </a: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tx1">
                        <a:lumMod val="65000"/>
                        <a:lumOff val="35000"/>
                      </a:schemeClr>
                    </a:solidFill>
                  </a:tcPr>
                </a:tc>
              </a:tr>
              <a:tr h="257297">
                <a:tc>
                  <a:txBody>
                    <a:bodyPr/>
                    <a:lstStyle/>
                    <a:p>
                      <a:pPr marL="274320" algn="l" fontAlgn="b"/>
                      <a:r>
                        <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rPr>
                        <a:t>Chronically Absent</a:t>
                      </a: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16.3%</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15.7%</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9.9%</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tx1">
                        <a:lumMod val="65000"/>
                        <a:lumOff val="35000"/>
                      </a:schemeClr>
                    </a:solidFill>
                  </a:tcPr>
                </a:tc>
              </a:tr>
              <a:tr h="328691">
                <a:tc>
                  <a:txBody>
                    <a:bodyPr/>
                    <a:lstStyle/>
                    <a:p>
                      <a:pPr marL="274320" algn="l" fontAlgn="b"/>
                      <a:r>
                        <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rPr>
                        <a:t>At Least One Disciplinary Action</a:t>
                      </a: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20.6</a:t>
                      </a:r>
                      <a:r>
                        <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rPr>
                        <a:t>%</a:t>
                      </a: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20.5%</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10.9%</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tx1">
                        <a:lumMod val="65000"/>
                        <a:lumOff val="35000"/>
                      </a:schemeClr>
                    </a:solidFill>
                  </a:tcPr>
                </a:tc>
              </a:tr>
              <a:tr h="219577">
                <a:tc>
                  <a:txBody>
                    <a:bodyPr/>
                    <a:lstStyle/>
                    <a:p>
                      <a:pPr marL="274320" algn="l" fontAlgn="b"/>
                      <a:r>
                        <a:rPr lang="en-US" sz="1500" b="0" i="0" u="none" strike="noStrike" dirty="0">
                          <a:solidFill>
                            <a:schemeClr val="bg1"/>
                          </a:solidFill>
                          <a:effectLst>
                            <a:outerShdw blurRad="38100" dist="38100" dir="2700000" algn="tl">
                              <a:srgbClr val="000000">
                                <a:alpha val="43137"/>
                              </a:srgbClr>
                            </a:outerShdw>
                          </a:effectLst>
                          <a:latin typeface="Franklin Gothic Medium Cond" pitchFamily="34" charset="0"/>
                        </a:rPr>
                        <a:t>Dropout Rate</a:t>
                      </a: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2.1%</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0.9%</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noFill/>
                  </a:tcPr>
                </a:tc>
                <a:tc>
                  <a:txBody>
                    <a:bodyPr/>
                    <a:lstStyle/>
                    <a:p>
                      <a:pPr algn="ctr" fontAlgn="b"/>
                      <a:r>
                        <a:rPr lang="en-US" sz="1300" b="0" i="0" u="none" strike="noStrike" dirty="0" smtClean="0">
                          <a:solidFill>
                            <a:srgbClr val="FFFFFF"/>
                          </a:solidFill>
                          <a:effectLst>
                            <a:outerShdw blurRad="38100" dist="38100" dir="2700000" algn="tl">
                              <a:srgbClr val="000000">
                                <a:alpha val="43137"/>
                              </a:srgbClr>
                            </a:outerShdw>
                          </a:effectLst>
                          <a:latin typeface="Franklin Gothic Medium Cond" pitchFamily="34" charset="0"/>
                        </a:rPr>
                        <a:t>0.3%</a:t>
                      </a:r>
                      <a:endParaRPr lang="en-US" sz="1300" b="0" i="0" u="none" strike="noStrike" dirty="0">
                        <a:solidFill>
                          <a:srgbClr val="FFFFFF"/>
                        </a:solidFill>
                        <a:effectLst>
                          <a:outerShdw blurRad="38100" dist="38100" dir="2700000" algn="tl">
                            <a:srgbClr val="000000">
                              <a:alpha val="43137"/>
                            </a:srgbClr>
                          </a:outerShdw>
                        </a:effectLst>
                        <a:latin typeface="Franklin Gothic Medium Cond" pitchFamily="34" charset="0"/>
                      </a:endParaRPr>
                    </a:p>
                  </a:txBody>
                  <a:tcPr marL="3828" marR="3828" marT="5105" marB="0" anchor="ctr">
                    <a:lnL>
                      <a:noFill/>
                    </a:lnL>
                    <a:lnR>
                      <a:noFill/>
                    </a:lnR>
                    <a:lnT w="12700" cap="flat" cmpd="sng" algn="ctr">
                      <a:solidFill>
                        <a:schemeClr val="tx1">
                          <a:lumMod val="95000"/>
                          <a:lumOff val="5000"/>
                        </a:schemeClr>
                      </a:solidFill>
                      <a:prstDash val="sysDot"/>
                      <a:round/>
                      <a:headEnd type="none" w="med" len="med"/>
                      <a:tailEnd type="none" w="med" len="med"/>
                    </a:lnT>
                    <a:lnB w="12700" cap="flat" cmpd="sng" algn="ctr">
                      <a:solidFill>
                        <a:schemeClr val="tx1">
                          <a:lumMod val="95000"/>
                          <a:lumOff val="5000"/>
                        </a:schemeClr>
                      </a:solidFill>
                      <a:prstDash val="sysDot"/>
                      <a:round/>
                      <a:headEnd type="none" w="med" len="med"/>
                      <a:tailEnd type="none" w="med" len="med"/>
                    </a:lnB>
                    <a:lnTlToBr>
                      <a:noFill/>
                    </a:lnTlToBr>
                    <a:lnBlToTr>
                      <a:noFill/>
                    </a:lnBlToTr>
                    <a:solidFill>
                      <a:schemeClr val="tx1">
                        <a:lumMod val="65000"/>
                        <a:lumOff val="35000"/>
                      </a:schemeClr>
                    </a:solidFill>
                  </a:tcPr>
                </a:tc>
              </a:tr>
            </a:tbl>
          </a:graphicData>
        </a:graphic>
      </p:graphicFrame>
      <p:sp>
        <p:nvSpPr>
          <p:cNvPr id="18" name="Text Box 223"/>
          <p:cNvSpPr txBox="1">
            <a:spLocks noChangeArrowheads="1"/>
          </p:cNvSpPr>
          <p:nvPr/>
        </p:nvSpPr>
        <p:spPr bwMode="auto">
          <a:xfrm>
            <a:off x="533400" y="4642306"/>
            <a:ext cx="6777739" cy="215444"/>
          </a:xfrm>
          <a:prstGeom prst="rect">
            <a:avLst/>
          </a:prstGeom>
          <a:noFill/>
          <a:ln w="9525">
            <a:noFill/>
            <a:miter lim="800000"/>
            <a:headEnd/>
            <a:tailEnd/>
          </a:ln>
        </p:spPr>
        <p:txBody>
          <a:bodyPr wrap="square" lIns="91438" tIns="45720" rIns="91438" bIns="45720">
            <a:spAutoFit/>
          </a:bodyPr>
          <a:lstStyle/>
          <a:p>
            <a:pPr algn="r">
              <a:spcBef>
                <a:spcPct val="50000"/>
              </a:spcBef>
            </a:pPr>
            <a:r>
              <a:rPr lang="en-US" sz="800" dirty="0"/>
              <a:t>Source: Career and Professional Academy Enrollment and Performance Report, </a:t>
            </a:r>
            <a:r>
              <a:rPr lang="en-US" sz="800" dirty="0" smtClean="0"/>
              <a:t>2010-11 </a:t>
            </a:r>
            <a:endParaRPr lang="en-US" sz="800" dirty="0"/>
          </a:p>
        </p:txBody>
      </p:sp>
      <p:sp>
        <p:nvSpPr>
          <p:cNvPr id="19" name="TextBox 18"/>
          <p:cNvSpPr txBox="1"/>
          <p:nvPr/>
        </p:nvSpPr>
        <p:spPr>
          <a:xfrm>
            <a:off x="91823" y="399187"/>
            <a:ext cx="7737727" cy="523220"/>
          </a:xfrm>
          <a:prstGeom prst="rect">
            <a:avLst/>
          </a:prstGeom>
          <a:noFill/>
        </p:spPr>
        <p:txBody>
          <a:bodyPr wrap="square" rtlCol="0">
            <a:spAutoFit/>
          </a:bodyPr>
          <a:lstStyle/>
          <a:p>
            <a:r>
              <a:rPr lang="en-US" sz="2300" b="1" dirty="0" smtClean="0"/>
              <a:t>Certification </a:t>
            </a:r>
            <a:r>
              <a:rPr lang="en-US" sz="2800" dirty="0">
                <a:solidFill>
                  <a:schemeClr val="bg1"/>
                </a:solidFill>
              </a:rPr>
              <a:t>impacts performance </a:t>
            </a:r>
            <a:r>
              <a:rPr lang="en-US" sz="2300" b="1" dirty="0" smtClean="0"/>
              <a:t>in Florida study.</a:t>
            </a:r>
            <a:r>
              <a:rPr lang="en-US" sz="2400" dirty="0" smtClean="0">
                <a:solidFill>
                  <a:schemeClr val="bg1"/>
                </a:solidFill>
              </a:rPr>
              <a:t> </a:t>
            </a:r>
            <a:endParaRPr lang="en-US" sz="2400" dirty="0">
              <a:solidFill>
                <a:schemeClr val="bg1"/>
              </a:solidFill>
            </a:endParaRPr>
          </a:p>
        </p:txBody>
      </p:sp>
      <p:sp>
        <p:nvSpPr>
          <p:cNvPr id="25" name="Rectangle 24"/>
          <p:cNvSpPr/>
          <p:nvPr/>
        </p:nvSpPr>
        <p:spPr>
          <a:xfrm>
            <a:off x="762001" y="1137851"/>
            <a:ext cx="6477000" cy="493621"/>
          </a:xfrm>
          <a:prstGeom prst="rect">
            <a:avLst/>
          </a:prstGeom>
          <a:solidFill>
            <a:srgbClr val="008C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98340" y="1233025"/>
            <a:ext cx="1927619" cy="492443"/>
          </a:xfrm>
          <a:prstGeom prst="rect">
            <a:avLst/>
          </a:prstGeom>
          <a:noFill/>
        </p:spPr>
        <p:txBody>
          <a:bodyPr wrap="square" rtlCol="0">
            <a:spAutoFit/>
          </a:bodyPr>
          <a:lstStyle/>
          <a:p>
            <a:r>
              <a:rPr lang="en-US" sz="1400" dirty="0" smtClean="0">
                <a:solidFill>
                  <a:schemeClr val="bg1"/>
                </a:solidFill>
              </a:rPr>
              <a:t>Performance Indicator</a:t>
            </a:r>
            <a:r>
              <a:rPr lang="en-US" sz="1200" dirty="0" smtClean="0">
                <a:solidFill>
                  <a:schemeClr val="bg1"/>
                </a:solidFill>
              </a:rPr>
              <a:t>	</a:t>
            </a:r>
            <a:endParaRPr lang="en-US" sz="1200" dirty="0">
              <a:solidFill>
                <a:schemeClr val="bg1"/>
              </a:solidFill>
            </a:endParaRPr>
          </a:p>
        </p:txBody>
      </p:sp>
      <p:sp>
        <p:nvSpPr>
          <p:cNvPr id="26" name="TextBox 25"/>
          <p:cNvSpPr txBox="1"/>
          <p:nvPr/>
        </p:nvSpPr>
        <p:spPr>
          <a:xfrm>
            <a:off x="4267201" y="1254074"/>
            <a:ext cx="1066800" cy="276999"/>
          </a:xfrm>
          <a:prstGeom prst="rect">
            <a:avLst/>
          </a:prstGeom>
          <a:noFill/>
        </p:spPr>
        <p:txBody>
          <a:bodyPr wrap="square" rtlCol="0">
            <a:spAutoFit/>
          </a:bodyPr>
          <a:lstStyle/>
          <a:p>
            <a:r>
              <a:rPr lang="en-US" sz="1200" dirty="0" smtClean="0">
                <a:solidFill>
                  <a:schemeClr val="bg1"/>
                </a:solidFill>
              </a:rPr>
              <a:t>Non-CAPE</a:t>
            </a:r>
            <a:endParaRPr lang="en-US" sz="1200" dirty="0"/>
          </a:p>
        </p:txBody>
      </p:sp>
      <p:sp>
        <p:nvSpPr>
          <p:cNvPr id="27" name="TextBox 26"/>
          <p:cNvSpPr txBox="1"/>
          <p:nvPr/>
        </p:nvSpPr>
        <p:spPr>
          <a:xfrm>
            <a:off x="5295901" y="1161740"/>
            <a:ext cx="990599" cy="461665"/>
          </a:xfrm>
          <a:prstGeom prst="rect">
            <a:avLst/>
          </a:prstGeom>
          <a:noFill/>
        </p:spPr>
        <p:txBody>
          <a:bodyPr wrap="square" rtlCol="0">
            <a:spAutoFit/>
          </a:bodyPr>
          <a:lstStyle/>
          <a:p>
            <a:r>
              <a:rPr lang="en-US" sz="1200" dirty="0">
                <a:solidFill>
                  <a:schemeClr val="bg1"/>
                </a:solidFill>
              </a:rPr>
              <a:t>CAPE, No </a:t>
            </a:r>
            <a:r>
              <a:rPr lang="en-US" sz="1200" dirty="0" smtClean="0">
                <a:solidFill>
                  <a:schemeClr val="bg1"/>
                </a:solidFill>
              </a:rPr>
              <a:t>Certification</a:t>
            </a:r>
            <a:endParaRPr lang="en-US" sz="1600" dirty="0"/>
          </a:p>
        </p:txBody>
      </p:sp>
      <p:sp>
        <p:nvSpPr>
          <p:cNvPr id="28" name="TextBox 27"/>
          <p:cNvSpPr txBox="1"/>
          <p:nvPr/>
        </p:nvSpPr>
        <p:spPr>
          <a:xfrm>
            <a:off x="6290929" y="1159030"/>
            <a:ext cx="1066801" cy="461665"/>
          </a:xfrm>
          <a:prstGeom prst="rect">
            <a:avLst/>
          </a:prstGeom>
          <a:noFill/>
        </p:spPr>
        <p:txBody>
          <a:bodyPr wrap="square" rtlCol="0">
            <a:spAutoFit/>
          </a:bodyPr>
          <a:lstStyle/>
          <a:p>
            <a:r>
              <a:rPr lang="en-US" sz="1200" dirty="0">
                <a:solidFill>
                  <a:schemeClr val="bg1"/>
                </a:solidFill>
              </a:rPr>
              <a:t>CAPE + </a:t>
            </a:r>
            <a:r>
              <a:rPr lang="en-US" sz="1200" dirty="0" smtClean="0">
                <a:solidFill>
                  <a:schemeClr val="bg1"/>
                </a:solidFill>
              </a:rPr>
              <a:t>Certification</a:t>
            </a:r>
            <a:endParaRPr lang="en-US" sz="1200" dirty="0">
              <a:solidFill>
                <a:schemeClr val="bg1"/>
              </a:solidFill>
            </a:endParaRPr>
          </a:p>
        </p:txBody>
      </p:sp>
    </p:spTree>
    <p:extLst>
      <p:ext uri="{BB962C8B-B14F-4D97-AF65-F5344CB8AC3E}">
        <p14:creationId xmlns:p14="http://schemas.microsoft.com/office/powerpoint/2010/main" val="2724425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3" y="-1"/>
            <a:ext cx="9144001" cy="48482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7751565" y="301568"/>
            <a:ext cx="1406274" cy="4573434"/>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sp>
        <p:nvSpPr>
          <p:cNvPr id="6" name="TextBox 5"/>
          <p:cNvSpPr txBox="1"/>
          <p:nvPr/>
        </p:nvSpPr>
        <p:spPr>
          <a:xfrm>
            <a:off x="91823" y="399187"/>
            <a:ext cx="7737727" cy="877163"/>
          </a:xfrm>
          <a:prstGeom prst="rect">
            <a:avLst/>
          </a:prstGeom>
          <a:noFill/>
        </p:spPr>
        <p:txBody>
          <a:bodyPr wrap="square" rtlCol="0">
            <a:spAutoFit/>
          </a:bodyPr>
          <a:lstStyle/>
          <a:p>
            <a:r>
              <a:rPr lang="en-US" sz="2300" b="1" dirty="0" smtClean="0"/>
              <a:t>Certiport is the </a:t>
            </a:r>
            <a:r>
              <a:rPr lang="en-US" sz="2300" b="1" dirty="0"/>
              <a:t>one-stop, total learning solution for helping your students </a:t>
            </a:r>
            <a:r>
              <a:rPr lang="en-US" sz="2800" dirty="0">
                <a:solidFill>
                  <a:schemeClr val="bg1"/>
                </a:solidFill>
              </a:rPr>
              <a:t>get certified </a:t>
            </a:r>
            <a:r>
              <a:rPr lang="en-US" sz="2300" b="1" dirty="0"/>
              <a:t>and</a:t>
            </a:r>
            <a:r>
              <a:rPr lang="en-US" sz="2400" dirty="0">
                <a:solidFill>
                  <a:schemeClr val="bg1"/>
                </a:solidFill>
              </a:rPr>
              <a:t> </a:t>
            </a:r>
            <a:r>
              <a:rPr lang="en-US" sz="2800" dirty="0">
                <a:solidFill>
                  <a:schemeClr val="bg1"/>
                </a:solidFill>
              </a:rPr>
              <a:t>get noticed</a:t>
            </a:r>
            <a:r>
              <a:rPr lang="en-US" sz="2400" dirty="0">
                <a:solidFill>
                  <a:schemeClr val="bg1"/>
                </a:solidFill>
              </a:rPr>
              <a:t>. </a:t>
            </a:r>
          </a:p>
        </p:txBody>
      </p:sp>
      <p:grpSp>
        <p:nvGrpSpPr>
          <p:cNvPr id="36" name="Group 35"/>
          <p:cNvGrpSpPr/>
          <p:nvPr/>
        </p:nvGrpSpPr>
        <p:grpSpPr>
          <a:xfrm>
            <a:off x="4419600" y="1543050"/>
            <a:ext cx="3048000" cy="609600"/>
            <a:chOff x="4419600" y="1543050"/>
            <a:chExt cx="3048000" cy="609600"/>
          </a:xfrm>
        </p:grpSpPr>
        <p:grpSp>
          <p:nvGrpSpPr>
            <p:cNvPr id="20" name="Group 19"/>
            <p:cNvGrpSpPr/>
            <p:nvPr/>
          </p:nvGrpSpPr>
          <p:grpSpPr>
            <a:xfrm flipH="1">
              <a:off x="4419600" y="1543050"/>
              <a:ext cx="3048000" cy="609600"/>
              <a:chOff x="4350327" y="1872095"/>
              <a:chExt cx="3048000" cy="609600"/>
            </a:xfrm>
          </p:grpSpPr>
          <p:sp>
            <p:nvSpPr>
              <p:cNvPr id="18" name="Pentagon 17"/>
              <p:cNvSpPr/>
              <p:nvPr/>
            </p:nvSpPr>
            <p:spPr>
              <a:xfrm>
                <a:off x="4350327" y="1872095"/>
                <a:ext cx="3048000" cy="609600"/>
              </a:xfrm>
              <a:prstGeom prst="homePlate">
                <a:avLst/>
              </a:prstGeom>
              <a:solidFill>
                <a:srgbClr val="008C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entagon 18"/>
              <p:cNvSpPr/>
              <p:nvPr/>
            </p:nvSpPr>
            <p:spPr>
              <a:xfrm>
                <a:off x="4397952" y="1924050"/>
                <a:ext cx="2909455" cy="491836"/>
              </a:xfrm>
              <a:prstGeom prst="homePlate">
                <a:avLst/>
              </a:prstGeom>
              <a:solidFill>
                <a:srgbClr val="008CD2"/>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p:cNvSpPr txBox="1"/>
            <p:nvPr/>
          </p:nvSpPr>
          <p:spPr>
            <a:xfrm>
              <a:off x="4724400" y="1649968"/>
              <a:ext cx="2695575" cy="369332"/>
            </a:xfrm>
            <a:prstGeom prst="rect">
              <a:avLst/>
            </a:prstGeom>
            <a:noFill/>
          </p:spPr>
          <p:txBody>
            <a:bodyPr wrap="square" rtlCol="0">
              <a:spAutoFit/>
            </a:bodyPr>
            <a:lstStyle/>
            <a:p>
              <a:pPr algn="r"/>
              <a:r>
                <a:rPr lang="en-US" dirty="0" smtClean="0"/>
                <a:t>Achieve better grades</a:t>
              </a:r>
              <a:endParaRPr lang="en-US" dirty="0"/>
            </a:p>
          </p:txBody>
        </p:sp>
      </p:grpSp>
      <p:grpSp>
        <p:nvGrpSpPr>
          <p:cNvPr id="37" name="Group 36"/>
          <p:cNvGrpSpPr/>
          <p:nvPr/>
        </p:nvGrpSpPr>
        <p:grpSpPr>
          <a:xfrm>
            <a:off x="4419600" y="2317750"/>
            <a:ext cx="3048000" cy="609600"/>
            <a:chOff x="4419600" y="2317750"/>
            <a:chExt cx="3048000" cy="609600"/>
          </a:xfrm>
        </p:grpSpPr>
        <p:grpSp>
          <p:nvGrpSpPr>
            <p:cNvPr id="21" name="Group 20"/>
            <p:cNvGrpSpPr/>
            <p:nvPr/>
          </p:nvGrpSpPr>
          <p:grpSpPr>
            <a:xfrm flipH="1">
              <a:off x="4419600" y="2317750"/>
              <a:ext cx="3048000" cy="609600"/>
              <a:chOff x="4350327" y="1872095"/>
              <a:chExt cx="3048000" cy="609600"/>
            </a:xfrm>
          </p:grpSpPr>
          <p:sp>
            <p:nvSpPr>
              <p:cNvPr id="22" name="Pentagon 21"/>
              <p:cNvSpPr/>
              <p:nvPr/>
            </p:nvSpPr>
            <p:spPr>
              <a:xfrm>
                <a:off x="4350327" y="1872095"/>
                <a:ext cx="3048000" cy="609600"/>
              </a:xfrm>
              <a:prstGeom prst="homePlate">
                <a:avLst/>
              </a:prstGeom>
              <a:solidFill>
                <a:srgbClr val="008C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entagon 22"/>
              <p:cNvSpPr/>
              <p:nvPr/>
            </p:nvSpPr>
            <p:spPr>
              <a:xfrm>
                <a:off x="4397952" y="1924050"/>
                <a:ext cx="2909455" cy="491836"/>
              </a:xfrm>
              <a:prstGeom prst="homePlate">
                <a:avLst/>
              </a:prstGeom>
              <a:solidFill>
                <a:srgbClr val="008CD2"/>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TextBox 30"/>
            <p:cNvSpPr txBox="1"/>
            <p:nvPr/>
          </p:nvSpPr>
          <p:spPr>
            <a:xfrm>
              <a:off x="4539095" y="2421493"/>
              <a:ext cx="2880880" cy="369332"/>
            </a:xfrm>
            <a:prstGeom prst="rect">
              <a:avLst/>
            </a:prstGeom>
            <a:noFill/>
          </p:spPr>
          <p:txBody>
            <a:bodyPr wrap="square" rtlCol="0">
              <a:spAutoFit/>
            </a:bodyPr>
            <a:lstStyle/>
            <a:p>
              <a:pPr algn="r"/>
              <a:r>
                <a:rPr lang="en-US" dirty="0" smtClean="0"/>
                <a:t>Improve graduation rates</a:t>
              </a:r>
              <a:endParaRPr lang="en-US" dirty="0"/>
            </a:p>
          </p:txBody>
        </p:sp>
      </p:grpSp>
      <p:grpSp>
        <p:nvGrpSpPr>
          <p:cNvPr id="38" name="Group 37"/>
          <p:cNvGrpSpPr/>
          <p:nvPr/>
        </p:nvGrpSpPr>
        <p:grpSpPr>
          <a:xfrm>
            <a:off x="4419600" y="3092450"/>
            <a:ext cx="3048000" cy="609600"/>
            <a:chOff x="4419600" y="3092450"/>
            <a:chExt cx="3048000" cy="609600"/>
          </a:xfrm>
        </p:grpSpPr>
        <p:grpSp>
          <p:nvGrpSpPr>
            <p:cNvPr id="24" name="Group 23"/>
            <p:cNvGrpSpPr/>
            <p:nvPr/>
          </p:nvGrpSpPr>
          <p:grpSpPr>
            <a:xfrm flipH="1">
              <a:off x="4419600" y="3092450"/>
              <a:ext cx="3048000" cy="609600"/>
              <a:chOff x="4350327" y="1872095"/>
              <a:chExt cx="3048000" cy="609600"/>
            </a:xfrm>
          </p:grpSpPr>
          <p:sp>
            <p:nvSpPr>
              <p:cNvPr id="25" name="Pentagon 24"/>
              <p:cNvSpPr/>
              <p:nvPr/>
            </p:nvSpPr>
            <p:spPr>
              <a:xfrm>
                <a:off x="4350327" y="1872095"/>
                <a:ext cx="3048000" cy="609600"/>
              </a:xfrm>
              <a:prstGeom prst="homePlate">
                <a:avLst/>
              </a:prstGeom>
              <a:solidFill>
                <a:srgbClr val="008C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entagon 25"/>
              <p:cNvSpPr/>
              <p:nvPr/>
            </p:nvSpPr>
            <p:spPr>
              <a:xfrm>
                <a:off x="4397952" y="1924050"/>
                <a:ext cx="2909455" cy="491836"/>
              </a:xfrm>
              <a:prstGeom prst="homePlate">
                <a:avLst/>
              </a:prstGeom>
              <a:solidFill>
                <a:srgbClr val="008CD2"/>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p:cNvSpPr txBox="1"/>
            <p:nvPr/>
          </p:nvSpPr>
          <p:spPr>
            <a:xfrm>
              <a:off x="4648200" y="3202543"/>
              <a:ext cx="2771775" cy="369332"/>
            </a:xfrm>
            <a:prstGeom prst="rect">
              <a:avLst/>
            </a:prstGeom>
            <a:noFill/>
          </p:spPr>
          <p:txBody>
            <a:bodyPr wrap="square" rtlCol="0">
              <a:spAutoFit/>
            </a:bodyPr>
            <a:lstStyle/>
            <a:p>
              <a:pPr algn="ctr"/>
              <a:r>
                <a:rPr lang="en-US" dirty="0" smtClean="0"/>
                <a:t>Ensure college readiness</a:t>
              </a:r>
              <a:endParaRPr lang="en-US" dirty="0"/>
            </a:p>
          </p:txBody>
        </p:sp>
      </p:grpSp>
      <p:grpSp>
        <p:nvGrpSpPr>
          <p:cNvPr id="39" name="Group 38"/>
          <p:cNvGrpSpPr/>
          <p:nvPr/>
        </p:nvGrpSpPr>
        <p:grpSpPr>
          <a:xfrm>
            <a:off x="4419600" y="3867150"/>
            <a:ext cx="3048000" cy="609600"/>
            <a:chOff x="4419600" y="3867150"/>
            <a:chExt cx="3048000" cy="609600"/>
          </a:xfrm>
        </p:grpSpPr>
        <p:grpSp>
          <p:nvGrpSpPr>
            <p:cNvPr id="27" name="Group 26"/>
            <p:cNvGrpSpPr/>
            <p:nvPr/>
          </p:nvGrpSpPr>
          <p:grpSpPr>
            <a:xfrm flipH="1">
              <a:off x="4419600" y="3867150"/>
              <a:ext cx="3048000" cy="609600"/>
              <a:chOff x="4350327" y="1872095"/>
              <a:chExt cx="3048000" cy="609600"/>
            </a:xfrm>
          </p:grpSpPr>
          <p:sp>
            <p:nvSpPr>
              <p:cNvPr id="28" name="Pentagon 27"/>
              <p:cNvSpPr/>
              <p:nvPr/>
            </p:nvSpPr>
            <p:spPr>
              <a:xfrm>
                <a:off x="4350327" y="1872095"/>
                <a:ext cx="3048000" cy="609600"/>
              </a:xfrm>
              <a:prstGeom prst="homePlate">
                <a:avLst/>
              </a:prstGeom>
              <a:solidFill>
                <a:srgbClr val="008C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entagon 28"/>
              <p:cNvSpPr/>
              <p:nvPr/>
            </p:nvSpPr>
            <p:spPr>
              <a:xfrm>
                <a:off x="4397952" y="1924050"/>
                <a:ext cx="2909455" cy="491836"/>
              </a:xfrm>
              <a:prstGeom prst="homePlate">
                <a:avLst/>
              </a:prstGeom>
              <a:solidFill>
                <a:srgbClr val="008CD2"/>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4539096" y="3974068"/>
              <a:ext cx="2880880" cy="369332"/>
            </a:xfrm>
            <a:prstGeom prst="rect">
              <a:avLst/>
            </a:prstGeom>
            <a:noFill/>
          </p:spPr>
          <p:txBody>
            <a:bodyPr wrap="square" rtlCol="0">
              <a:spAutoFit/>
            </a:bodyPr>
            <a:lstStyle/>
            <a:p>
              <a:pPr algn="ctr"/>
              <a:r>
                <a:rPr lang="en-US" dirty="0" smtClean="0"/>
                <a:t>Open career opportunities</a:t>
              </a:r>
              <a:endParaRPr lang="en-US" dirty="0"/>
            </a:p>
          </p:txBody>
        </p:sp>
      </p:gr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0480" y="1276350"/>
            <a:ext cx="4196720" cy="3571875"/>
          </a:xfrm>
          <a:prstGeom prst="rect">
            <a:avLst/>
          </a:prstGeom>
        </p:spPr>
      </p:pic>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771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1" cy="438150"/>
          </a:xfrm>
          <a:prstGeom prst="rect">
            <a:avLst/>
          </a:prstGeom>
          <a:solidFill>
            <a:srgbClr val="00A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438150"/>
            <a:ext cx="9144001" cy="173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nvGrpSpPr>
          <p:cNvPr id="4" name="Group 3"/>
          <p:cNvGrpSpPr/>
          <p:nvPr/>
        </p:nvGrpSpPr>
        <p:grpSpPr>
          <a:xfrm flipH="1">
            <a:off x="6387038" y="3105150"/>
            <a:ext cx="685800" cy="685800"/>
            <a:chOff x="6019800" y="3105150"/>
            <a:chExt cx="685800" cy="685800"/>
          </a:xfrm>
        </p:grpSpPr>
        <p:cxnSp>
          <p:nvCxnSpPr>
            <p:cNvPr id="12" name="Straight Connector 11"/>
            <p:cNvCxnSpPr/>
            <p:nvPr/>
          </p:nvCxnSpPr>
          <p:spPr>
            <a:xfrm>
              <a:off x="6019800" y="3439129"/>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3105150"/>
              <a:ext cx="457200" cy="333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248400" y="3439129"/>
              <a:ext cx="457200" cy="35182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flipH="1">
            <a:off x="-73341" y="2786702"/>
            <a:ext cx="1521141" cy="1382106"/>
            <a:chOff x="7696200" y="2786702"/>
            <a:chExt cx="1521141" cy="1382106"/>
          </a:xfrm>
        </p:grpSpPr>
        <p:cxnSp>
          <p:nvCxnSpPr>
            <p:cNvPr id="26" name="Straight Connector 25"/>
            <p:cNvCxnSpPr/>
            <p:nvPr/>
          </p:nvCxnSpPr>
          <p:spPr>
            <a:xfrm>
              <a:off x="7696200" y="3110838"/>
              <a:ext cx="22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96200" y="3790950"/>
              <a:ext cx="2803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5" descr="http://www.flagsinternational.com/media/catalog/product/cache/1/image/9df78eab33525d08d6e5fb8d27136e95/o/g/og-red-pennant.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5104" y="2786702"/>
              <a:ext cx="1472237" cy="138210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1421632" y="2970778"/>
            <a:ext cx="4953000" cy="958222"/>
          </a:xfrm>
          <a:prstGeom prst="rect">
            <a:avLst/>
          </a:prstGeom>
          <a:solidFill>
            <a:srgbClr val="008C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63994" y="3054903"/>
            <a:ext cx="4495800" cy="830997"/>
          </a:xfrm>
          <a:prstGeom prst="rect">
            <a:avLst/>
          </a:prstGeom>
          <a:noFill/>
        </p:spPr>
        <p:txBody>
          <a:bodyPr wrap="square" rtlCol="0">
            <a:spAutoFit/>
          </a:bodyPr>
          <a:lstStyle/>
          <a:p>
            <a:pPr algn="ctr"/>
            <a:r>
              <a:rPr lang="en-US" sz="4800" dirty="0" smtClean="0">
                <a:solidFill>
                  <a:schemeClr val="bg1"/>
                </a:solidFill>
                <a:latin typeface="Adobe Gothic Std B" pitchFamily="34" charset="-128"/>
                <a:ea typeface="Adobe Gothic Std B" pitchFamily="34" charset="-128"/>
              </a:rPr>
              <a:t>THANK YOU</a:t>
            </a:r>
            <a:endParaRPr lang="en-US" sz="4800" dirty="0">
              <a:solidFill>
                <a:schemeClr val="bg1"/>
              </a:solidFill>
              <a:latin typeface="Adobe Gothic Std B" pitchFamily="34" charset="-128"/>
              <a:ea typeface="Adobe Gothic Std B" pitchFamily="34" charset="-128"/>
            </a:endParaRPr>
          </a:p>
        </p:txBody>
      </p:sp>
      <p:cxnSp>
        <p:nvCxnSpPr>
          <p:cNvPr id="16" name="Straight Connector 15"/>
          <p:cNvCxnSpPr/>
          <p:nvPr/>
        </p:nvCxnSpPr>
        <p:spPr>
          <a:xfrm>
            <a:off x="1587794" y="3117455"/>
            <a:ext cx="45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587794" y="3063049"/>
            <a:ext cx="45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87794" y="3844199"/>
            <a:ext cx="45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87794" y="3808943"/>
            <a:ext cx="45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53200" y="2647950"/>
            <a:ext cx="2659301" cy="1450528"/>
          </a:xfrm>
          <a:prstGeom prst="rect">
            <a:avLst/>
          </a:prstGeom>
        </p:spPr>
      </p:pic>
    </p:spTree>
    <p:extLst>
      <p:ext uri="{BB962C8B-B14F-4D97-AF65-F5344CB8AC3E}">
        <p14:creationId xmlns:p14="http://schemas.microsoft.com/office/powerpoint/2010/main" val="3639635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4455" y="1319212"/>
            <a:ext cx="2911745" cy="2386013"/>
          </a:xfrm>
          <a:prstGeom prst="rect">
            <a:avLst/>
          </a:prstGeom>
        </p:spPr>
      </p:pic>
      <p:grpSp>
        <p:nvGrpSpPr>
          <p:cNvPr id="27" name="Group 26"/>
          <p:cNvGrpSpPr/>
          <p:nvPr/>
        </p:nvGrpSpPr>
        <p:grpSpPr>
          <a:xfrm>
            <a:off x="19050" y="556208"/>
            <a:ext cx="4648200" cy="1356330"/>
            <a:chOff x="19050" y="438150"/>
            <a:chExt cx="4648200" cy="1356330"/>
          </a:xfrm>
        </p:grpSpPr>
        <p:sp>
          <p:nvSpPr>
            <p:cNvPr id="16" name="Rectangle 15"/>
            <p:cNvSpPr/>
            <p:nvPr/>
          </p:nvSpPr>
          <p:spPr>
            <a:xfrm>
              <a:off x="19050" y="438150"/>
              <a:ext cx="4648200" cy="1356330"/>
            </a:xfrm>
            <a:prstGeom prst="rect">
              <a:avLst/>
            </a:prstGeom>
            <a:solidFill>
              <a:srgbClr val="008CD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7" name="Text Placeholder 2"/>
            <p:cNvSpPr txBox="1">
              <a:spLocks/>
            </p:cNvSpPr>
            <p:nvPr/>
          </p:nvSpPr>
          <p:spPr>
            <a:xfrm>
              <a:off x="111010" y="674743"/>
              <a:ext cx="1813040" cy="883145"/>
            </a:xfrm>
            <a:prstGeom prst="rect">
              <a:avLst/>
            </a:prstGeom>
          </p:spPr>
          <p:txBody>
            <a:bodyPr lIns="68481" tIns="34241" rIns="68481" bIns="34241"/>
            <a:lstStyle>
              <a:lvl1pPr marL="290513" indent="-290513" algn="l" defTabSz="914363" rtl="0" eaLnBrk="1" latinLnBrk="0" hangingPunct="1">
                <a:lnSpc>
                  <a:spcPct val="90000"/>
                </a:lnSpc>
                <a:spcBef>
                  <a:spcPct val="20000"/>
                </a:spcBef>
                <a:buClrTx/>
                <a:buSzPct val="90000"/>
                <a:buFont typeface="Arial" pitchFamily="34" charset="0"/>
                <a:buChar char="•"/>
                <a:defRPr sz="3200" kern="1200">
                  <a:gradFill>
                    <a:gsLst>
                      <a:gs pos="0">
                        <a:schemeClr val="tx1"/>
                      </a:gs>
                      <a:gs pos="86000">
                        <a:schemeClr val="tx1"/>
                      </a:gs>
                    </a:gsLst>
                    <a:lin ang="5400000" scaled="0"/>
                  </a:gradFill>
                  <a:latin typeface="Segoe UI" pitchFamily="34" charset="0"/>
                  <a:ea typeface="+mn-ea"/>
                  <a:cs typeface="+mn-cs"/>
                </a:defRPr>
              </a:lvl1pPr>
              <a:lvl2pPr marL="588963" indent="-284163" algn="l" defTabSz="914363" rtl="0" eaLnBrk="1" latinLnBrk="0" hangingPunct="1">
                <a:lnSpc>
                  <a:spcPct val="90000"/>
                </a:lnSpc>
                <a:spcBef>
                  <a:spcPct val="20000"/>
                </a:spcBef>
                <a:buClrTx/>
                <a:buSzPct val="90000"/>
                <a:buFont typeface="Arial" pitchFamily="34" charset="0"/>
                <a:buChar char="•"/>
                <a:defRPr sz="2800" kern="1200">
                  <a:gradFill>
                    <a:gsLst>
                      <a:gs pos="0">
                        <a:schemeClr val="tx1"/>
                      </a:gs>
                      <a:gs pos="86000">
                        <a:schemeClr val="tx1"/>
                      </a:gs>
                    </a:gsLst>
                    <a:lin ang="5400000" scaled="0"/>
                  </a:gradFill>
                  <a:latin typeface="Segoe UI" pitchFamily="34" charset="0"/>
                  <a:ea typeface="+mn-ea"/>
                  <a:cs typeface="+mn-cs"/>
                </a:defRPr>
              </a:lvl2pPr>
              <a:lvl3pPr marL="884238" indent="-284163" algn="l" defTabSz="914363" rtl="0" eaLnBrk="1" latinLnBrk="0" hangingPunct="1">
                <a:lnSpc>
                  <a:spcPct val="90000"/>
                </a:lnSpc>
                <a:spcBef>
                  <a:spcPct val="20000"/>
                </a:spcBef>
                <a:buClrTx/>
                <a:buSzPct val="90000"/>
                <a:buFont typeface="Arial" pitchFamily="34" charset="0"/>
                <a:buChar char="•"/>
                <a:defRPr lang="en-US" sz="2400" kern="1200" dirty="0">
                  <a:gradFill>
                    <a:gsLst>
                      <a:gs pos="0">
                        <a:schemeClr val="tx1"/>
                      </a:gs>
                      <a:gs pos="86000">
                        <a:schemeClr val="tx1"/>
                      </a:gs>
                    </a:gsLst>
                    <a:lin ang="5400000" scaled="0"/>
                  </a:gradFill>
                  <a:latin typeface="Segoe UI" pitchFamily="34" charset="0"/>
                  <a:ea typeface="+mn-ea"/>
                  <a:cs typeface="+mn-cs"/>
                </a:defRPr>
              </a:lvl3pPr>
              <a:lvl4pPr marL="1147763" indent="-293688" algn="l" defTabSz="914363"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4pPr>
              <a:lvl5pPr marL="1371600" indent="-223838" algn="l" defTabSz="914363"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6000" dirty="0">
                  <a:solidFill>
                    <a:srgbClr val="FFFF00"/>
                  </a:solidFill>
                  <a:latin typeface="Segoe Semibold" pitchFamily="34" charset="0"/>
                </a:rPr>
                <a:t>77%</a:t>
              </a:r>
              <a:endParaRPr lang="en-US" sz="6000" dirty="0">
                <a:solidFill>
                  <a:srgbClr val="FFFF00"/>
                </a:solidFill>
                <a:latin typeface="Segoe Semibold" pitchFamily="34" charset="0"/>
              </a:endParaRPr>
            </a:p>
          </p:txBody>
        </p:sp>
        <p:sp>
          <p:nvSpPr>
            <p:cNvPr id="20" name="TextBox 19"/>
            <p:cNvSpPr txBox="1"/>
            <p:nvPr/>
          </p:nvSpPr>
          <p:spPr>
            <a:xfrm>
              <a:off x="1771650" y="454596"/>
              <a:ext cx="2895600" cy="1323439"/>
            </a:xfrm>
            <a:prstGeom prst="rect">
              <a:avLst/>
            </a:prstGeom>
            <a:noFill/>
          </p:spPr>
          <p:txBody>
            <a:bodyPr wrap="square" rtlCol="0">
              <a:spAutoFit/>
            </a:bodyPr>
            <a:lstStyle/>
            <a:p>
              <a:r>
                <a:rPr lang="en-US" sz="1600" dirty="0" smtClean="0">
                  <a:solidFill>
                    <a:schemeClr val="bg1"/>
                  </a:solidFill>
                </a:rPr>
                <a:t>More than 50% of today’s jobs require some technology  skills, and experts say that percentage will increase to 77% in the next decade</a:t>
              </a:r>
              <a:endParaRPr lang="en-US" sz="1600" dirty="0">
                <a:solidFill>
                  <a:schemeClr val="bg1"/>
                </a:solidFill>
              </a:endParaRPr>
            </a:p>
          </p:txBody>
        </p:sp>
      </p:grpSp>
      <p:grpSp>
        <p:nvGrpSpPr>
          <p:cNvPr id="26" name="Group 25"/>
          <p:cNvGrpSpPr/>
          <p:nvPr/>
        </p:nvGrpSpPr>
        <p:grpSpPr>
          <a:xfrm>
            <a:off x="19050" y="2087926"/>
            <a:ext cx="4648200" cy="936873"/>
            <a:chOff x="19050" y="1939129"/>
            <a:chExt cx="4648200" cy="936873"/>
          </a:xfrm>
        </p:grpSpPr>
        <p:sp>
          <p:nvSpPr>
            <p:cNvPr id="18" name="Rectangle 17"/>
            <p:cNvSpPr/>
            <p:nvPr/>
          </p:nvSpPr>
          <p:spPr>
            <a:xfrm>
              <a:off x="19050" y="1939129"/>
              <a:ext cx="4648200" cy="936873"/>
            </a:xfrm>
            <a:prstGeom prst="rect">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 name="Text Placeholder 2"/>
            <p:cNvSpPr txBox="1">
              <a:spLocks/>
            </p:cNvSpPr>
            <p:nvPr/>
          </p:nvSpPr>
          <p:spPr>
            <a:xfrm>
              <a:off x="111010" y="1965993"/>
              <a:ext cx="1813040" cy="883145"/>
            </a:xfrm>
            <a:prstGeom prst="rect">
              <a:avLst/>
            </a:prstGeom>
          </p:spPr>
          <p:txBody>
            <a:bodyPr lIns="68481" tIns="34241" rIns="68481" bIns="34241"/>
            <a:lstStyle>
              <a:lvl1pPr marL="290513" indent="-290513" algn="l" defTabSz="914363" rtl="0" eaLnBrk="1" latinLnBrk="0" hangingPunct="1">
                <a:lnSpc>
                  <a:spcPct val="90000"/>
                </a:lnSpc>
                <a:spcBef>
                  <a:spcPct val="20000"/>
                </a:spcBef>
                <a:buClrTx/>
                <a:buSzPct val="90000"/>
                <a:buFont typeface="Arial" pitchFamily="34" charset="0"/>
                <a:buChar char="•"/>
                <a:defRPr sz="3200" kern="1200">
                  <a:gradFill>
                    <a:gsLst>
                      <a:gs pos="0">
                        <a:schemeClr val="tx1"/>
                      </a:gs>
                      <a:gs pos="86000">
                        <a:schemeClr val="tx1"/>
                      </a:gs>
                    </a:gsLst>
                    <a:lin ang="5400000" scaled="0"/>
                  </a:gradFill>
                  <a:latin typeface="Segoe UI" pitchFamily="34" charset="0"/>
                  <a:ea typeface="+mn-ea"/>
                  <a:cs typeface="+mn-cs"/>
                </a:defRPr>
              </a:lvl1pPr>
              <a:lvl2pPr marL="588963" indent="-284163" algn="l" defTabSz="914363" rtl="0" eaLnBrk="1" latinLnBrk="0" hangingPunct="1">
                <a:lnSpc>
                  <a:spcPct val="90000"/>
                </a:lnSpc>
                <a:spcBef>
                  <a:spcPct val="20000"/>
                </a:spcBef>
                <a:buClrTx/>
                <a:buSzPct val="90000"/>
                <a:buFont typeface="Arial" pitchFamily="34" charset="0"/>
                <a:buChar char="•"/>
                <a:defRPr sz="2800" kern="1200">
                  <a:gradFill>
                    <a:gsLst>
                      <a:gs pos="0">
                        <a:schemeClr val="tx1"/>
                      </a:gs>
                      <a:gs pos="86000">
                        <a:schemeClr val="tx1"/>
                      </a:gs>
                    </a:gsLst>
                    <a:lin ang="5400000" scaled="0"/>
                  </a:gradFill>
                  <a:latin typeface="Segoe UI" pitchFamily="34" charset="0"/>
                  <a:ea typeface="+mn-ea"/>
                  <a:cs typeface="+mn-cs"/>
                </a:defRPr>
              </a:lvl2pPr>
              <a:lvl3pPr marL="884238" indent="-284163" algn="l" defTabSz="914363" rtl="0" eaLnBrk="1" latinLnBrk="0" hangingPunct="1">
                <a:lnSpc>
                  <a:spcPct val="90000"/>
                </a:lnSpc>
                <a:spcBef>
                  <a:spcPct val="20000"/>
                </a:spcBef>
                <a:buClrTx/>
                <a:buSzPct val="90000"/>
                <a:buFont typeface="Arial" pitchFamily="34" charset="0"/>
                <a:buChar char="•"/>
                <a:defRPr lang="en-US" sz="2400" kern="1200" dirty="0">
                  <a:gradFill>
                    <a:gsLst>
                      <a:gs pos="0">
                        <a:schemeClr val="tx1"/>
                      </a:gs>
                      <a:gs pos="86000">
                        <a:schemeClr val="tx1"/>
                      </a:gs>
                    </a:gsLst>
                    <a:lin ang="5400000" scaled="0"/>
                  </a:gradFill>
                  <a:latin typeface="Segoe UI" pitchFamily="34" charset="0"/>
                  <a:ea typeface="+mn-ea"/>
                  <a:cs typeface="+mn-cs"/>
                </a:defRPr>
              </a:lvl3pPr>
              <a:lvl4pPr marL="1147763" indent="-293688" algn="l" defTabSz="914363"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4pPr>
              <a:lvl5pPr marL="1371600" indent="-223838" algn="l" defTabSz="914363"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6000" dirty="0" smtClean="0">
                  <a:solidFill>
                    <a:srgbClr val="FFFF00"/>
                  </a:solidFill>
                  <a:latin typeface="Segoe Semibold" pitchFamily="34" charset="0"/>
                </a:rPr>
                <a:t>60%</a:t>
              </a:r>
              <a:endParaRPr lang="en-US" sz="6000" dirty="0">
                <a:solidFill>
                  <a:srgbClr val="FFFF00"/>
                </a:solidFill>
                <a:latin typeface="Segoe Semibold" pitchFamily="34" charset="0"/>
              </a:endParaRPr>
            </a:p>
          </p:txBody>
        </p:sp>
        <p:sp>
          <p:nvSpPr>
            <p:cNvPr id="21" name="TextBox 20"/>
            <p:cNvSpPr txBox="1"/>
            <p:nvPr/>
          </p:nvSpPr>
          <p:spPr>
            <a:xfrm>
              <a:off x="1771650" y="1992067"/>
              <a:ext cx="2895600" cy="830997"/>
            </a:xfrm>
            <a:prstGeom prst="rect">
              <a:avLst/>
            </a:prstGeom>
            <a:noFill/>
          </p:spPr>
          <p:txBody>
            <a:bodyPr wrap="square" rtlCol="0">
              <a:spAutoFit/>
            </a:bodyPr>
            <a:lstStyle/>
            <a:p>
              <a:r>
                <a:rPr lang="en-US" sz="1600" dirty="0" smtClean="0">
                  <a:solidFill>
                    <a:schemeClr val="bg1"/>
                  </a:solidFill>
                </a:rPr>
                <a:t>Within ten years, 60% of the jobs that will be available do not currently exist</a:t>
              </a:r>
              <a:endParaRPr lang="en-US" sz="1600" dirty="0">
                <a:solidFill>
                  <a:schemeClr val="bg1"/>
                </a:solidFill>
              </a:endParaRPr>
            </a:p>
          </p:txBody>
        </p:sp>
      </p:grpSp>
      <p:grpSp>
        <p:nvGrpSpPr>
          <p:cNvPr id="25" name="Group 24"/>
          <p:cNvGrpSpPr/>
          <p:nvPr/>
        </p:nvGrpSpPr>
        <p:grpSpPr>
          <a:xfrm>
            <a:off x="19050" y="3200187"/>
            <a:ext cx="4724400" cy="1409913"/>
            <a:chOff x="19050" y="3082129"/>
            <a:chExt cx="4724400" cy="1409913"/>
          </a:xfrm>
        </p:grpSpPr>
        <p:sp>
          <p:nvSpPr>
            <p:cNvPr id="22" name="Rectangle 21"/>
            <p:cNvSpPr/>
            <p:nvPr/>
          </p:nvSpPr>
          <p:spPr>
            <a:xfrm>
              <a:off x="19050" y="3082129"/>
              <a:ext cx="4648200" cy="1409913"/>
            </a:xfrm>
            <a:prstGeom prst="rect">
              <a:avLst/>
            </a:prstGeom>
            <a:solidFill>
              <a:srgbClr val="339E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3" name="Text Placeholder 2"/>
            <p:cNvSpPr txBox="1">
              <a:spLocks/>
            </p:cNvSpPr>
            <p:nvPr/>
          </p:nvSpPr>
          <p:spPr>
            <a:xfrm>
              <a:off x="171450" y="3345513"/>
              <a:ext cx="1813040" cy="883145"/>
            </a:xfrm>
            <a:prstGeom prst="rect">
              <a:avLst/>
            </a:prstGeom>
          </p:spPr>
          <p:txBody>
            <a:bodyPr lIns="68481" tIns="34241" rIns="68481" bIns="34241"/>
            <a:lstStyle>
              <a:lvl1pPr marL="290513" indent="-290513" algn="l" defTabSz="914363" rtl="0" eaLnBrk="1" latinLnBrk="0" hangingPunct="1">
                <a:lnSpc>
                  <a:spcPct val="90000"/>
                </a:lnSpc>
                <a:spcBef>
                  <a:spcPct val="20000"/>
                </a:spcBef>
                <a:buClrTx/>
                <a:buSzPct val="90000"/>
                <a:buFont typeface="Arial" pitchFamily="34" charset="0"/>
                <a:buChar char="•"/>
                <a:defRPr sz="3200" kern="1200">
                  <a:gradFill>
                    <a:gsLst>
                      <a:gs pos="0">
                        <a:schemeClr val="tx1"/>
                      </a:gs>
                      <a:gs pos="86000">
                        <a:schemeClr val="tx1"/>
                      </a:gs>
                    </a:gsLst>
                    <a:lin ang="5400000" scaled="0"/>
                  </a:gradFill>
                  <a:latin typeface="Segoe UI" pitchFamily="34" charset="0"/>
                  <a:ea typeface="+mn-ea"/>
                  <a:cs typeface="+mn-cs"/>
                </a:defRPr>
              </a:lvl1pPr>
              <a:lvl2pPr marL="588963" indent="-284163" algn="l" defTabSz="914363" rtl="0" eaLnBrk="1" latinLnBrk="0" hangingPunct="1">
                <a:lnSpc>
                  <a:spcPct val="90000"/>
                </a:lnSpc>
                <a:spcBef>
                  <a:spcPct val="20000"/>
                </a:spcBef>
                <a:buClrTx/>
                <a:buSzPct val="90000"/>
                <a:buFont typeface="Arial" pitchFamily="34" charset="0"/>
                <a:buChar char="•"/>
                <a:defRPr sz="2800" kern="1200">
                  <a:gradFill>
                    <a:gsLst>
                      <a:gs pos="0">
                        <a:schemeClr val="tx1"/>
                      </a:gs>
                      <a:gs pos="86000">
                        <a:schemeClr val="tx1"/>
                      </a:gs>
                    </a:gsLst>
                    <a:lin ang="5400000" scaled="0"/>
                  </a:gradFill>
                  <a:latin typeface="Segoe UI" pitchFamily="34" charset="0"/>
                  <a:ea typeface="+mn-ea"/>
                  <a:cs typeface="+mn-cs"/>
                </a:defRPr>
              </a:lvl2pPr>
              <a:lvl3pPr marL="884238" indent="-284163" algn="l" defTabSz="914363" rtl="0" eaLnBrk="1" latinLnBrk="0" hangingPunct="1">
                <a:lnSpc>
                  <a:spcPct val="90000"/>
                </a:lnSpc>
                <a:spcBef>
                  <a:spcPct val="20000"/>
                </a:spcBef>
                <a:buClrTx/>
                <a:buSzPct val="90000"/>
                <a:buFont typeface="Arial" pitchFamily="34" charset="0"/>
                <a:buChar char="•"/>
                <a:defRPr lang="en-US" sz="2400" kern="1200" dirty="0">
                  <a:gradFill>
                    <a:gsLst>
                      <a:gs pos="0">
                        <a:schemeClr val="tx1"/>
                      </a:gs>
                      <a:gs pos="86000">
                        <a:schemeClr val="tx1"/>
                      </a:gs>
                    </a:gsLst>
                    <a:lin ang="5400000" scaled="0"/>
                  </a:gradFill>
                  <a:latin typeface="Segoe UI" pitchFamily="34" charset="0"/>
                  <a:ea typeface="+mn-ea"/>
                  <a:cs typeface="+mn-cs"/>
                </a:defRPr>
              </a:lvl3pPr>
              <a:lvl4pPr marL="1147763" indent="-293688" algn="l" defTabSz="914363"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4pPr>
              <a:lvl5pPr marL="1371600" indent="-223838" algn="l" defTabSz="914363" rtl="0" eaLnBrk="1" latinLnBrk="0" hangingPunct="1">
                <a:lnSpc>
                  <a:spcPct val="90000"/>
                </a:lnSpc>
                <a:spcBef>
                  <a:spcPct val="20000"/>
                </a:spcBef>
                <a:buClrTx/>
                <a:buSzPct val="90000"/>
                <a:buFont typeface="Arial" pitchFamily="34" charset="0"/>
                <a:buChar char="•"/>
                <a:defRPr sz="2000" kern="1200">
                  <a:gradFill>
                    <a:gsLst>
                      <a:gs pos="0">
                        <a:schemeClr val="tx1"/>
                      </a:gs>
                      <a:gs pos="86000">
                        <a:schemeClr val="tx1"/>
                      </a:gs>
                    </a:gsLst>
                    <a:lin ang="5400000" scaled="0"/>
                  </a:gradFill>
                  <a:latin typeface="Segoe UI"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6000" dirty="0" smtClean="0">
                  <a:solidFill>
                    <a:srgbClr val="FFFF00"/>
                  </a:solidFill>
                  <a:latin typeface="Segoe Semibold" pitchFamily="34" charset="0"/>
                </a:rPr>
                <a:t>50%</a:t>
              </a:r>
              <a:endParaRPr lang="en-US" sz="6000" dirty="0">
                <a:solidFill>
                  <a:srgbClr val="FFFF00"/>
                </a:solidFill>
                <a:latin typeface="Segoe Semibold" pitchFamily="34" charset="0"/>
              </a:endParaRPr>
            </a:p>
          </p:txBody>
        </p:sp>
        <p:sp>
          <p:nvSpPr>
            <p:cNvPr id="24" name="TextBox 23"/>
            <p:cNvSpPr txBox="1"/>
            <p:nvPr/>
          </p:nvSpPr>
          <p:spPr>
            <a:xfrm>
              <a:off x="1847850" y="3125366"/>
              <a:ext cx="2895600" cy="1323439"/>
            </a:xfrm>
            <a:prstGeom prst="rect">
              <a:avLst/>
            </a:prstGeom>
            <a:noFill/>
          </p:spPr>
          <p:txBody>
            <a:bodyPr wrap="square" rtlCol="0">
              <a:spAutoFit/>
            </a:bodyPr>
            <a:lstStyle/>
            <a:p>
              <a:r>
                <a:rPr lang="en-US" sz="1600" dirty="0" smtClean="0">
                  <a:solidFill>
                    <a:schemeClr val="bg1"/>
                  </a:solidFill>
                </a:rPr>
                <a:t>In a national survey done by McKinsey/Manpower, 50% of employers reported </a:t>
              </a:r>
              <a:r>
                <a:rPr lang="en-US" sz="1600" dirty="0">
                  <a:solidFill>
                    <a:schemeClr val="bg1"/>
                  </a:solidFill>
                </a:rPr>
                <a:t>that they are unable to fill </a:t>
              </a:r>
              <a:r>
                <a:rPr lang="en-US" sz="1600" dirty="0" smtClean="0">
                  <a:solidFill>
                    <a:schemeClr val="bg1"/>
                  </a:solidFill>
                </a:rPr>
                <a:t>job </a:t>
              </a:r>
              <a:r>
                <a:rPr lang="en-US" sz="1600" dirty="0">
                  <a:solidFill>
                    <a:schemeClr val="bg1"/>
                  </a:solidFill>
                </a:rPr>
                <a:t>openings with qualified workers</a:t>
              </a:r>
            </a:p>
          </p:txBody>
        </p:sp>
      </p:grpSp>
    </p:spTree>
    <p:extLst>
      <p:ext uri="{BB962C8B-B14F-4D97-AF65-F5344CB8AC3E}">
        <p14:creationId xmlns:p14="http://schemas.microsoft.com/office/powerpoint/2010/main" val="2773645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30" name="TextBox 29"/>
          <p:cNvSpPr txBox="1"/>
          <p:nvPr/>
        </p:nvSpPr>
        <p:spPr>
          <a:xfrm>
            <a:off x="91823" y="399187"/>
            <a:ext cx="7737727" cy="954107"/>
          </a:xfrm>
          <a:prstGeom prst="rect">
            <a:avLst/>
          </a:prstGeom>
          <a:noFill/>
        </p:spPr>
        <p:txBody>
          <a:bodyPr wrap="square" rtlCol="0">
            <a:spAutoFit/>
          </a:bodyPr>
          <a:lstStyle/>
          <a:p>
            <a:r>
              <a:rPr lang="en-US" sz="2300" b="1" dirty="0" smtClean="0"/>
              <a:t>Industry-based certifications are the </a:t>
            </a:r>
            <a:r>
              <a:rPr lang="en-US" sz="2800" dirty="0" smtClean="0">
                <a:solidFill>
                  <a:schemeClr val="bg1"/>
                </a:solidFill>
              </a:rPr>
              <a:t>key to a more secure future. </a:t>
            </a:r>
            <a:endParaRPr lang="en-US" sz="2400" dirty="0">
              <a:solidFill>
                <a:schemeClr val="bg1"/>
              </a:solidFill>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135" y="998104"/>
            <a:ext cx="5620465" cy="4145395"/>
          </a:xfrm>
          <a:prstGeom prst="rect">
            <a:avLst/>
          </a:prstGeom>
        </p:spPr>
      </p:pic>
    </p:spTree>
    <p:extLst>
      <p:ext uri="{BB962C8B-B14F-4D97-AF65-F5344CB8AC3E}">
        <p14:creationId xmlns:p14="http://schemas.microsoft.com/office/powerpoint/2010/main" val="32614276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30" name="TextBox 29"/>
          <p:cNvSpPr txBox="1"/>
          <p:nvPr/>
        </p:nvSpPr>
        <p:spPr>
          <a:xfrm>
            <a:off x="91823" y="399187"/>
            <a:ext cx="7737727" cy="523220"/>
          </a:xfrm>
          <a:prstGeom prst="rect">
            <a:avLst/>
          </a:prstGeom>
          <a:noFill/>
        </p:spPr>
        <p:txBody>
          <a:bodyPr wrap="square" rtlCol="0">
            <a:spAutoFit/>
          </a:bodyPr>
          <a:lstStyle/>
          <a:p>
            <a:r>
              <a:rPr lang="en-US" sz="2300" b="1" dirty="0"/>
              <a:t>Certiport offers </a:t>
            </a:r>
            <a:r>
              <a:rPr lang="en-US" sz="2800" dirty="0" smtClean="0">
                <a:solidFill>
                  <a:schemeClr val="bg1"/>
                </a:solidFill>
              </a:rPr>
              <a:t>official, recognized certifications. </a:t>
            </a:r>
            <a:endParaRPr lang="en-US" sz="2400" dirty="0">
              <a:solidFill>
                <a:schemeClr val="bg1"/>
              </a:solidFill>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1200150"/>
            <a:ext cx="7467600" cy="3144253"/>
          </a:xfrm>
          <a:prstGeom prst="rect">
            <a:avLst/>
          </a:prstGeom>
        </p:spPr>
      </p:pic>
    </p:spTree>
    <p:extLst>
      <p:ext uri="{BB962C8B-B14F-4D97-AF65-F5344CB8AC3E}">
        <p14:creationId xmlns:p14="http://schemas.microsoft.com/office/powerpoint/2010/main" val="2185930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30" name="TextBox 29"/>
          <p:cNvSpPr txBox="1"/>
          <p:nvPr/>
        </p:nvSpPr>
        <p:spPr>
          <a:xfrm>
            <a:off x="91823" y="399187"/>
            <a:ext cx="7737727" cy="523220"/>
          </a:xfrm>
          <a:prstGeom prst="rect">
            <a:avLst/>
          </a:prstGeom>
          <a:noFill/>
        </p:spPr>
        <p:txBody>
          <a:bodyPr wrap="square" rtlCol="0">
            <a:spAutoFit/>
          </a:bodyPr>
          <a:lstStyle/>
          <a:p>
            <a:r>
              <a:rPr lang="en-US" sz="2300" b="1" dirty="0" smtClean="0"/>
              <a:t>Certiport provides a </a:t>
            </a:r>
            <a:r>
              <a:rPr lang="en-US" sz="2800" dirty="0" smtClean="0">
                <a:solidFill>
                  <a:schemeClr val="bg1"/>
                </a:solidFill>
              </a:rPr>
              <a:t>roadmap for success. </a:t>
            </a:r>
            <a:endParaRPr lang="en-US" sz="2400" dirty="0">
              <a:solidFill>
                <a:schemeClr val="bg1"/>
              </a:solidFill>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797884"/>
            <a:ext cx="8276791" cy="4363594"/>
          </a:xfrm>
          <a:prstGeom prst="rect">
            <a:avLst/>
          </a:prstGeom>
        </p:spPr>
      </p:pic>
    </p:spTree>
    <p:extLst>
      <p:ext uri="{BB962C8B-B14F-4D97-AF65-F5344CB8AC3E}">
        <p14:creationId xmlns:p14="http://schemas.microsoft.com/office/powerpoint/2010/main" val="900093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774204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grpSp>
        <p:nvGrpSpPr>
          <p:cNvPr id="18" name="Group 17"/>
          <p:cNvGrpSpPr/>
          <p:nvPr/>
        </p:nvGrpSpPr>
        <p:grpSpPr>
          <a:xfrm>
            <a:off x="395287" y="1686799"/>
            <a:ext cx="2638425" cy="1704975"/>
            <a:chOff x="219075" y="1476375"/>
            <a:chExt cx="2638425" cy="1704975"/>
          </a:xfrm>
        </p:grpSpPr>
        <p:sp>
          <p:nvSpPr>
            <p:cNvPr id="17" name="Oval 16"/>
            <p:cNvSpPr/>
            <p:nvPr/>
          </p:nvSpPr>
          <p:spPr>
            <a:xfrm>
              <a:off x="219075" y="2004008"/>
              <a:ext cx="742950" cy="74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1333500" y="1476375"/>
              <a:ext cx="742950" cy="74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2114550" y="2438400"/>
              <a:ext cx="742950" cy="742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 y="1485900"/>
              <a:ext cx="2628900" cy="1695450"/>
            </a:xfrm>
            <a:prstGeom prst="rect">
              <a:avLst/>
            </a:prstGeom>
          </p:spPr>
        </p:pic>
      </p:grpSp>
      <p:sp>
        <p:nvSpPr>
          <p:cNvPr id="30" name="TextBox 29"/>
          <p:cNvSpPr txBox="1"/>
          <p:nvPr/>
        </p:nvSpPr>
        <p:spPr>
          <a:xfrm>
            <a:off x="91823" y="399187"/>
            <a:ext cx="7737727" cy="523220"/>
          </a:xfrm>
          <a:prstGeom prst="rect">
            <a:avLst/>
          </a:prstGeom>
          <a:noFill/>
        </p:spPr>
        <p:txBody>
          <a:bodyPr wrap="square" rtlCol="0">
            <a:spAutoFit/>
          </a:bodyPr>
          <a:lstStyle/>
          <a:p>
            <a:r>
              <a:rPr lang="en-US" sz="2300" b="1" dirty="0" smtClean="0"/>
              <a:t>Certiport provides a three-step </a:t>
            </a:r>
            <a:r>
              <a:rPr lang="en-US" sz="2800" dirty="0" smtClean="0">
                <a:solidFill>
                  <a:schemeClr val="bg1"/>
                </a:solidFill>
              </a:rPr>
              <a:t>formula for success. </a:t>
            </a:r>
            <a:endParaRPr lang="en-US" sz="2400" dirty="0">
              <a:solidFill>
                <a:schemeClr val="bg1"/>
              </a:solidFill>
            </a:endParaRPr>
          </a:p>
        </p:txBody>
      </p:sp>
      <p:grpSp>
        <p:nvGrpSpPr>
          <p:cNvPr id="32" name="Group 31"/>
          <p:cNvGrpSpPr/>
          <p:nvPr/>
        </p:nvGrpSpPr>
        <p:grpSpPr>
          <a:xfrm flipH="1">
            <a:off x="3657600" y="1352550"/>
            <a:ext cx="3733800" cy="886699"/>
            <a:chOff x="4350327" y="1872095"/>
            <a:chExt cx="3048000" cy="609600"/>
          </a:xfrm>
          <a:solidFill>
            <a:srgbClr val="339E35"/>
          </a:solidFill>
        </p:grpSpPr>
        <p:sp>
          <p:nvSpPr>
            <p:cNvPr id="34" name="Pentagon 33"/>
            <p:cNvSpPr/>
            <p:nvPr/>
          </p:nvSpPr>
          <p:spPr>
            <a:xfrm>
              <a:off x="4350327" y="1872095"/>
              <a:ext cx="3048000" cy="609600"/>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entagon 34"/>
            <p:cNvSpPr/>
            <p:nvPr/>
          </p:nvSpPr>
          <p:spPr>
            <a:xfrm>
              <a:off x="4397952" y="1924050"/>
              <a:ext cx="2909455" cy="491836"/>
            </a:xfrm>
            <a:prstGeom prst="homePlate">
              <a:avLst/>
            </a:prstGeom>
            <a:grpFill/>
            <a:ln>
              <a:solidFill>
                <a:schemeClr val="accent3">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flipH="1">
            <a:off x="3657600" y="2419028"/>
            <a:ext cx="3733800" cy="886699"/>
            <a:chOff x="4350327" y="1872095"/>
            <a:chExt cx="3048000" cy="609600"/>
          </a:xfrm>
        </p:grpSpPr>
        <p:sp>
          <p:nvSpPr>
            <p:cNvPr id="37" name="Pentagon 36"/>
            <p:cNvSpPr/>
            <p:nvPr/>
          </p:nvSpPr>
          <p:spPr>
            <a:xfrm>
              <a:off x="4350327" y="1872095"/>
              <a:ext cx="3048000" cy="609600"/>
            </a:xfrm>
            <a:prstGeom prst="homePlate">
              <a:avLst/>
            </a:prstGeom>
            <a:solidFill>
              <a:srgbClr val="008C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entagon 37"/>
            <p:cNvSpPr/>
            <p:nvPr/>
          </p:nvSpPr>
          <p:spPr>
            <a:xfrm>
              <a:off x="4397952" y="1924050"/>
              <a:ext cx="2909455" cy="491836"/>
            </a:xfrm>
            <a:prstGeom prst="homePlate">
              <a:avLst/>
            </a:prstGeom>
            <a:solidFill>
              <a:srgbClr val="008CD2"/>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flipH="1">
            <a:off x="3657600" y="3485828"/>
            <a:ext cx="3733800" cy="886699"/>
            <a:chOff x="4350327" y="1872095"/>
            <a:chExt cx="3048000" cy="609600"/>
          </a:xfrm>
          <a:solidFill>
            <a:srgbClr val="F3C003"/>
          </a:solidFill>
        </p:grpSpPr>
        <p:sp>
          <p:nvSpPr>
            <p:cNvPr id="40" name="Pentagon 39"/>
            <p:cNvSpPr/>
            <p:nvPr/>
          </p:nvSpPr>
          <p:spPr>
            <a:xfrm>
              <a:off x="4350327" y="1872095"/>
              <a:ext cx="3048000" cy="609600"/>
            </a:xfrm>
            <a:prstGeom prst="homePlat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Pentagon 40"/>
            <p:cNvSpPr/>
            <p:nvPr/>
          </p:nvSpPr>
          <p:spPr>
            <a:xfrm>
              <a:off x="4397952" y="1924050"/>
              <a:ext cx="2909455" cy="491836"/>
            </a:xfrm>
            <a:prstGeom prst="homePlate">
              <a:avLst/>
            </a:prstGeom>
            <a:grp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p:cNvSpPr txBox="1"/>
          <p:nvPr/>
        </p:nvSpPr>
        <p:spPr>
          <a:xfrm>
            <a:off x="4267200" y="1428122"/>
            <a:ext cx="2895600" cy="830997"/>
          </a:xfrm>
          <a:prstGeom prst="rect">
            <a:avLst/>
          </a:prstGeom>
          <a:noFill/>
        </p:spPr>
        <p:txBody>
          <a:bodyPr wrap="square" rtlCol="0">
            <a:spAutoFit/>
          </a:bodyPr>
          <a:lstStyle/>
          <a:p>
            <a:pPr algn="ctr"/>
            <a:r>
              <a:rPr lang="en-US" sz="4800" dirty="0" smtClean="0">
                <a:solidFill>
                  <a:schemeClr val="bg1"/>
                </a:solidFill>
                <a:effectLst>
                  <a:outerShdw blurRad="50800" dist="38100" dir="2700000" algn="tl" rotWithShape="0">
                    <a:prstClr val="black">
                      <a:alpha val="40000"/>
                    </a:prstClr>
                  </a:outerShdw>
                </a:effectLst>
                <a:latin typeface="Adobe Gothic Std B" pitchFamily="34" charset="-128"/>
                <a:ea typeface="Adobe Gothic Std B" pitchFamily="34" charset="-128"/>
              </a:rPr>
              <a:t>LEARN</a:t>
            </a:r>
            <a:endParaRPr lang="en-US" sz="4800" dirty="0">
              <a:solidFill>
                <a:schemeClr val="bg1"/>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
        <p:nvSpPr>
          <p:cNvPr id="43" name="TextBox 42"/>
          <p:cNvSpPr txBox="1"/>
          <p:nvPr/>
        </p:nvSpPr>
        <p:spPr>
          <a:xfrm>
            <a:off x="4113086" y="2502753"/>
            <a:ext cx="3202114" cy="830997"/>
          </a:xfrm>
          <a:prstGeom prst="rect">
            <a:avLst/>
          </a:prstGeom>
          <a:noFill/>
        </p:spPr>
        <p:txBody>
          <a:bodyPr wrap="square" rtlCol="0">
            <a:spAutoFit/>
          </a:bodyPr>
          <a:lstStyle/>
          <a:p>
            <a:pPr algn="ctr"/>
            <a:r>
              <a:rPr lang="en-US" sz="4800" dirty="0" smtClean="0">
                <a:solidFill>
                  <a:schemeClr val="bg1"/>
                </a:solidFill>
                <a:effectLst>
                  <a:outerShdw blurRad="50800" dist="38100" dir="2700000" algn="tl" rotWithShape="0">
                    <a:prstClr val="black">
                      <a:alpha val="40000"/>
                    </a:prstClr>
                  </a:outerShdw>
                </a:effectLst>
                <a:latin typeface="Adobe Gothic Std B" pitchFamily="34" charset="-128"/>
                <a:ea typeface="Adobe Gothic Std B" pitchFamily="34" charset="-128"/>
              </a:rPr>
              <a:t>PRACTICE</a:t>
            </a:r>
            <a:endParaRPr lang="en-US" sz="4800" dirty="0">
              <a:solidFill>
                <a:schemeClr val="bg1"/>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
        <p:nvSpPr>
          <p:cNvPr id="44" name="TextBox 43"/>
          <p:cNvSpPr txBox="1"/>
          <p:nvPr/>
        </p:nvSpPr>
        <p:spPr>
          <a:xfrm>
            <a:off x="4114800" y="3521928"/>
            <a:ext cx="3202114" cy="830997"/>
          </a:xfrm>
          <a:prstGeom prst="rect">
            <a:avLst/>
          </a:prstGeom>
          <a:noFill/>
        </p:spPr>
        <p:txBody>
          <a:bodyPr wrap="square" rtlCol="0">
            <a:spAutoFit/>
          </a:bodyPr>
          <a:lstStyle/>
          <a:p>
            <a:pPr algn="ctr"/>
            <a:r>
              <a:rPr lang="en-US" sz="4800" dirty="0" smtClean="0">
                <a:solidFill>
                  <a:schemeClr val="bg1"/>
                </a:solidFill>
                <a:effectLst>
                  <a:outerShdw blurRad="50800" dist="38100" dir="2700000" algn="tl" rotWithShape="0">
                    <a:prstClr val="black">
                      <a:alpha val="40000"/>
                    </a:prstClr>
                  </a:outerShdw>
                </a:effectLst>
                <a:latin typeface="Adobe Gothic Std B" pitchFamily="34" charset="-128"/>
                <a:ea typeface="Adobe Gothic Std B" pitchFamily="34" charset="-128"/>
              </a:rPr>
              <a:t>CERTIFY</a:t>
            </a:r>
            <a:endParaRPr lang="en-US" sz="4800" dirty="0">
              <a:solidFill>
                <a:schemeClr val="bg1"/>
              </a:solidFill>
              <a:effectLst>
                <a:outerShdw blurRad="50800" dist="38100" dir="2700000" algn="tl" rotWithShape="0">
                  <a:prstClr val="black">
                    <a:alpha val="40000"/>
                  </a:prstClr>
                </a:outerShdw>
              </a:effectLst>
              <a:latin typeface="Adobe Gothic Std B" pitchFamily="34" charset="-128"/>
              <a:ea typeface="Adobe Gothic Std B" pitchFamily="34" charset="-128"/>
            </a:endParaRPr>
          </a:p>
        </p:txBody>
      </p:sp>
    </p:spTree>
    <p:extLst>
      <p:ext uri="{BB962C8B-B14F-4D97-AF65-F5344CB8AC3E}">
        <p14:creationId xmlns:p14="http://schemas.microsoft.com/office/powerpoint/2010/main" val="900093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1" cy="438150"/>
          </a:xfrm>
          <a:prstGeom prst="rect">
            <a:avLst/>
          </a:prstGeom>
          <a:solidFill>
            <a:srgbClr val="00A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nvGrpSpPr>
          <p:cNvPr id="6" name="Group 5"/>
          <p:cNvGrpSpPr/>
          <p:nvPr/>
        </p:nvGrpSpPr>
        <p:grpSpPr>
          <a:xfrm>
            <a:off x="0" y="438150"/>
            <a:ext cx="9144001" cy="808074"/>
            <a:chOff x="0" y="438150"/>
            <a:chExt cx="9144001" cy="808074"/>
          </a:xfrm>
        </p:grpSpPr>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438150"/>
              <a:ext cx="9144001" cy="80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145675" y="438150"/>
              <a:ext cx="1101050" cy="80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46224"/>
            <a:ext cx="9144001" cy="3611526"/>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7950" y="1314008"/>
            <a:ext cx="6388100" cy="3484418"/>
          </a:xfrm>
          <a:prstGeom prst="rect">
            <a:avLst/>
          </a:prstGeom>
        </p:spPr>
      </p:pic>
    </p:spTree>
    <p:extLst>
      <p:ext uri="{BB962C8B-B14F-4D97-AF65-F5344CB8AC3E}">
        <p14:creationId xmlns:p14="http://schemas.microsoft.com/office/powerpoint/2010/main" val="2350330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5" y="241883"/>
            <a:ext cx="9144001" cy="4933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7761090" y="301568"/>
            <a:ext cx="1406274" cy="4556183"/>
            <a:chOff x="7742040" y="301568"/>
            <a:chExt cx="1406274" cy="4556183"/>
          </a:xfrm>
        </p:grpSpPr>
        <p:grpSp>
          <p:nvGrpSpPr>
            <p:cNvPr id="11" name="Group 10"/>
            <p:cNvGrpSpPr/>
            <p:nvPr/>
          </p:nvGrpSpPr>
          <p:grpSpPr>
            <a:xfrm>
              <a:off x="7742040" y="301568"/>
              <a:ext cx="1406274" cy="4556183"/>
              <a:chOff x="7742040" y="301568"/>
              <a:chExt cx="1406274" cy="4556183"/>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041" y="386394"/>
                <a:ext cx="1406273" cy="2490156"/>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42040" y="301568"/>
                <a:ext cx="1406274" cy="669982"/>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42041" y="2466975"/>
                <a:ext cx="1406273" cy="2390776"/>
              </a:xfrm>
              <a:prstGeom prst="rect">
                <a:avLst/>
              </a:prstGeom>
            </p:spPr>
          </p:pic>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137" y="2708858"/>
              <a:ext cx="739340" cy="472492"/>
            </a:xfrm>
            <a:prstGeom prst="rect">
              <a:avLst/>
            </a:prstGeom>
            <a:ln>
              <a:solidFill>
                <a:schemeClr val="bg1"/>
              </a:solid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137" y="3364204"/>
              <a:ext cx="739340" cy="472492"/>
            </a:xfrm>
            <a:prstGeom prst="rect">
              <a:avLst/>
            </a:prstGeom>
            <a:ln>
              <a:solidFill>
                <a:schemeClr val="bg1"/>
              </a:solidFill>
            </a:ln>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38137" y="4019550"/>
              <a:ext cx="739340" cy="472492"/>
            </a:xfrm>
            <a:prstGeom prst="rect">
              <a:avLst/>
            </a:prstGeom>
            <a:ln>
              <a:solidFill>
                <a:schemeClr val="bg1"/>
              </a:solidFill>
            </a:ln>
          </p:spPr>
        </p:pic>
      </p:grpSp>
      <p:grpSp>
        <p:nvGrpSpPr>
          <p:cNvPr id="8" name="Group 7"/>
          <p:cNvGrpSpPr/>
          <p:nvPr/>
        </p:nvGrpSpPr>
        <p:grpSpPr>
          <a:xfrm>
            <a:off x="0" y="4857750"/>
            <a:ext cx="9143999" cy="285750"/>
            <a:chOff x="0" y="4857750"/>
            <a:chExt cx="9143999" cy="285750"/>
          </a:xfrm>
        </p:grpSpPr>
        <p:sp>
          <p:nvSpPr>
            <p:cNvPr id="3" name="Rectangle 2"/>
            <p:cNvSpPr/>
            <p:nvPr/>
          </p:nvSpPr>
          <p:spPr>
            <a:xfrm>
              <a:off x="0" y="485775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6557" y="4875002"/>
              <a:ext cx="1066806" cy="255441"/>
            </a:xfrm>
            <a:prstGeom prst="rect">
              <a:avLst/>
            </a:prstGeom>
          </p:spPr>
        </p:pic>
      </p:grpSp>
      <p:sp>
        <p:nvSpPr>
          <p:cNvPr id="5" name="Rectangle 4"/>
          <p:cNvSpPr/>
          <p:nvPr/>
        </p:nvSpPr>
        <p:spPr>
          <a:xfrm>
            <a:off x="1" y="0"/>
            <a:ext cx="9143999"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604016" y="846446"/>
            <a:ext cx="8374398" cy="3782704"/>
            <a:chOff x="-604016" y="590550"/>
            <a:chExt cx="8374398" cy="3782704"/>
          </a:xfrm>
        </p:grpSpPr>
        <p:grpSp>
          <p:nvGrpSpPr>
            <p:cNvPr id="16" name="Group 15"/>
            <p:cNvGrpSpPr/>
            <p:nvPr/>
          </p:nvGrpSpPr>
          <p:grpSpPr>
            <a:xfrm>
              <a:off x="-604016" y="701053"/>
              <a:ext cx="8374398" cy="3672201"/>
              <a:chOff x="-604016" y="361645"/>
              <a:chExt cx="8374398" cy="3672201"/>
            </a:xfrm>
          </p:grpSpPr>
          <p:sp>
            <p:nvSpPr>
              <p:cNvPr id="46" name="Rectangle 45"/>
              <p:cNvSpPr/>
              <p:nvPr/>
            </p:nvSpPr>
            <p:spPr>
              <a:xfrm>
                <a:off x="-2" y="441661"/>
                <a:ext cx="7761093" cy="1192360"/>
              </a:xfrm>
              <a:prstGeom prst="rect">
                <a:avLst/>
              </a:prstGeom>
              <a:solidFill>
                <a:schemeClr val="tx1">
                  <a:lumMod val="75000"/>
                  <a:lumOff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45134" tIns="72566" rIns="145134" bIns="72566" spcCol="0" rtlCol="0" anchor="ctr"/>
              <a:lstStyle/>
              <a:p>
                <a:pPr algn="ctr"/>
                <a:endParaRPr lang="en-US">
                  <a:solidFill>
                    <a:srgbClr val="FFFFFF"/>
                  </a:solidFill>
                </a:endParaRPr>
              </a:p>
            </p:txBody>
          </p:sp>
          <p:sp>
            <p:nvSpPr>
              <p:cNvPr id="47" name="Isosceles Triangle 46"/>
              <p:cNvSpPr/>
              <p:nvPr/>
            </p:nvSpPr>
            <p:spPr>
              <a:xfrm rot="10800000">
                <a:off x="3980079" y="361645"/>
                <a:ext cx="589807" cy="38130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23904" y="668509"/>
                <a:ext cx="1729320" cy="738664"/>
              </a:xfrm>
              <a:prstGeom prst="rect">
                <a:avLst/>
              </a:prstGeom>
            </p:spPr>
            <p:txBody>
              <a:bodyPr wrap="none" lIns="0" tIns="0" rIns="0" bIns="0">
                <a:spAutoFit/>
              </a:bodyPr>
              <a:lstStyle/>
              <a:p>
                <a:r>
                  <a:rPr lang="en-US" sz="4800" b="1" dirty="0">
                    <a:gradFill flip="none" rotWithShape="1">
                      <a:gsLst>
                        <a:gs pos="0">
                          <a:srgbClr val="FFAA00"/>
                        </a:gs>
                        <a:gs pos="100000">
                          <a:srgbClr val="FFF200"/>
                        </a:gs>
                      </a:gsLst>
                      <a:lin ang="0" scaled="1"/>
                      <a:tileRect/>
                    </a:gradFill>
                    <a:cs typeface="Frutiger Next LT W1G"/>
                  </a:rPr>
                  <a:t>+11% </a:t>
                </a:r>
                <a:endParaRPr lang="en-US" sz="4800" dirty="0">
                  <a:gradFill flip="none" rotWithShape="1">
                    <a:gsLst>
                      <a:gs pos="0">
                        <a:srgbClr val="FFAA00"/>
                      </a:gs>
                      <a:gs pos="100000">
                        <a:srgbClr val="FFF200"/>
                      </a:gs>
                    </a:gsLst>
                    <a:lin ang="0" scaled="1"/>
                    <a:tileRect/>
                  </a:gradFill>
                </a:endParaRPr>
              </a:p>
            </p:txBody>
          </p:sp>
          <p:sp>
            <p:nvSpPr>
              <p:cNvPr id="50" name="Rectangle 49"/>
              <p:cNvSpPr/>
              <p:nvPr/>
            </p:nvSpPr>
            <p:spPr>
              <a:xfrm>
                <a:off x="2453225" y="760842"/>
                <a:ext cx="5090575" cy="553998"/>
              </a:xfrm>
              <a:prstGeom prst="rect">
                <a:avLst/>
              </a:prstGeom>
            </p:spPr>
            <p:txBody>
              <a:bodyPr wrap="square" lIns="0" tIns="0" rIns="0" bIns="0">
                <a:spAutoFit/>
              </a:bodyPr>
              <a:lstStyle/>
              <a:p>
                <a:r>
                  <a:rPr lang="en-US" sz="1200" dirty="0">
                    <a:solidFill>
                      <a:srgbClr val="FFFFFF"/>
                    </a:solidFill>
                    <a:cs typeface="Frutiger Next LT W1G"/>
                  </a:rPr>
                  <a:t>Those who engaged in training were twice as likely as the overall average to see a </a:t>
                </a:r>
                <a:r>
                  <a:rPr lang="en-US" sz="1200" b="1" dirty="0">
                    <a:solidFill>
                      <a:srgbClr val="FFCC00"/>
                    </a:solidFill>
                    <a:cs typeface="Frutiger Next LT W1G"/>
                  </a:rPr>
                  <a:t>raise of 11% </a:t>
                </a:r>
                <a:r>
                  <a:rPr lang="en-US" sz="1200" dirty="0">
                    <a:solidFill>
                      <a:srgbClr val="FFCC00"/>
                    </a:solidFill>
                    <a:cs typeface="Frutiger Next LT W1G"/>
                  </a:rPr>
                  <a:t>or higher</a:t>
                </a:r>
                <a:r>
                  <a:rPr lang="en-US" sz="1200" dirty="0">
                    <a:solidFill>
                      <a:srgbClr val="FFFFFF"/>
                    </a:solidFill>
                    <a:cs typeface="Frutiger Next LT W1G"/>
                  </a:rPr>
                  <a:t>, and raises were more pronounced for those who had completed a new certification within the prior 12 months.</a:t>
                </a:r>
              </a:p>
            </p:txBody>
          </p:sp>
          <p:sp>
            <p:nvSpPr>
              <p:cNvPr id="51" name="Rectangle 50"/>
              <p:cNvSpPr/>
              <p:nvPr/>
            </p:nvSpPr>
            <p:spPr>
              <a:xfrm>
                <a:off x="-3" y="1624652"/>
                <a:ext cx="7761093" cy="1197022"/>
              </a:xfrm>
              <a:prstGeom prst="rect">
                <a:avLst/>
              </a:prstGeom>
              <a:solidFill>
                <a:schemeClr val="tx1">
                  <a:lumMod val="50000"/>
                  <a:lumOff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45134" tIns="72566" rIns="145134" bIns="72566" spcCol="0" rtlCol="0" anchor="ctr"/>
              <a:lstStyle/>
              <a:p>
                <a:pPr algn="ctr"/>
                <a:endParaRPr lang="en-US">
                  <a:solidFill>
                    <a:srgbClr val="FFFFFF"/>
                  </a:solidFill>
                </a:endParaRPr>
              </a:p>
            </p:txBody>
          </p:sp>
          <p:sp>
            <p:nvSpPr>
              <p:cNvPr id="52" name="Isosceles Triangle 51"/>
              <p:cNvSpPr/>
              <p:nvPr/>
            </p:nvSpPr>
            <p:spPr>
              <a:xfrm rot="10800000">
                <a:off x="2438401" y="1580845"/>
                <a:ext cx="589807" cy="381304"/>
              </a:xfrm>
              <a:prstGeom prst="triangle">
                <a:avLst/>
              </a:prstGeom>
              <a:solidFill>
                <a:schemeClr val="tx1">
                  <a:lumMod val="75000"/>
                  <a:lumOff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45134" tIns="72566" rIns="145134" bIns="72566" spcCol="0" rtlCol="0" anchor="ctr"/>
              <a:lstStyle/>
              <a:p>
                <a:pPr algn="ctr"/>
                <a:endParaRPr lang="en-US">
                  <a:solidFill>
                    <a:srgbClr val="FFFFFF"/>
                  </a:solidFill>
                </a:endParaRPr>
              </a:p>
            </p:txBody>
          </p:sp>
          <p:sp>
            <p:nvSpPr>
              <p:cNvPr id="53" name="Rectangle 52"/>
              <p:cNvSpPr/>
              <p:nvPr/>
            </p:nvSpPr>
            <p:spPr>
              <a:xfrm>
                <a:off x="272169" y="1851709"/>
                <a:ext cx="1404231" cy="738664"/>
              </a:xfrm>
              <a:prstGeom prst="rect">
                <a:avLst/>
              </a:prstGeom>
            </p:spPr>
            <p:txBody>
              <a:bodyPr wrap="none" lIns="0" tIns="0" rIns="0" bIns="0">
                <a:spAutoFit/>
              </a:bodyPr>
              <a:lstStyle/>
              <a:p>
                <a:r>
                  <a:rPr lang="en-US" sz="4800" b="1" dirty="0">
                    <a:gradFill flip="none" rotWithShape="1">
                      <a:gsLst>
                        <a:gs pos="0">
                          <a:srgbClr val="FFAA00"/>
                        </a:gs>
                        <a:gs pos="100000">
                          <a:srgbClr val="FFF200"/>
                        </a:gs>
                      </a:gsLst>
                      <a:lin ang="0" scaled="1"/>
                      <a:tileRect/>
                    </a:gradFill>
                    <a:cs typeface="Frutiger Next LT W1G"/>
                  </a:rPr>
                  <a:t>89% </a:t>
                </a:r>
                <a:endParaRPr lang="en-US" sz="4800" dirty="0">
                  <a:gradFill flip="none" rotWithShape="1">
                    <a:gsLst>
                      <a:gs pos="0">
                        <a:srgbClr val="FFAA00"/>
                      </a:gs>
                      <a:gs pos="100000">
                        <a:srgbClr val="FFF200"/>
                      </a:gs>
                    </a:gsLst>
                    <a:lin ang="0" scaled="1"/>
                    <a:tileRect/>
                  </a:gradFill>
                </a:endParaRPr>
              </a:p>
            </p:txBody>
          </p:sp>
          <p:sp>
            <p:nvSpPr>
              <p:cNvPr id="54" name="Rectangle 53"/>
              <p:cNvSpPr/>
              <p:nvPr/>
            </p:nvSpPr>
            <p:spPr>
              <a:xfrm>
                <a:off x="4005969" y="1851709"/>
                <a:ext cx="1404231" cy="738664"/>
              </a:xfrm>
              <a:prstGeom prst="rect">
                <a:avLst/>
              </a:prstGeom>
            </p:spPr>
            <p:txBody>
              <a:bodyPr wrap="none" lIns="0" tIns="0" rIns="0" bIns="0">
                <a:spAutoFit/>
              </a:bodyPr>
              <a:lstStyle/>
              <a:p>
                <a:r>
                  <a:rPr lang="en-US" sz="4800" b="1" dirty="0" smtClean="0">
                    <a:gradFill flip="none" rotWithShape="1">
                      <a:gsLst>
                        <a:gs pos="0">
                          <a:srgbClr val="FFAA00"/>
                        </a:gs>
                        <a:gs pos="100000">
                          <a:srgbClr val="FFF200"/>
                        </a:gs>
                      </a:gsLst>
                      <a:lin ang="0" scaled="1"/>
                      <a:tileRect/>
                    </a:gradFill>
                    <a:cs typeface="Frutiger Next LT W1G"/>
                  </a:rPr>
                  <a:t>84% </a:t>
                </a:r>
                <a:endParaRPr lang="en-US" sz="4800" dirty="0">
                  <a:gradFill flip="none" rotWithShape="1">
                    <a:gsLst>
                      <a:gs pos="0">
                        <a:srgbClr val="FFAA00"/>
                      </a:gs>
                      <a:gs pos="100000">
                        <a:srgbClr val="FFF200"/>
                      </a:gs>
                    </a:gsLst>
                    <a:lin ang="0" scaled="1"/>
                    <a:tileRect/>
                  </a:gradFill>
                </a:endParaRPr>
              </a:p>
            </p:txBody>
          </p:sp>
          <p:sp>
            <p:nvSpPr>
              <p:cNvPr id="55" name="Rectangle 54"/>
              <p:cNvSpPr/>
              <p:nvPr/>
            </p:nvSpPr>
            <p:spPr>
              <a:xfrm>
                <a:off x="1647825" y="1944042"/>
                <a:ext cx="2332254" cy="553998"/>
              </a:xfrm>
              <a:prstGeom prst="rect">
                <a:avLst/>
              </a:prstGeom>
            </p:spPr>
            <p:txBody>
              <a:bodyPr wrap="square" lIns="0" tIns="0" rIns="0" bIns="0">
                <a:spAutoFit/>
              </a:bodyPr>
              <a:lstStyle/>
              <a:p>
                <a:r>
                  <a:rPr lang="en-US" sz="1200" dirty="0">
                    <a:solidFill>
                      <a:srgbClr val="FFFFFF"/>
                    </a:solidFill>
                    <a:cs typeface="Frutiger Next LT W1G"/>
                  </a:rPr>
                  <a:t>of IT hiring managers say that IT certifications help </a:t>
                </a:r>
                <a:r>
                  <a:rPr lang="en-US" sz="1200" dirty="0">
                    <a:solidFill>
                      <a:srgbClr val="FFCC00"/>
                    </a:solidFill>
                    <a:cs typeface="Frutiger Next LT W1G"/>
                  </a:rPr>
                  <a:t>confirm subject matter knowledge and expertise.</a:t>
                </a:r>
              </a:p>
            </p:txBody>
          </p:sp>
          <p:sp>
            <p:nvSpPr>
              <p:cNvPr id="56" name="Rectangle 55"/>
              <p:cNvSpPr/>
              <p:nvPr/>
            </p:nvSpPr>
            <p:spPr>
              <a:xfrm>
                <a:off x="5361823" y="1851709"/>
                <a:ext cx="2380217" cy="738664"/>
              </a:xfrm>
              <a:prstGeom prst="rect">
                <a:avLst/>
              </a:prstGeom>
            </p:spPr>
            <p:txBody>
              <a:bodyPr wrap="square" lIns="0" tIns="0" rIns="0" bIns="0">
                <a:spAutoFit/>
              </a:bodyPr>
              <a:lstStyle/>
              <a:p>
                <a:r>
                  <a:rPr lang="en-US" sz="1200" dirty="0">
                    <a:solidFill>
                      <a:srgbClr val="FFFFFF"/>
                    </a:solidFill>
                    <a:cs typeface="Frutiger Next LT W1G"/>
                  </a:rPr>
                  <a:t>of IT hiring managers say that IT certifications are used as a measure of a person's ability to </a:t>
                </a:r>
                <a:r>
                  <a:rPr lang="en-US" sz="1200" dirty="0">
                    <a:solidFill>
                      <a:srgbClr val="FFCC00"/>
                    </a:solidFill>
                    <a:cs typeface="Frutiger Next LT W1G"/>
                  </a:rPr>
                  <a:t>work hard and achieve goals</a:t>
                </a:r>
                <a:r>
                  <a:rPr lang="en-US" sz="1200" dirty="0">
                    <a:solidFill>
                      <a:srgbClr val="FFFFFF"/>
                    </a:solidFill>
                    <a:cs typeface="Frutiger Next LT W1G"/>
                  </a:rPr>
                  <a:t>.</a:t>
                </a:r>
              </a:p>
            </p:txBody>
          </p:sp>
          <p:sp>
            <p:nvSpPr>
              <p:cNvPr id="57" name="Rectangle 56"/>
              <p:cNvSpPr/>
              <p:nvPr/>
            </p:nvSpPr>
            <p:spPr>
              <a:xfrm>
                <a:off x="3733800" y="1457734"/>
                <a:ext cx="3790978" cy="123111"/>
              </a:xfrm>
              <a:prstGeom prst="rect">
                <a:avLst/>
              </a:prstGeom>
            </p:spPr>
            <p:txBody>
              <a:bodyPr wrap="square" lIns="0" tIns="0" rIns="0" bIns="0">
                <a:spAutoFit/>
              </a:bodyPr>
              <a:lstStyle/>
              <a:p>
                <a:pPr algn="r">
                  <a:defRPr/>
                </a:pPr>
                <a:r>
                  <a:rPr lang="en-US" sz="800" dirty="0">
                    <a:solidFill>
                      <a:srgbClr val="FFFFFF">
                        <a:lumMod val="75000"/>
                      </a:srgbClr>
                    </a:solidFill>
                    <a:cs typeface="Frutiger Next LT W1G"/>
                  </a:rPr>
                  <a:t>2013 IT Skills and Salary Report, </a:t>
                </a:r>
                <a:r>
                  <a:rPr lang="en-US" sz="800" dirty="0" err="1">
                    <a:solidFill>
                      <a:srgbClr val="FFFFFF">
                        <a:lumMod val="75000"/>
                      </a:srgbClr>
                    </a:solidFill>
                    <a:cs typeface="Frutiger Next LT W1G"/>
                  </a:rPr>
                  <a:t>www.globalknowledge.com</a:t>
                </a:r>
                <a:r>
                  <a:rPr lang="en-US" sz="800" dirty="0">
                    <a:solidFill>
                      <a:srgbClr val="FFFFFF">
                        <a:lumMod val="75000"/>
                      </a:srgbClr>
                    </a:solidFill>
                    <a:cs typeface="Frutiger Next LT W1G"/>
                  </a:rPr>
                  <a:t>, January, 2013</a:t>
                </a:r>
              </a:p>
            </p:txBody>
          </p:sp>
          <p:sp>
            <p:nvSpPr>
              <p:cNvPr id="58" name="Rectangle 57"/>
              <p:cNvSpPr/>
              <p:nvPr/>
            </p:nvSpPr>
            <p:spPr>
              <a:xfrm>
                <a:off x="-604016" y="2647950"/>
                <a:ext cx="8128794" cy="123111"/>
              </a:xfrm>
              <a:prstGeom prst="rect">
                <a:avLst/>
              </a:prstGeom>
            </p:spPr>
            <p:txBody>
              <a:bodyPr wrap="square" lIns="0" tIns="0" rIns="0" bIns="0">
                <a:spAutoFit/>
              </a:bodyPr>
              <a:lstStyle/>
              <a:p>
                <a:pPr algn="r"/>
                <a:r>
                  <a:rPr lang="en-US" sz="800" dirty="0" err="1">
                    <a:solidFill>
                      <a:srgbClr val="FFFFFF">
                        <a:lumMod val="75000"/>
                      </a:srgbClr>
                    </a:solidFill>
                    <a:cs typeface="Frutiger Next LT W1G"/>
                  </a:rPr>
                  <a:t>CompTIA</a:t>
                </a:r>
                <a:r>
                  <a:rPr lang="en-US" sz="800" dirty="0">
                    <a:solidFill>
                      <a:srgbClr val="FFFFFF">
                        <a:lumMod val="75000"/>
                      </a:srgbClr>
                    </a:solidFill>
                    <a:cs typeface="Frutiger Next LT W1G"/>
                  </a:rPr>
                  <a:t>, Employer Perceptions of IT Training and Certification, Jan 2011</a:t>
                </a:r>
              </a:p>
            </p:txBody>
          </p:sp>
          <p:sp>
            <p:nvSpPr>
              <p:cNvPr id="59" name="Rectangle 58"/>
              <p:cNvSpPr/>
              <p:nvPr/>
            </p:nvSpPr>
            <p:spPr>
              <a:xfrm>
                <a:off x="0" y="2811154"/>
                <a:ext cx="7770382" cy="1222692"/>
              </a:xfrm>
              <a:prstGeom prst="rect">
                <a:avLst/>
              </a:prstGeom>
              <a:solidFill>
                <a:schemeClr val="tx1">
                  <a:lumMod val="65000"/>
                  <a:lumOff val="3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45134" tIns="72566" rIns="145134" bIns="72566" spcCol="0" rtlCol="0" anchor="ctr"/>
              <a:lstStyle/>
              <a:p>
                <a:pPr algn="ctr"/>
                <a:endParaRPr lang="en-US">
                  <a:solidFill>
                    <a:srgbClr val="FFFFFF"/>
                  </a:solidFill>
                </a:endParaRPr>
              </a:p>
            </p:txBody>
          </p:sp>
          <p:sp>
            <p:nvSpPr>
              <p:cNvPr id="60" name="Isosceles Triangle 59"/>
              <p:cNvSpPr/>
              <p:nvPr/>
            </p:nvSpPr>
            <p:spPr>
              <a:xfrm rot="10800000">
                <a:off x="5353793" y="2781300"/>
                <a:ext cx="589807" cy="381304"/>
              </a:xfrm>
              <a:prstGeom prst="triangle">
                <a:avLst/>
              </a:prstGeom>
              <a:solidFill>
                <a:schemeClr val="tx1">
                  <a:lumMod val="50000"/>
                  <a:lumOff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lIns="145134" tIns="72566" rIns="145134" bIns="72566" spcCol="0" rtlCol="0" anchor="ctr"/>
              <a:lstStyle/>
              <a:p>
                <a:pPr algn="ctr"/>
                <a:endParaRPr lang="en-US">
                  <a:solidFill>
                    <a:srgbClr val="FFFFFF"/>
                  </a:solidFill>
                </a:endParaRPr>
              </a:p>
            </p:txBody>
          </p:sp>
          <p:sp>
            <p:nvSpPr>
              <p:cNvPr id="61" name="Rectangle 60"/>
              <p:cNvSpPr/>
              <p:nvPr/>
            </p:nvSpPr>
            <p:spPr>
              <a:xfrm>
                <a:off x="304800" y="3128486"/>
                <a:ext cx="1404231" cy="738664"/>
              </a:xfrm>
              <a:prstGeom prst="rect">
                <a:avLst/>
              </a:prstGeom>
            </p:spPr>
            <p:txBody>
              <a:bodyPr wrap="none" lIns="0" tIns="0" rIns="0" bIns="0">
                <a:spAutoFit/>
              </a:bodyPr>
              <a:lstStyle/>
              <a:p>
                <a:r>
                  <a:rPr lang="en-US" sz="4800" b="1" dirty="0" smtClean="0">
                    <a:gradFill flip="none" rotWithShape="1">
                      <a:gsLst>
                        <a:gs pos="0">
                          <a:srgbClr val="FFAA00"/>
                        </a:gs>
                        <a:gs pos="100000">
                          <a:srgbClr val="FFF200"/>
                        </a:gs>
                      </a:gsLst>
                      <a:lin ang="0" scaled="1"/>
                      <a:tileRect/>
                    </a:gradFill>
                    <a:cs typeface="Frutiger Next LT W1G"/>
                  </a:rPr>
                  <a:t>80% </a:t>
                </a:r>
                <a:endParaRPr lang="en-US" sz="4800" dirty="0">
                  <a:gradFill flip="none" rotWithShape="1">
                    <a:gsLst>
                      <a:gs pos="0">
                        <a:srgbClr val="FFAA00"/>
                      </a:gs>
                      <a:gs pos="100000">
                        <a:srgbClr val="FFF200"/>
                      </a:gs>
                    </a:gsLst>
                    <a:lin ang="0" scaled="1"/>
                    <a:tileRect/>
                  </a:gradFill>
                </a:endParaRPr>
              </a:p>
            </p:txBody>
          </p:sp>
          <p:sp>
            <p:nvSpPr>
              <p:cNvPr id="62" name="Rectangle 61"/>
              <p:cNvSpPr/>
              <p:nvPr/>
            </p:nvSpPr>
            <p:spPr>
              <a:xfrm>
                <a:off x="1647825" y="3190042"/>
                <a:ext cx="6110394" cy="615553"/>
              </a:xfrm>
              <a:prstGeom prst="rect">
                <a:avLst/>
              </a:prstGeom>
            </p:spPr>
            <p:txBody>
              <a:bodyPr wrap="square" lIns="0" tIns="0" rIns="0" bIns="0">
                <a:spAutoFit/>
              </a:bodyPr>
              <a:lstStyle/>
              <a:p>
                <a:r>
                  <a:rPr lang="en-US" sz="2000" dirty="0">
                    <a:solidFill>
                      <a:srgbClr val="FFFFFF"/>
                    </a:solidFill>
                    <a:cs typeface="Frutiger Next LT W1G"/>
                  </a:rPr>
                  <a:t>of IT managers believe effective training is </a:t>
                </a:r>
                <a:br>
                  <a:rPr lang="en-US" sz="2000" dirty="0">
                    <a:solidFill>
                      <a:srgbClr val="FFFFFF"/>
                    </a:solidFill>
                    <a:cs typeface="Frutiger Next LT W1G"/>
                  </a:rPr>
                </a:br>
                <a:r>
                  <a:rPr lang="en-US" sz="2000" dirty="0">
                    <a:solidFill>
                      <a:srgbClr val="FFFFFF"/>
                    </a:solidFill>
                    <a:cs typeface="Frutiger Next LT W1G"/>
                  </a:rPr>
                  <a:t>critical to the </a:t>
                </a:r>
                <a:r>
                  <a:rPr lang="en-US" sz="2000" dirty="0">
                    <a:solidFill>
                      <a:srgbClr val="FFCC00"/>
                    </a:solidFill>
                    <a:cs typeface="Frutiger Next LT W1G"/>
                  </a:rPr>
                  <a:t>success of a project</a:t>
                </a:r>
                <a:r>
                  <a:rPr lang="en-US" sz="2000" dirty="0">
                    <a:solidFill>
                      <a:srgbClr val="FFFFFF"/>
                    </a:solidFill>
                    <a:cs typeface="Frutiger Next LT W1G"/>
                  </a:rPr>
                  <a:t>.</a:t>
                </a:r>
              </a:p>
            </p:txBody>
          </p:sp>
          <p:pic>
            <p:nvPicPr>
              <p:cNvPr id="63" name="Picture 62"/>
              <p:cNvPicPr>
                <a:picLocks noChangeAspect="1"/>
              </p:cNvPicPr>
              <p:nvPr/>
            </p:nvPicPr>
            <p:blipFill>
              <a:blip r:embed="rId9" cstate="print">
                <a:alphaModFix amt="28000"/>
                <a:extLst>
                  <a:ext uri="{28A0092B-C50C-407E-A947-70E740481C1C}">
                    <a14:useLocalDpi xmlns:a14="http://schemas.microsoft.com/office/drawing/2010/main" val="0"/>
                  </a:ext>
                </a:extLst>
              </a:blip>
              <a:stretch>
                <a:fillRect/>
              </a:stretch>
            </p:blipFill>
            <p:spPr>
              <a:xfrm>
                <a:off x="6696288" y="3157905"/>
                <a:ext cx="542712" cy="522237"/>
              </a:xfrm>
              <a:prstGeom prst="rect">
                <a:avLst/>
              </a:prstGeom>
            </p:spPr>
          </p:pic>
          <p:sp>
            <p:nvSpPr>
              <p:cNvPr id="64" name="Rectangle 63"/>
              <p:cNvSpPr/>
              <p:nvPr/>
            </p:nvSpPr>
            <p:spPr>
              <a:xfrm>
                <a:off x="2733304" y="3866945"/>
                <a:ext cx="4810496" cy="123111"/>
              </a:xfrm>
              <a:prstGeom prst="rect">
                <a:avLst/>
              </a:prstGeom>
            </p:spPr>
            <p:txBody>
              <a:bodyPr wrap="square" lIns="0" tIns="0" rIns="0" bIns="0">
                <a:spAutoFit/>
              </a:bodyPr>
              <a:lstStyle/>
              <a:p>
                <a:pPr algn="r"/>
                <a:r>
                  <a:rPr lang="en-US" sz="800" dirty="0">
                    <a:solidFill>
                      <a:srgbClr val="FFFFFF">
                        <a:lumMod val="75000"/>
                      </a:srgbClr>
                    </a:solidFill>
                    <a:cs typeface="Frutiger Next LT W1G"/>
                  </a:rPr>
                  <a:t>IDC </a:t>
                </a:r>
                <a:r>
                  <a:rPr lang="en-US" sz="800" dirty="0" err="1">
                    <a:solidFill>
                      <a:srgbClr val="FFFFFF">
                        <a:lumMod val="75000"/>
                      </a:srgbClr>
                    </a:solidFill>
                    <a:cs typeface="Frutiger Next LT W1G"/>
                  </a:rPr>
                  <a:t>MarketScape</a:t>
                </a:r>
                <a:r>
                  <a:rPr lang="en-US" sz="800" dirty="0">
                    <a:solidFill>
                      <a:srgbClr val="FFFFFF">
                        <a:lumMod val="75000"/>
                      </a:srgbClr>
                    </a:solidFill>
                    <a:cs typeface="Frutiger Next LT W1G"/>
                  </a:rPr>
                  <a:t>, Worldwide IT Education and Training 2012 Vendor Analysis, Feb 2012</a:t>
                </a:r>
              </a:p>
            </p:txBody>
          </p:sp>
        </p:grpSp>
        <p:pic>
          <p:nvPicPr>
            <p:cNvPr id="48" name="Picture 47"/>
            <p:cNvPicPr>
              <a:picLocks noChangeAspect="1"/>
            </p:cNvPicPr>
            <p:nvPr/>
          </p:nvPicPr>
          <p:blipFill>
            <a:blip r:embed="rId10">
              <a:alphaModFix amt="25000"/>
              <a:extLst>
                <a:ext uri="{28A0092B-C50C-407E-A947-70E740481C1C}">
                  <a14:useLocalDpi xmlns:a14="http://schemas.microsoft.com/office/drawing/2010/main" val="0"/>
                </a:ext>
              </a:extLst>
            </a:blip>
            <a:stretch>
              <a:fillRect/>
            </a:stretch>
          </p:blipFill>
          <p:spPr>
            <a:xfrm>
              <a:off x="76200" y="590550"/>
              <a:ext cx="1275616" cy="1656583"/>
            </a:xfrm>
            <a:prstGeom prst="rect">
              <a:avLst/>
            </a:prstGeom>
          </p:spPr>
        </p:pic>
      </p:grpSp>
      <p:sp>
        <p:nvSpPr>
          <p:cNvPr id="65" name="TextBox 64"/>
          <p:cNvSpPr txBox="1"/>
          <p:nvPr/>
        </p:nvSpPr>
        <p:spPr>
          <a:xfrm>
            <a:off x="91823" y="399187"/>
            <a:ext cx="7737727" cy="523220"/>
          </a:xfrm>
          <a:prstGeom prst="rect">
            <a:avLst/>
          </a:prstGeom>
          <a:noFill/>
        </p:spPr>
        <p:txBody>
          <a:bodyPr wrap="square" rtlCol="0">
            <a:spAutoFit/>
          </a:bodyPr>
          <a:lstStyle/>
          <a:p>
            <a:r>
              <a:rPr lang="en-US" sz="2300" b="1" dirty="0" smtClean="0"/>
              <a:t>Global trends in </a:t>
            </a:r>
            <a:r>
              <a:rPr lang="en-US" sz="2800" dirty="0">
                <a:solidFill>
                  <a:schemeClr val="bg1"/>
                </a:solidFill>
              </a:rPr>
              <a:t>certification training</a:t>
            </a:r>
            <a:r>
              <a:rPr lang="en-US" sz="2800" dirty="0" smtClean="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413063339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2878&quot;&gt;&lt;object type=&quot;3&quot; unique_id=&quot;13038&quot;&gt;&lt;property id=&quot;20148&quot; value=&quot;5&quot;/&gt;&lt;property id=&quot;20300&quot; value=&quot;Slide 1&quot;/&gt;&lt;property id=&quot;20307&quot; value=&quot;283&quot;/&gt;&lt;/object&gt;&lt;object type=&quot;3&quot; unique_id=&quot;50994&quot;&gt;&lt;property id=&quot;20148&quot; value=&quot;5&quot;/&gt;&lt;property id=&quot;20300&quot; value=&quot;Slide 17&quot;/&gt;&lt;property id=&quot;20307&quot; value=&quot;287&quot;/&gt;&lt;/object&gt;&lt;object type=&quot;3&quot; unique_id=&quot;50995&quot;&gt;&lt;property id=&quot;20148&quot; value=&quot;5&quot;/&gt;&lt;property id=&quot;20300&quot; value=&quot;Slide 6&quot;/&gt;&lt;property id=&quot;20307&quot; value=&quot;286&quot;/&gt;&lt;/object&gt;&lt;object type=&quot;3&quot; unique_id=&quot;50997&quot;&gt;&lt;property id=&quot;20148&quot; value=&quot;5&quot;/&gt;&lt;property id=&quot;20300&quot; value=&quot;Slide 14&quot;/&gt;&lt;property id=&quot;20307&quot; value=&quot;289&quot;/&gt;&lt;/object&gt;&lt;object type=&quot;3&quot; unique_id=&quot;51043&quot;&gt;&lt;property id=&quot;20148&quot; value=&quot;5&quot;/&gt;&lt;property id=&quot;20300&quot; value=&quot;Slide 21&quot;/&gt;&lt;property id=&quot;20307&quot; value=&quot;290&quot;/&gt;&lt;/object&gt;&lt;object type=&quot;3&quot; unique_id=&quot;51044&quot;&gt;&lt;property id=&quot;20148&quot; value=&quot;5&quot;/&gt;&lt;property id=&quot;20300&quot; value=&quot;Slide 3&quot;/&gt;&lt;property id=&quot;20307&quot; value=&quot;291&quot;/&gt;&lt;/object&gt;&lt;object type=&quot;3&quot; unique_id=&quot;51100&quot;&gt;&lt;property id=&quot;20148&quot; value=&quot;5&quot;/&gt;&lt;property id=&quot;20300&quot; value=&quot;Slide 15&quot;/&gt;&lt;property id=&quot;20307&quot; value=&quot;292&quot;/&gt;&lt;/object&gt;&lt;object type=&quot;3&quot; unique_id=&quot;51101&quot;&gt;&lt;property id=&quot;20148&quot; value=&quot;5&quot;/&gt;&lt;property id=&quot;20300&quot; value=&quot;Slide 16&quot;/&gt;&lt;property id=&quot;20307&quot; value=&quot;293&quot;/&gt;&lt;/object&gt;&lt;object type=&quot;3&quot; unique_id=&quot;51215&quot;&gt;&lt;property id=&quot;20148&quot; value=&quot;5&quot;/&gt;&lt;property id=&quot;20300&quot; value=&quot;Slide 22&quot;/&gt;&lt;property id=&quot;20307&quot; value=&quot;296&quot;/&gt;&lt;/object&gt;&lt;object type=&quot;3&quot; unique_id=&quot;51216&quot;&gt;&lt;property id=&quot;20148&quot; value=&quot;5&quot;/&gt;&lt;property id=&quot;20300&quot; value=&quot;Slide 26&quot;/&gt;&lt;property id=&quot;20307&quot; value=&quot;295&quot;/&gt;&lt;/object&gt;&lt;object type=&quot;3&quot; unique_id=&quot;51217&quot;&gt;&lt;property id=&quot;20148&quot; value=&quot;5&quot;/&gt;&lt;property id=&quot;20300&quot; value=&quot;Slide 27&quot;/&gt;&lt;property id=&quot;20307&quot; value=&quot;297&quot;/&gt;&lt;/object&gt;&lt;object type=&quot;3&quot; unique_id=&quot;51270&quot;&gt;&lt;property id=&quot;20148&quot; value=&quot;5&quot;/&gt;&lt;property id=&quot;20300&quot; value=&quot;Slide 24&quot;/&gt;&lt;property id=&quot;20307&quot; value=&quot;298&quot;/&gt;&lt;/object&gt;&lt;object type=&quot;3&quot; unique_id=&quot;51271&quot;&gt;&lt;property id=&quot;20148&quot; value=&quot;5&quot;/&gt;&lt;property id=&quot;20300&quot; value=&quot;Slide 25&quot;/&gt;&lt;property id=&quot;20307&quot; value=&quot;299&quot;/&gt;&lt;/object&gt;&lt;object type=&quot;3&quot; unique_id=&quot;51273&quot;&gt;&lt;property id=&quot;20148&quot; value=&quot;5&quot;/&gt;&lt;property id=&quot;20300&quot; value=&quot;Slide 2&quot;/&gt;&lt;property id=&quot;20307&quot; value=&quot;300&quot;/&gt;&lt;/object&gt;&lt;object type=&quot;3&quot; unique_id=&quot;51274&quot;&gt;&lt;property id=&quot;20148&quot; value=&quot;5&quot;/&gt;&lt;property id=&quot;20300&quot; value=&quot;Slide 4&quot;/&gt;&lt;property id=&quot;20307&quot; value=&quot;303&quot;/&gt;&lt;/object&gt;&lt;object type=&quot;3&quot; unique_id=&quot;51275&quot;&gt;&lt;property id=&quot;20148&quot; value=&quot;5&quot;/&gt;&lt;property id=&quot;20300&quot; value=&quot;Slide 5&quot;/&gt;&lt;property id=&quot;20307&quot; value=&quot;302&quot;/&gt;&lt;/object&gt;&lt;object type=&quot;3&quot; unique_id=&quot;51276&quot;&gt;&lt;property id=&quot;20148&quot; value=&quot;5&quot;/&gt;&lt;property id=&quot;20300&quot; value=&quot;Slide 7&quot;/&gt;&lt;property id=&quot;20307&quot; value=&quot;304&quot;/&gt;&lt;/object&gt;&lt;object type=&quot;3&quot; unique_id=&quot;51277&quot;&gt;&lt;property id=&quot;20148&quot; value=&quot;5&quot;/&gt;&lt;property id=&quot;20300&quot; value=&quot;Slide 8&quot;/&gt;&lt;property id=&quot;20307&quot; value=&quot;301&quot;/&gt;&lt;/object&gt;&lt;object type=&quot;3&quot; unique_id=&quot;51278&quot;&gt;&lt;property id=&quot;20148&quot; value=&quot;5&quot;/&gt;&lt;property id=&quot;20300&quot; value=&quot;Slide 9&quot;/&gt;&lt;property id=&quot;20307&quot; value=&quot;312&quot;/&gt;&lt;/object&gt;&lt;object type=&quot;3&quot; unique_id=&quot;51279&quot;&gt;&lt;property id=&quot;20148&quot; value=&quot;5&quot;/&gt;&lt;property id=&quot;20300&quot; value=&quot;Slide 10&quot;/&gt;&lt;property id=&quot;20307&quot; value=&quot;305&quot;/&gt;&lt;/object&gt;&lt;object type=&quot;3&quot; unique_id=&quot;51280&quot;&gt;&lt;property id=&quot;20148&quot; value=&quot;5&quot;/&gt;&lt;property id=&quot;20300&quot; value=&quot;Slide 11&quot;/&gt;&lt;property id=&quot;20307&quot; value=&quot;310&quot;/&gt;&lt;/object&gt;&lt;object type=&quot;3&quot; unique_id=&quot;51281&quot;&gt;&lt;property id=&quot;20148&quot; value=&quot;5&quot;/&gt;&lt;property id=&quot;20300&quot; value=&quot;Slide 13&quot;/&gt;&lt;property id=&quot;20307&quot; value=&quot;306&quot;/&gt;&lt;/object&gt;&lt;object type=&quot;3&quot; unique_id=&quot;51282&quot;&gt;&lt;property id=&quot;20148&quot; value=&quot;5&quot;/&gt;&lt;property id=&quot;20300&quot; value=&quot;Slide 18&quot;/&gt;&lt;property id=&quot;20307&quot; value=&quot;307&quot;/&gt;&lt;/object&gt;&lt;object type=&quot;3&quot; unique_id=&quot;51283&quot;&gt;&lt;property id=&quot;20148&quot; value=&quot;5&quot;/&gt;&lt;property id=&quot;20300&quot; value=&quot;Slide 19&quot;/&gt;&lt;property id=&quot;20307&quot; value=&quot;308&quot;/&gt;&lt;/object&gt;&lt;object type=&quot;3&quot; unique_id=&quot;51284&quot;&gt;&lt;property id=&quot;20148&quot; value=&quot;5&quot;/&gt;&lt;property id=&quot;20300&quot; value=&quot;Slide 20&quot;/&gt;&lt;property id=&quot;20307&quot; value=&quot;309&quot;/&gt;&lt;/object&gt;&lt;object type=&quot;3&quot; unique_id=&quot;51285&quot;&gt;&lt;property id=&quot;20148&quot; value=&quot;5&quot;/&gt;&lt;property id=&quot;20300&quot; value=&quot;Slide 23&quot;/&gt;&lt;property id=&quot;20307&quot; value=&quot;311&quot;/&gt;&lt;/object&gt;&lt;object type=&quot;3&quot; unique_id=&quot;51455&quot;&gt;&lt;property id=&quot;20148&quot; value=&quot;5&quot;/&gt;&lt;property id=&quot;20300&quot; value=&quot;Slide 12&quot;/&gt;&lt;property id=&quot;20307&quot; value=&quot;313&quot;/&gt;&lt;/object&gt;&lt;/object&gt;&lt;object type=&quot;8&quot; unique_id=&quot;1292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3495A0E-D5C3-46C9-A967-BFE9153BECBF}&quot;/&gt;&lt;filename val=&quot;C:\DOCUME~1\bregan\LOCALS~1\Temp\PR\data\asimages\{83495A0E-D5C3-46C9-A967-BFE9153BECBF}.png&quot;/&gt;&lt;hasEffects val=&quot;1&quot;/&gt;&lt;left val=&quot;51.72&quot;/&gt;&lt;top val=&quot;159&quot;/&gt;&lt;width val=&quot;1340.64&quot;/&gt;&lt;height val=&quot;517.08&quot;/&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3495A0E-D5C3-46C9-A967-BFE9153BECBF}&quot;/&gt;&lt;filename val=&quot;C:\DOCUME~1\bregan\LOCALS~1\Temp\PR\data\asimages\{83495A0E-D5C3-46C9-A967-BFE9153BECBF}.png&quot;/&gt;&lt;hasEffects val=&quot;1&quot;/&gt;&lt;left val=&quot;51.72&quot;/&gt;&lt;top val=&quot;159&quot;/&gt;&lt;width val=&quot;1340.64&quot;/&gt;&lt;height val=&quot;517.08&quot;/&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3495A0E-D5C3-46C9-A967-BFE9153BECBF}&quot;/&gt;&lt;filename val=&quot;C:\DOCUME~1\bregan\LOCALS~1\Temp\PR\data\asimages\{83495A0E-D5C3-46C9-A967-BFE9153BECBF}.png&quot;/&gt;&lt;hasEffects val=&quot;1&quot;/&gt;&lt;left val=&quot;51.72&quot;/&gt;&lt;top val=&quot;159&quot;/&gt;&lt;width val=&quot;1340.64&quot;/&gt;&lt;height val=&quot;517.08&quot;/&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3C048C9-99AE-4755-8E18-25A9A5BAE300}&quot;/&gt;&lt;filename val=&quot;C:\DOCUME~1\bregan\LOCALS~1\Temp\PR\data\asimages\{83C048C9-99AE-4755-8E18-25A9A5BAE300}.png&quot;/&gt;&lt;hasEffects val=&quot;0&quot;/&gt;&lt;left val=&quot;87&quot;/&gt;&lt;top val=&quot;177.72&quot;/&gt;&lt;width val=&quot;1267.08&quot;/&gt;&lt;height val=&quot;475.92&quot;/&gt;&lt;/ThreeDShapeInfo&gt;"/>
</p:tagLst>
</file>

<file path=ppt/theme/theme1.xml><?xml version="1.0" encoding="utf-8"?>
<a:theme xmlns:a="http://schemas.openxmlformats.org/drawingml/2006/main" name="Office Theme">
  <a:themeElements>
    <a:clrScheme name="Certiport 2012">
      <a:dk1>
        <a:srgbClr val="000000"/>
      </a:dk1>
      <a:lt1>
        <a:srgbClr val="FFFFFF"/>
      </a:lt1>
      <a:dk2>
        <a:srgbClr val="404040"/>
      </a:dk2>
      <a:lt2>
        <a:srgbClr val="EAEFF2"/>
      </a:lt2>
      <a:accent1>
        <a:srgbClr val="006595"/>
      </a:accent1>
      <a:accent2>
        <a:srgbClr val="E1CF01"/>
      </a:accent2>
      <a:accent3>
        <a:srgbClr val="00853F"/>
      </a:accent3>
      <a:accent4>
        <a:srgbClr val="F37321"/>
      </a:accent4>
      <a:accent5>
        <a:srgbClr val="00B6DE"/>
      </a:accent5>
      <a:accent6>
        <a:srgbClr val="EEB111"/>
      </a:accent6>
      <a:hlink>
        <a:srgbClr val="0130D3"/>
      </a:hlink>
      <a:folHlink>
        <a:srgbClr val="49A942"/>
      </a:folHlink>
    </a:clrScheme>
    <a:fontScheme name="Certiport Preso">
      <a:majorFont>
        <a:latin typeface="Gill Sans Std Light"/>
        <a:ea typeface=""/>
        <a:cs typeface=""/>
      </a:majorFont>
      <a:minorFont>
        <a:latin typeface="Gill Sans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F6B8AC8A7905489C70394D977FA2B2" ma:contentTypeVersion="0" ma:contentTypeDescription="Create a new document." ma:contentTypeScope="" ma:versionID="2a948c84f6a0e35ba4e11dc7d56b85f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FA1975-B556-4F49-A246-A5BA0E0E0B91}">
  <ds:schemaRefs>
    <ds:schemaRef ds:uri="http://purl.org/dc/elements/1.1/"/>
    <ds:schemaRef ds:uri="http://www.w3.org/XML/1998/namespace"/>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schemas.microsoft.com/office/2006/documentManagement/types"/>
  </ds:schemaRefs>
</ds:datastoreItem>
</file>

<file path=customXml/itemProps2.xml><?xml version="1.0" encoding="utf-8"?>
<ds:datastoreItem xmlns:ds="http://schemas.openxmlformats.org/officeDocument/2006/customXml" ds:itemID="{529B666E-F1CB-4207-A4CA-BC73F727EE5C}">
  <ds:schemaRefs>
    <ds:schemaRef ds:uri="http://schemas.microsoft.com/sharepoint/v3/contenttype/forms"/>
  </ds:schemaRefs>
</ds:datastoreItem>
</file>

<file path=customXml/itemProps3.xml><?xml version="1.0" encoding="utf-8"?>
<ds:datastoreItem xmlns:ds="http://schemas.openxmlformats.org/officeDocument/2006/customXml" ds:itemID="{6AFD6F3C-5C04-4191-A5A8-A67B15BCA3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4441</TotalTime>
  <Words>1041</Words>
  <Application>Microsoft Office PowerPoint</Application>
  <PresentationFormat>On-screen Show (16:9)</PresentationFormat>
  <Paragraphs>203</Paragraphs>
  <Slides>29</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29</vt:i4>
      </vt:variant>
    </vt:vector>
  </HeadingPairs>
  <TitlesOfParts>
    <vt:vector size="46" baseType="lpstr">
      <vt:lpstr>Arial</vt:lpstr>
      <vt:lpstr>Franklin Gothic Medium Cond</vt:lpstr>
      <vt:lpstr>Myriad Pro</vt:lpstr>
      <vt:lpstr>Kozuka Gothic Pr6N L</vt:lpstr>
      <vt:lpstr>Gill Sans Std Light</vt:lpstr>
      <vt:lpstr>FrutigerNext LT Regular</vt:lpstr>
      <vt:lpstr>Frutiger Next LT W1G</vt:lpstr>
      <vt:lpstr>Adobe Gothic Std B</vt:lpstr>
      <vt:lpstr>Segoe WP N Light</vt:lpstr>
      <vt:lpstr>ＭＳ Ｐゴシック</vt:lpstr>
      <vt:lpstr>Segoe Semibold</vt:lpstr>
      <vt:lpstr>Kozuka Gothic Pro EL</vt:lpstr>
      <vt:lpstr>Verdana</vt:lpstr>
      <vt:lpstr>Tahoma</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Certiport,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Richards</dc:creator>
  <cp:lastModifiedBy>Francie Stuart</cp:lastModifiedBy>
  <cp:revision>249</cp:revision>
  <dcterms:created xsi:type="dcterms:W3CDTF">2012-02-03T00:18:04Z</dcterms:created>
  <dcterms:modified xsi:type="dcterms:W3CDTF">2014-02-11T23:34:20Z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0x010100F0F6B8AC8A7905489C70394D977FA2B2</vt:lpwstr>
  </property>
</Properties>
</file>